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727" r:id="rId4"/>
    <p:sldMasterId id="2147484741" r:id="rId5"/>
    <p:sldMasterId id="2147484749" r:id="rId6"/>
  </p:sldMasterIdLst>
  <p:notesMasterIdLst>
    <p:notesMasterId r:id="rId27"/>
  </p:notesMasterIdLst>
  <p:handoutMasterIdLst>
    <p:handoutMasterId r:id="rId28"/>
  </p:handoutMasterIdLst>
  <p:sldIdLst>
    <p:sldId id="663" r:id="rId7"/>
    <p:sldId id="641" r:id="rId8"/>
    <p:sldId id="652" r:id="rId9"/>
    <p:sldId id="655" r:id="rId10"/>
    <p:sldId id="656" r:id="rId11"/>
    <p:sldId id="657" r:id="rId12"/>
    <p:sldId id="658" r:id="rId13"/>
    <p:sldId id="659" r:id="rId14"/>
    <p:sldId id="660" r:id="rId15"/>
    <p:sldId id="662" r:id="rId16"/>
    <p:sldId id="646" r:id="rId17"/>
    <p:sldId id="661" r:id="rId18"/>
    <p:sldId id="648" r:id="rId19"/>
    <p:sldId id="649" r:id="rId20"/>
    <p:sldId id="650" r:id="rId21"/>
    <p:sldId id="309" r:id="rId22"/>
    <p:sldId id="628" r:id="rId23"/>
    <p:sldId id="629" r:id="rId24"/>
    <p:sldId id="631" r:id="rId25"/>
    <p:sldId id="653" r:id="rId26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566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447" userDrawn="1">
          <p15:clr>
            <a:srgbClr val="A4A3A4"/>
          </p15:clr>
        </p15:guide>
        <p15:guide id="4" pos="7233" userDrawn="1">
          <p15:clr>
            <a:srgbClr val="A4A3A4"/>
          </p15:clr>
        </p15:guide>
        <p15:guide id="5" pos="6683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orient="horz" pos="3377" userDrawn="1">
          <p15:clr>
            <a:srgbClr val="A4A3A4"/>
          </p15:clr>
        </p15:guide>
        <p15:guide id="8" orient="horz" pos="1000" userDrawn="1">
          <p15:clr>
            <a:srgbClr val="A4A3A4"/>
          </p15:clr>
        </p15:guide>
        <p15:guide id="9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D2B"/>
    <a:srgbClr val="F3D6BC"/>
    <a:srgbClr val="E5AE7C"/>
    <a:srgbClr val="D7843F"/>
    <a:srgbClr val="BEBEBE"/>
    <a:srgbClr val="7C8388"/>
    <a:srgbClr val="FFFFFF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89424" autoAdjust="0"/>
  </p:normalViewPr>
  <p:slideViewPr>
    <p:cSldViewPr showGuides="1">
      <p:cViewPr varScale="1">
        <p:scale>
          <a:sx n="102" d="100"/>
          <a:sy n="102" d="100"/>
        </p:scale>
        <p:origin x="522" y="114"/>
      </p:cViewPr>
      <p:guideLst>
        <p:guide orient="horz" pos="566"/>
        <p:guide pos="3885"/>
        <p:guide pos="447"/>
        <p:guide pos="7233"/>
        <p:guide pos="6683"/>
        <p:guide orient="horz" pos="4020"/>
        <p:guide orient="horz" pos="3377"/>
        <p:guide orient="horz" pos="1000"/>
        <p:guide pos="37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Diagramm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uchsC\Documents\Projekte\FlexPlus\Flex_Anbindung\KPIs\Demo_Results_FRR_2021-07-13_until_2021-07-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uchsC\Documents\Projekte\FlexPlus\boiler_model\Modell\results\plo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uchsC\Documents\Projekte\FlexPlus\boiler_model\Modell\results\Final_Results\VERGLEICH\UseCase%20Comparis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Kostenoptimierter Energiebezug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3.4967486633808303E-2"/>
          <c:y val="0.18867608293123422"/>
          <c:w val="0.93243336484901373"/>
          <c:h val="0.65747197467915686"/>
        </c:manualLayout>
      </c:layout>
      <c:lineChart>
        <c:grouping val="standard"/>
        <c:varyColors val="0"/>
        <c:ser>
          <c:idx val="0"/>
          <c:order val="0"/>
          <c:tx>
            <c:v>Energiebezug [kW]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'[Diagramm in Microsoft Word]Tabelle1'!$A$2:$A$289</c:f>
              <c:numCache>
                <c:formatCode>h:mm</c:formatCode>
                <c:ptCount val="285"/>
                <c:pt idx="0">
                  <c:v>43010</c:v>
                </c:pt>
                <c:pt idx="1">
                  <c:v>43010.010416666657</c:v>
                </c:pt>
                <c:pt idx="2">
                  <c:v>43010.020833333343</c:v>
                </c:pt>
                <c:pt idx="3">
                  <c:v>43010.03125</c:v>
                </c:pt>
                <c:pt idx="4">
                  <c:v>43010.041666666657</c:v>
                </c:pt>
                <c:pt idx="5">
                  <c:v>43010.052083333343</c:v>
                </c:pt>
                <c:pt idx="6">
                  <c:v>43010.0625</c:v>
                </c:pt>
                <c:pt idx="7">
                  <c:v>43010.072916666657</c:v>
                </c:pt>
                <c:pt idx="8">
                  <c:v>43010.083333333343</c:v>
                </c:pt>
                <c:pt idx="9">
                  <c:v>43010.09375</c:v>
                </c:pt>
                <c:pt idx="10">
                  <c:v>43010.104166666657</c:v>
                </c:pt>
                <c:pt idx="11">
                  <c:v>43010.114583333343</c:v>
                </c:pt>
                <c:pt idx="12">
                  <c:v>43010.125</c:v>
                </c:pt>
                <c:pt idx="13">
                  <c:v>43010.135416666657</c:v>
                </c:pt>
                <c:pt idx="14">
                  <c:v>43010.145833333343</c:v>
                </c:pt>
                <c:pt idx="15">
                  <c:v>43010.15625</c:v>
                </c:pt>
                <c:pt idx="16">
                  <c:v>43010.166666666657</c:v>
                </c:pt>
                <c:pt idx="17">
                  <c:v>43010.177083333343</c:v>
                </c:pt>
                <c:pt idx="18">
                  <c:v>43010.1875</c:v>
                </c:pt>
                <c:pt idx="19">
                  <c:v>43010.197916666657</c:v>
                </c:pt>
                <c:pt idx="20">
                  <c:v>43010.208333333343</c:v>
                </c:pt>
                <c:pt idx="21">
                  <c:v>43010.21875</c:v>
                </c:pt>
                <c:pt idx="22">
                  <c:v>43010.229166666657</c:v>
                </c:pt>
                <c:pt idx="23">
                  <c:v>43010.239583333343</c:v>
                </c:pt>
                <c:pt idx="24">
                  <c:v>43010.25</c:v>
                </c:pt>
                <c:pt idx="25">
                  <c:v>43010.260416666657</c:v>
                </c:pt>
                <c:pt idx="26">
                  <c:v>43010.270833333343</c:v>
                </c:pt>
                <c:pt idx="27">
                  <c:v>43010.28125</c:v>
                </c:pt>
                <c:pt idx="28">
                  <c:v>43010.291666666657</c:v>
                </c:pt>
                <c:pt idx="29">
                  <c:v>43010.302083333343</c:v>
                </c:pt>
                <c:pt idx="30">
                  <c:v>43010.3125</c:v>
                </c:pt>
                <c:pt idx="31">
                  <c:v>43010.322916666657</c:v>
                </c:pt>
                <c:pt idx="32">
                  <c:v>43010.333333333343</c:v>
                </c:pt>
                <c:pt idx="33">
                  <c:v>43010.34375</c:v>
                </c:pt>
                <c:pt idx="34">
                  <c:v>43010.354166666657</c:v>
                </c:pt>
                <c:pt idx="35">
                  <c:v>43010.364583333343</c:v>
                </c:pt>
                <c:pt idx="36">
                  <c:v>43010.375</c:v>
                </c:pt>
                <c:pt idx="37">
                  <c:v>43010.385416666657</c:v>
                </c:pt>
                <c:pt idx="38">
                  <c:v>43010.395833333343</c:v>
                </c:pt>
                <c:pt idx="39">
                  <c:v>43010.40625</c:v>
                </c:pt>
                <c:pt idx="40">
                  <c:v>43010.416666666657</c:v>
                </c:pt>
                <c:pt idx="41">
                  <c:v>43010.427083333343</c:v>
                </c:pt>
                <c:pt idx="42">
                  <c:v>43010.4375</c:v>
                </c:pt>
                <c:pt idx="43">
                  <c:v>43010.447916666657</c:v>
                </c:pt>
                <c:pt idx="44">
                  <c:v>43010.458333333343</c:v>
                </c:pt>
                <c:pt idx="45">
                  <c:v>43010.46875</c:v>
                </c:pt>
                <c:pt idx="46">
                  <c:v>43010.479166666657</c:v>
                </c:pt>
                <c:pt idx="47">
                  <c:v>43010.520833333343</c:v>
                </c:pt>
                <c:pt idx="48">
                  <c:v>43010.53125</c:v>
                </c:pt>
                <c:pt idx="49">
                  <c:v>43010.541666666657</c:v>
                </c:pt>
                <c:pt idx="50">
                  <c:v>43010.552083333343</c:v>
                </c:pt>
                <c:pt idx="51">
                  <c:v>43010.5625</c:v>
                </c:pt>
                <c:pt idx="52">
                  <c:v>43010.572916666657</c:v>
                </c:pt>
                <c:pt idx="53">
                  <c:v>43010.583333333343</c:v>
                </c:pt>
                <c:pt idx="54">
                  <c:v>43010.59375</c:v>
                </c:pt>
                <c:pt idx="55">
                  <c:v>43010.604166666657</c:v>
                </c:pt>
                <c:pt idx="56">
                  <c:v>43010.614583333343</c:v>
                </c:pt>
                <c:pt idx="57">
                  <c:v>43010.625</c:v>
                </c:pt>
                <c:pt idx="58">
                  <c:v>43010.635416666657</c:v>
                </c:pt>
                <c:pt idx="59">
                  <c:v>43010.645833333343</c:v>
                </c:pt>
                <c:pt idx="60">
                  <c:v>43010.65625</c:v>
                </c:pt>
                <c:pt idx="61">
                  <c:v>43010.666666666657</c:v>
                </c:pt>
                <c:pt idx="62">
                  <c:v>43010.677083333343</c:v>
                </c:pt>
                <c:pt idx="63">
                  <c:v>43010.6875</c:v>
                </c:pt>
                <c:pt idx="64">
                  <c:v>43010.697916666657</c:v>
                </c:pt>
                <c:pt idx="65">
                  <c:v>43010.708333333343</c:v>
                </c:pt>
                <c:pt idx="66">
                  <c:v>43010.71875</c:v>
                </c:pt>
                <c:pt idx="67">
                  <c:v>43010.729166666657</c:v>
                </c:pt>
                <c:pt idx="68">
                  <c:v>43010.739583333343</c:v>
                </c:pt>
                <c:pt idx="69">
                  <c:v>43010.75</c:v>
                </c:pt>
                <c:pt idx="70">
                  <c:v>43010.760416666657</c:v>
                </c:pt>
                <c:pt idx="71">
                  <c:v>43010.770833333343</c:v>
                </c:pt>
                <c:pt idx="72">
                  <c:v>43010.78125</c:v>
                </c:pt>
                <c:pt idx="73">
                  <c:v>43010.791666666657</c:v>
                </c:pt>
                <c:pt idx="74">
                  <c:v>43010.802083333343</c:v>
                </c:pt>
                <c:pt idx="75">
                  <c:v>43010.8125</c:v>
                </c:pt>
                <c:pt idx="76">
                  <c:v>43010.822916666657</c:v>
                </c:pt>
                <c:pt idx="77">
                  <c:v>43010.833333333343</c:v>
                </c:pt>
                <c:pt idx="78">
                  <c:v>43010.84375</c:v>
                </c:pt>
                <c:pt idx="79">
                  <c:v>43010.854166666657</c:v>
                </c:pt>
                <c:pt idx="80">
                  <c:v>43010.864583333343</c:v>
                </c:pt>
                <c:pt idx="81">
                  <c:v>43010.875</c:v>
                </c:pt>
                <c:pt idx="82">
                  <c:v>43010.885416666657</c:v>
                </c:pt>
                <c:pt idx="83">
                  <c:v>43010.895833333343</c:v>
                </c:pt>
                <c:pt idx="84">
                  <c:v>43010.90625</c:v>
                </c:pt>
                <c:pt idx="85">
                  <c:v>43010.916666666657</c:v>
                </c:pt>
                <c:pt idx="86">
                  <c:v>43010.927083333343</c:v>
                </c:pt>
                <c:pt idx="87">
                  <c:v>43010.9375</c:v>
                </c:pt>
                <c:pt idx="88">
                  <c:v>43010.947916666657</c:v>
                </c:pt>
                <c:pt idx="89">
                  <c:v>43010.958333333343</c:v>
                </c:pt>
                <c:pt idx="90">
                  <c:v>43010.96875</c:v>
                </c:pt>
                <c:pt idx="91">
                  <c:v>43010.979166666657</c:v>
                </c:pt>
                <c:pt idx="92">
                  <c:v>43010.989583333343</c:v>
                </c:pt>
                <c:pt idx="93">
                  <c:v>43011</c:v>
                </c:pt>
                <c:pt idx="94">
                  <c:v>43011.010416666657</c:v>
                </c:pt>
                <c:pt idx="95">
                  <c:v>43011.020833333343</c:v>
                </c:pt>
                <c:pt idx="96">
                  <c:v>43011.03125</c:v>
                </c:pt>
                <c:pt idx="97">
                  <c:v>43011.041666666657</c:v>
                </c:pt>
                <c:pt idx="98">
                  <c:v>43011.052083333343</c:v>
                </c:pt>
                <c:pt idx="99">
                  <c:v>43011.0625</c:v>
                </c:pt>
                <c:pt idx="100">
                  <c:v>43011.072916666657</c:v>
                </c:pt>
                <c:pt idx="101">
                  <c:v>43011.083333333343</c:v>
                </c:pt>
                <c:pt idx="102">
                  <c:v>43011.09375</c:v>
                </c:pt>
                <c:pt idx="103">
                  <c:v>43011.104166666657</c:v>
                </c:pt>
                <c:pt idx="104">
                  <c:v>43011.114583333343</c:v>
                </c:pt>
                <c:pt idx="105">
                  <c:v>43011.125</c:v>
                </c:pt>
                <c:pt idx="106">
                  <c:v>43011.135416666657</c:v>
                </c:pt>
                <c:pt idx="107">
                  <c:v>43011.145833333343</c:v>
                </c:pt>
                <c:pt idx="108">
                  <c:v>43011.15625</c:v>
                </c:pt>
                <c:pt idx="109">
                  <c:v>43011.166666666657</c:v>
                </c:pt>
                <c:pt idx="110">
                  <c:v>43011.177083333343</c:v>
                </c:pt>
                <c:pt idx="111">
                  <c:v>43011.1875</c:v>
                </c:pt>
                <c:pt idx="112">
                  <c:v>43011.197916666657</c:v>
                </c:pt>
                <c:pt idx="113">
                  <c:v>43011.208333333343</c:v>
                </c:pt>
                <c:pt idx="114">
                  <c:v>43011.21875</c:v>
                </c:pt>
                <c:pt idx="115">
                  <c:v>43011.229166666657</c:v>
                </c:pt>
                <c:pt idx="116">
                  <c:v>43011.239583333343</c:v>
                </c:pt>
                <c:pt idx="117">
                  <c:v>43011.25</c:v>
                </c:pt>
                <c:pt idx="118">
                  <c:v>43011.260416666657</c:v>
                </c:pt>
                <c:pt idx="119">
                  <c:v>43011.270833333343</c:v>
                </c:pt>
                <c:pt idx="120">
                  <c:v>43011.28125</c:v>
                </c:pt>
                <c:pt idx="121">
                  <c:v>43011.291666666657</c:v>
                </c:pt>
                <c:pt idx="122">
                  <c:v>43011.302083333343</c:v>
                </c:pt>
                <c:pt idx="123">
                  <c:v>43011.3125</c:v>
                </c:pt>
                <c:pt idx="124">
                  <c:v>43011.322916666657</c:v>
                </c:pt>
                <c:pt idx="125">
                  <c:v>43011.333333333343</c:v>
                </c:pt>
                <c:pt idx="126">
                  <c:v>43011.34375</c:v>
                </c:pt>
                <c:pt idx="127">
                  <c:v>43011.354166666657</c:v>
                </c:pt>
                <c:pt idx="128">
                  <c:v>43011.364583333343</c:v>
                </c:pt>
                <c:pt idx="129">
                  <c:v>43011.375</c:v>
                </c:pt>
                <c:pt idx="130">
                  <c:v>43011.385416666657</c:v>
                </c:pt>
                <c:pt idx="131">
                  <c:v>43011.395833333343</c:v>
                </c:pt>
                <c:pt idx="132">
                  <c:v>43011.40625</c:v>
                </c:pt>
                <c:pt idx="133">
                  <c:v>43011.416666666657</c:v>
                </c:pt>
                <c:pt idx="134">
                  <c:v>43011.427083333343</c:v>
                </c:pt>
                <c:pt idx="135">
                  <c:v>43011.4375</c:v>
                </c:pt>
                <c:pt idx="136">
                  <c:v>43011.447916666657</c:v>
                </c:pt>
                <c:pt idx="137">
                  <c:v>43011.458333333343</c:v>
                </c:pt>
                <c:pt idx="138">
                  <c:v>43011.46875</c:v>
                </c:pt>
                <c:pt idx="139">
                  <c:v>43011.479166666657</c:v>
                </c:pt>
                <c:pt idx="140">
                  <c:v>43011.489583333343</c:v>
                </c:pt>
                <c:pt idx="141">
                  <c:v>43011.5</c:v>
                </c:pt>
                <c:pt idx="142">
                  <c:v>43011.510416666657</c:v>
                </c:pt>
                <c:pt idx="143">
                  <c:v>43011.520833333343</c:v>
                </c:pt>
                <c:pt idx="144">
                  <c:v>43011.53125</c:v>
                </c:pt>
                <c:pt idx="145">
                  <c:v>43011.541666666657</c:v>
                </c:pt>
                <c:pt idx="146">
                  <c:v>43011.552083333343</c:v>
                </c:pt>
                <c:pt idx="147">
                  <c:v>43011.5625</c:v>
                </c:pt>
                <c:pt idx="148">
                  <c:v>43011.572916666657</c:v>
                </c:pt>
                <c:pt idx="149">
                  <c:v>43011.583333333343</c:v>
                </c:pt>
                <c:pt idx="150">
                  <c:v>43011.59375</c:v>
                </c:pt>
                <c:pt idx="151">
                  <c:v>43011.604166666657</c:v>
                </c:pt>
                <c:pt idx="152">
                  <c:v>43011.614583333343</c:v>
                </c:pt>
                <c:pt idx="153">
                  <c:v>43011.625</c:v>
                </c:pt>
                <c:pt idx="154">
                  <c:v>43011.635416666657</c:v>
                </c:pt>
                <c:pt idx="155">
                  <c:v>43011.645833333343</c:v>
                </c:pt>
                <c:pt idx="156">
                  <c:v>43011.65625</c:v>
                </c:pt>
                <c:pt idx="157">
                  <c:v>43011.666666666657</c:v>
                </c:pt>
                <c:pt idx="158">
                  <c:v>43011.677083333343</c:v>
                </c:pt>
                <c:pt idx="159">
                  <c:v>43011.6875</c:v>
                </c:pt>
                <c:pt idx="160">
                  <c:v>43011.697916666657</c:v>
                </c:pt>
                <c:pt idx="161">
                  <c:v>43011.708333333343</c:v>
                </c:pt>
                <c:pt idx="162">
                  <c:v>43011.71875</c:v>
                </c:pt>
                <c:pt idx="163">
                  <c:v>43011.729166666657</c:v>
                </c:pt>
                <c:pt idx="164">
                  <c:v>43011.739583333343</c:v>
                </c:pt>
                <c:pt idx="165">
                  <c:v>43011.75</c:v>
                </c:pt>
                <c:pt idx="166">
                  <c:v>43011.760416666657</c:v>
                </c:pt>
                <c:pt idx="167">
                  <c:v>43011.770833333343</c:v>
                </c:pt>
                <c:pt idx="168">
                  <c:v>43011.78125</c:v>
                </c:pt>
                <c:pt idx="169">
                  <c:v>43011.791666666657</c:v>
                </c:pt>
                <c:pt idx="170">
                  <c:v>43011.802083333343</c:v>
                </c:pt>
                <c:pt idx="171">
                  <c:v>43011.8125</c:v>
                </c:pt>
                <c:pt idx="172">
                  <c:v>43011.822916666657</c:v>
                </c:pt>
                <c:pt idx="173">
                  <c:v>43011.833333333343</c:v>
                </c:pt>
                <c:pt idx="174">
                  <c:v>43011.84375</c:v>
                </c:pt>
                <c:pt idx="175">
                  <c:v>43011.854166666657</c:v>
                </c:pt>
                <c:pt idx="176">
                  <c:v>43011.864583333343</c:v>
                </c:pt>
                <c:pt idx="177">
                  <c:v>43011.875</c:v>
                </c:pt>
                <c:pt idx="178">
                  <c:v>43011.885416666657</c:v>
                </c:pt>
                <c:pt idx="179">
                  <c:v>43011.895833333343</c:v>
                </c:pt>
                <c:pt idx="180">
                  <c:v>43011.90625</c:v>
                </c:pt>
                <c:pt idx="181">
                  <c:v>43011.916666666657</c:v>
                </c:pt>
                <c:pt idx="182">
                  <c:v>43011.927083333343</c:v>
                </c:pt>
                <c:pt idx="183">
                  <c:v>43011.9375</c:v>
                </c:pt>
                <c:pt idx="184">
                  <c:v>43011.947916666657</c:v>
                </c:pt>
                <c:pt idx="185">
                  <c:v>43011.958333333343</c:v>
                </c:pt>
                <c:pt idx="186">
                  <c:v>43011.96875</c:v>
                </c:pt>
                <c:pt idx="187">
                  <c:v>43011.979166666657</c:v>
                </c:pt>
                <c:pt idx="188">
                  <c:v>43011.989583333343</c:v>
                </c:pt>
                <c:pt idx="189">
                  <c:v>43012</c:v>
                </c:pt>
                <c:pt idx="190">
                  <c:v>43012.010416666657</c:v>
                </c:pt>
                <c:pt idx="191">
                  <c:v>43012.020833333343</c:v>
                </c:pt>
                <c:pt idx="192">
                  <c:v>43012.03125</c:v>
                </c:pt>
                <c:pt idx="193">
                  <c:v>43012.041666666657</c:v>
                </c:pt>
                <c:pt idx="194">
                  <c:v>43012.052083333343</c:v>
                </c:pt>
                <c:pt idx="195">
                  <c:v>43012.0625</c:v>
                </c:pt>
                <c:pt idx="196">
                  <c:v>43012.072916666657</c:v>
                </c:pt>
                <c:pt idx="197">
                  <c:v>43012.083333333343</c:v>
                </c:pt>
                <c:pt idx="198">
                  <c:v>43012.09375</c:v>
                </c:pt>
                <c:pt idx="199">
                  <c:v>43012.104166666657</c:v>
                </c:pt>
                <c:pt idx="200">
                  <c:v>43012.114583333343</c:v>
                </c:pt>
                <c:pt idx="201">
                  <c:v>43012.125</c:v>
                </c:pt>
                <c:pt idx="202">
                  <c:v>43012.135416666657</c:v>
                </c:pt>
                <c:pt idx="203">
                  <c:v>43012.145833333343</c:v>
                </c:pt>
                <c:pt idx="204">
                  <c:v>43012.15625</c:v>
                </c:pt>
                <c:pt idx="205">
                  <c:v>43012.166666666657</c:v>
                </c:pt>
                <c:pt idx="206">
                  <c:v>43012.177083333343</c:v>
                </c:pt>
                <c:pt idx="207">
                  <c:v>43012.1875</c:v>
                </c:pt>
                <c:pt idx="208">
                  <c:v>43012.197916666657</c:v>
                </c:pt>
                <c:pt idx="209">
                  <c:v>43012.208333333343</c:v>
                </c:pt>
                <c:pt idx="210">
                  <c:v>43012.21875</c:v>
                </c:pt>
                <c:pt idx="211">
                  <c:v>43012.229166666657</c:v>
                </c:pt>
                <c:pt idx="212">
                  <c:v>43012.239583333343</c:v>
                </c:pt>
                <c:pt idx="213">
                  <c:v>43012.25</c:v>
                </c:pt>
                <c:pt idx="214">
                  <c:v>43012.260416666657</c:v>
                </c:pt>
                <c:pt idx="215">
                  <c:v>43012.270833333343</c:v>
                </c:pt>
                <c:pt idx="216">
                  <c:v>43012.28125</c:v>
                </c:pt>
                <c:pt idx="217">
                  <c:v>43012.291666666657</c:v>
                </c:pt>
                <c:pt idx="218">
                  <c:v>43012.302083333343</c:v>
                </c:pt>
                <c:pt idx="219">
                  <c:v>43012.3125</c:v>
                </c:pt>
                <c:pt idx="220">
                  <c:v>43012.322916666657</c:v>
                </c:pt>
                <c:pt idx="221">
                  <c:v>43012.333333333343</c:v>
                </c:pt>
                <c:pt idx="222">
                  <c:v>43012.34375</c:v>
                </c:pt>
                <c:pt idx="223">
                  <c:v>43012.354166666657</c:v>
                </c:pt>
                <c:pt idx="224">
                  <c:v>43012.364583333343</c:v>
                </c:pt>
                <c:pt idx="225">
                  <c:v>43012.375</c:v>
                </c:pt>
                <c:pt idx="226">
                  <c:v>43012.385416666657</c:v>
                </c:pt>
                <c:pt idx="227">
                  <c:v>43012.395833333343</c:v>
                </c:pt>
                <c:pt idx="228">
                  <c:v>43012.40625</c:v>
                </c:pt>
                <c:pt idx="229">
                  <c:v>43012.416666666657</c:v>
                </c:pt>
                <c:pt idx="230">
                  <c:v>43012.427083333343</c:v>
                </c:pt>
                <c:pt idx="231">
                  <c:v>43012.4375</c:v>
                </c:pt>
                <c:pt idx="232">
                  <c:v>43012.447916666657</c:v>
                </c:pt>
                <c:pt idx="233">
                  <c:v>43012.458333333343</c:v>
                </c:pt>
                <c:pt idx="234">
                  <c:v>43012.46875</c:v>
                </c:pt>
                <c:pt idx="235">
                  <c:v>43012.479166666657</c:v>
                </c:pt>
                <c:pt idx="236">
                  <c:v>43012.489583333343</c:v>
                </c:pt>
                <c:pt idx="237">
                  <c:v>43012.5</c:v>
                </c:pt>
                <c:pt idx="238">
                  <c:v>43012.510416666657</c:v>
                </c:pt>
                <c:pt idx="239">
                  <c:v>43012.520833333343</c:v>
                </c:pt>
                <c:pt idx="240">
                  <c:v>43012.53125</c:v>
                </c:pt>
                <c:pt idx="241">
                  <c:v>43012.541666666657</c:v>
                </c:pt>
                <c:pt idx="242">
                  <c:v>43012.552083333343</c:v>
                </c:pt>
                <c:pt idx="243">
                  <c:v>43012.5625</c:v>
                </c:pt>
                <c:pt idx="244">
                  <c:v>43012.572916666657</c:v>
                </c:pt>
                <c:pt idx="245">
                  <c:v>43012.583333333343</c:v>
                </c:pt>
                <c:pt idx="246">
                  <c:v>43012.59375</c:v>
                </c:pt>
                <c:pt idx="247">
                  <c:v>43012.604166666657</c:v>
                </c:pt>
                <c:pt idx="248">
                  <c:v>43012.614583333343</c:v>
                </c:pt>
                <c:pt idx="249">
                  <c:v>43012.625</c:v>
                </c:pt>
                <c:pt idx="250">
                  <c:v>43012.635416666657</c:v>
                </c:pt>
                <c:pt idx="251">
                  <c:v>43012.645833333343</c:v>
                </c:pt>
                <c:pt idx="252">
                  <c:v>43012.65625</c:v>
                </c:pt>
                <c:pt idx="253">
                  <c:v>43012.666666666657</c:v>
                </c:pt>
                <c:pt idx="254">
                  <c:v>43012.677083333343</c:v>
                </c:pt>
                <c:pt idx="255">
                  <c:v>43012.6875</c:v>
                </c:pt>
                <c:pt idx="256">
                  <c:v>43012.697916666657</c:v>
                </c:pt>
                <c:pt idx="257">
                  <c:v>43012.708333333343</c:v>
                </c:pt>
                <c:pt idx="258">
                  <c:v>43012.71875</c:v>
                </c:pt>
                <c:pt idx="259">
                  <c:v>43012.729166666657</c:v>
                </c:pt>
                <c:pt idx="260">
                  <c:v>43012.739583333343</c:v>
                </c:pt>
                <c:pt idx="261">
                  <c:v>43012.75</c:v>
                </c:pt>
                <c:pt idx="262">
                  <c:v>43012.760416666657</c:v>
                </c:pt>
                <c:pt idx="263">
                  <c:v>43012.770833333343</c:v>
                </c:pt>
                <c:pt idx="264">
                  <c:v>43012.78125</c:v>
                </c:pt>
                <c:pt idx="265">
                  <c:v>43012.791666666657</c:v>
                </c:pt>
                <c:pt idx="266">
                  <c:v>43012.802083333343</c:v>
                </c:pt>
                <c:pt idx="267">
                  <c:v>43012.8125</c:v>
                </c:pt>
                <c:pt idx="268">
                  <c:v>43012.822916666657</c:v>
                </c:pt>
                <c:pt idx="269">
                  <c:v>43012.833333333343</c:v>
                </c:pt>
                <c:pt idx="270">
                  <c:v>43012.84375</c:v>
                </c:pt>
                <c:pt idx="271">
                  <c:v>43012.854166666657</c:v>
                </c:pt>
                <c:pt idx="272">
                  <c:v>43012.864583333343</c:v>
                </c:pt>
                <c:pt idx="273">
                  <c:v>43012.875</c:v>
                </c:pt>
                <c:pt idx="274">
                  <c:v>43012.885416666657</c:v>
                </c:pt>
                <c:pt idx="275">
                  <c:v>43012.895833333343</c:v>
                </c:pt>
                <c:pt idx="276">
                  <c:v>43012.90625</c:v>
                </c:pt>
                <c:pt idx="277">
                  <c:v>43012.916666666657</c:v>
                </c:pt>
                <c:pt idx="278">
                  <c:v>43012.927083333343</c:v>
                </c:pt>
                <c:pt idx="279">
                  <c:v>43012.9375</c:v>
                </c:pt>
                <c:pt idx="280">
                  <c:v>43012.947916666657</c:v>
                </c:pt>
                <c:pt idx="281">
                  <c:v>43012.958333333343</c:v>
                </c:pt>
                <c:pt idx="282">
                  <c:v>43012.96875</c:v>
                </c:pt>
                <c:pt idx="283">
                  <c:v>43012.979166666657</c:v>
                </c:pt>
                <c:pt idx="284">
                  <c:v>43012.989583333343</c:v>
                </c:pt>
              </c:numCache>
              <c:extLst/>
            </c:numRef>
          </c:cat>
          <c:val>
            <c:numRef>
              <c:f>'[Diagramm in Microsoft Word]Tabelle1'!$AF$2:$AF$289</c:f>
              <c:numCache>
                <c:formatCode>General</c:formatCode>
                <c:ptCount val="28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34.16866526232613</c:v>
                </c:pt>
                <c:pt idx="14">
                  <c:v>105.0613060674885</c:v>
                </c:pt>
                <c:pt idx="15">
                  <c:v>146.62292090831619</c:v>
                </c:pt>
                <c:pt idx="16">
                  <c:v>168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5.3457769195731633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7.5354489795918259E-2</c:v>
                </c:pt>
                <c:pt idx="90">
                  <c:v>24.904253877551021</c:v>
                </c:pt>
                <c:pt idx="91">
                  <c:v>51.561843180713119</c:v>
                </c:pt>
                <c:pt idx="92">
                  <c:v>125.5718255906677</c:v>
                </c:pt>
                <c:pt idx="93">
                  <c:v>178.0606617575705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6.9998371235630179</c:v>
                </c:pt>
                <c:pt idx="105">
                  <c:v>24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1.1303173469387271</c:v>
                </c:pt>
                <c:pt idx="147">
                  <c:v>1.1303173469384711</c:v>
                </c:pt>
                <c:pt idx="148">
                  <c:v>1.130317346935084</c:v>
                </c:pt>
                <c:pt idx="149">
                  <c:v>1.1303173469387739</c:v>
                </c:pt>
                <c:pt idx="150">
                  <c:v>11.13031734693876</c:v>
                </c:pt>
                <c:pt idx="151">
                  <c:v>1.13031734693875</c:v>
                </c:pt>
                <c:pt idx="152">
                  <c:v>21.62033877747449</c:v>
                </c:pt>
                <c:pt idx="153">
                  <c:v>126.6649617645039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0.30141795918276959</c:v>
                </c:pt>
                <c:pt idx="193">
                  <c:v>4.5294256145890603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16.796027492588749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20.5951498436363</c:v>
                </c:pt>
                <c:pt idx="203">
                  <c:v>38.879365726254512</c:v>
                </c:pt>
                <c:pt idx="204">
                  <c:v>126.5689238455155</c:v>
                </c:pt>
                <c:pt idx="205">
                  <c:v>174.5865041798894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1.1303173469387739</c:v>
                </c:pt>
                <c:pt idx="239">
                  <c:v>1.1303173469387739</c:v>
                </c:pt>
                <c:pt idx="240">
                  <c:v>1.1303173469357579</c:v>
                </c:pt>
                <c:pt idx="241">
                  <c:v>1.1303173469355789</c:v>
                </c:pt>
                <c:pt idx="242">
                  <c:v>1.1303173469387739</c:v>
                </c:pt>
                <c:pt idx="243">
                  <c:v>2.886752705564092</c:v>
                </c:pt>
                <c:pt idx="244">
                  <c:v>24.120960863571138</c:v>
                </c:pt>
                <c:pt idx="245">
                  <c:v>118.24984381203561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1.1303173469387739</c:v>
                </c:pt>
                <c:pt idx="275">
                  <c:v>1.1303173469387739</c:v>
                </c:pt>
                <c:pt idx="276">
                  <c:v>1.13031734693367</c:v>
                </c:pt>
                <c:pt idx="277">
                  <c:v>1.1303173469387739</c:v>
                </c:pt>
                <c:pt idx="278">
                  <c:v>1.1303173469387739</c:v>
                </c:pt>
                <c:pt idx="279">
                  <c:v>1.1303173469382859</c:v>
                </c:pt>
                <c:pt idx="280">
                  <c:v>1.130317346934852</c:v>
                </c:pt>
                <c:pt idx="281">
                  <c:v>1.13031734693875</c:v>
                </c:pt>
                <c:pt idx="282">
                  <c:v>1.1303173469387739</c:v>
                </c:pt>
                <c:pt idx="283">
                  <c:v>1.1303173469376131</c:v>
                </c:pt>
                <c:pt idx="284">
                  <c:v>1.130317346935525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240-448A-A85E-EF375279C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199936"/>
        <c:axId val="42020026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'[Diagramm in Microsoft Word]Tabelle1'!$AG$1</c15:sqref>
                        </c15:formulaRef>
                      </c:ext>
                    </c:extLst>
                    <c:strCache>
                      <c:ptCount val="1"/>
                      <c:pt idx="0">
                        <c:v>costs_da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'[Diagramm in Microsoft Word]Tabelle1'!$A$2:$A$289</c15:sqref>
                        </c15:formulaRef>
                      </c:ext>
                    </c:extLst>
                    <c:numCache>
                      <c:formatCode>h:mm</c:formatCode>
                      <c:ptCount val="285"/>
                      <c:pt idx="0">
                        <c:v>43010</c:v>
                      </c:pt>
                      <c:pt idx="1">
                        <c:v>43010.010416666657</c:v>
                      </c:pt>
                      <c:pt idx="2">
                        <c:v>43010.020833333343</c:v>
                      </c:pt>
                      <c:pt idx="3">
                        <c:v>43010.03125</c:v>
                      </c:pt>
                      <c:pt idx="4">
                        <c:v>43010.041666666657</c:v>
                      </c:pt>
                      <c:pt idx="5">
                        <c:v>43010.052083333343</c:v>
                      </c:pt>
                      <c:pt idx="6">
                        <c:v>43010.0625</c:v>
                      </c:pt>
                      <c:pt idx="7">
                        <c:v>43010.072916666657</c:v>
                      </c:pt>
                      <c:pt idx="8">
                        <c:v>43010.083333333343</c:v>
                      </c:pt>
                      <c:pt idx="9">
                        <c:v>43010.09375</c:v>
                      </c:pt>
                      <c:pt idx="10">
                        <c:v>43010.104166666657</c:v>
                      </c:pt>
                      <c:pt idx="11">
                        <c:v>43010.114583333343</c:v>
                      </c:pt>
                      <c:pt idx="12">
                        <c:v>43010.125</c:v>
                      </c:pt>
                      <c:pt idx="13">
                        <c:v>43010.135416666657</c:v>
                      </c:pt>
                      <c:pt idx="14">
                        <c:v>43010.145833333343</c:v>
                      </c:pt>
                      <c:pt idx="15">
                        <c:v>43010.15625</c:v>
                      </c:pt>
                      <c:pt idx="16">
                        <c:v>43010.166666666657</c:v>
                      </c:pt>
                      <c:pt idx="17">
                        <c:v>43010.177083333343</c:v>
                      </c:pt>
                      <c:pt idx="18">
                        <c:v>43010.1875</c:v>
                      </c:pt>
                      <c:pt idx="19">
                        <c:v>43010.197916666657</c:v>
                      </c:pt>
                      <c:pt idx="20">
                        <c:v>43010.208333333343</c:v>
                      </c:pt>
                      <c:pt idx="21">
                        <c:v>43010.21875</c:v>
                      </c:pt>
                      <c:pt idx="22">
                        <c:v>43010.229166666657</c:v>
                      </c:pt>
                      <c:pt idx="23">
                        <c:v>43010.239583333343</c:v>
                      </c:pt>
                      <c:pt idx="24">
                        <c:v>43010.25</c:v>
                      </c:pt>
                      <c:pt idx="25">
                        <c:v>43010.260416666657</c:v>
                      </c:pt>
                      <c:pt idx="26">
                        <c:v>43010.270833333343</c:v>
                      </c:pt>
                      <c:pt idx="27">
                        <c:v>43010.28125</c:v>
                      </c:pt>
                      <c:pt idx="28">
                        <c:v>43010.291666666657</c:v>
                      </c:pt>
                      <c:pt idx="29">
                        <c:v>43010.302083333343</c:v>
                      </c:pt>
                      <c:pt idx="30">
                        <c:v>43010.3125</c:v>
                      </c:pt>
                      <c:pt idx="31">
                        <c:v>43010.322916666657</c:v>
                      </c:pt>
                      <c:pt idx="32">
                        <c:v>43010.333333333343</c:v>
                      </c:pt>
                      <c:pt idx="33">
                        <c:v>43010.34375</c:v>
                      </c:pt>
                      <c:pt idx="34">
                        <c:v>43010.354166666657</c:v>
                      </c:pt>
                      <c:pt idx="35">
                        <c:v>43010.364583333343</c:v>
                      </c:pt>
                      <c:pt idx="36">
                        <c:v>43010.375</c:v>
                      </c:pt>
                      <c:pt idx="37">
                        <c:v>43010.385416666657</c:v>
                      </c:pt>
                      <c:pt idx="38">
                        <c:v>43010.395833333343</c:v>
                      </c:pt>
                      <c:pt idx="39">
                        <c:v>43010.40625</c:v>
                      </c:pt>
                      <c:pt idx="40">
                        <c:v>43010.416666666657</c:v>
                      </c:pt>
                      <c:pt idx="41">
                        <c:v>43010.427083333343</c:v>
                      </c:pt>
                      <c:pt idx="42">
                        <c:v>43010.4375</c:v>
                      </c:pt>
                      <c:pt idx="43">
                        <c:v>43010.447916666657</c:v>
                      </c:pt>
                      <c:pt idx="44">
                        <c:v>43010.458333333343</c:v>
                      </c:pt>
                      <c:pt idx="45">
                        <c:v>43010.46875</c:v>
                      </c:pt>
                      <c:pt idx="46">
                        <c:v>43010.479166666657</c:v>
                      </c:pt>
                      <c:pt idx="47">
                        <c:v>43010.520833333343</c:v>
                      </c:pt>
                      <c:pt idx="48">
                        <c:v>43010.53125</c:v>
                      </c:pt>
                      <c:pt idx="49">
                        <c:v>43010.541666666657</c:v>
                      </c:pt>
                      <c:pt idx="50">
                        <c:v>43010.552083333343</c:v>
                      </c:pt>
                      <c:pt idx="51">
                        <c:v>43010.5625</c:v>
                      </c:pt>
                      <c:pt idx="52">
                        <c:v>43010.572916666657</c:v>
                      </c:pt>
                      <c:pt idx="53">
                        <c:v>43010.583333333343</c:v>
                      </c:pt>
                      <c:pt idx="54">
                        <c:v>43010.59375</c:v>
                      </c:pt>
                      <c:pt idx="55">
                        <c:v>43010.604166666657</c:v>
                      </c:pt>
                      <c:pt idx="56">
                        <c:v>43010.614583333343</c:v>
                      </c:pt>
                      <c:pt idx="57">
                        <c:v>43010.625</c:v>
                      </c:pt>
                      <c:pt idx="58">
                        <c:v>43010.635416666657</c:v>
                      </c:pt>
                      <c:pt idx="59">
                        <c:v>43010.645833333343</c:v>
                      </c:pt>
                      <c:pt idx="60">
                        <c:v>43010.65625</c:v>
                      </c:pt>
                      <c:pt idx="61">
                        <c:v>43010.666666666657</c:v>
                      </c:pt>
                      <c:pt idx="62">
                        <c:v>43010.677083333343</c:v>
                      </c:pt>
                      <c:pt idx="63">
                        <c:v>43010.6875</c:v>
                      </c:pt>
                      <c:pt idx="64">
                        <c:v>43010.697916666657</c:v>
                      </c:pt>
                      <c:pt idx="65">
                        <c:v>43010.708333333343</c:v>
                      </c:pt>
                      <c:pt idx="66">
                        <c:v>43010.71875</c:v>
                      </c:pt>
                      <c:pt idx="67">
                        <c:v>43010.729166666657</c:v>
                      </c:pt>
                      <c:pt idx="68">
                        <c:v>43010.739583333343</c:v>
                      </c:pt>
                      <c:pt idx="69">
                        <c:v>43010.75</c:v>
                      </c:pt>
                      <c:pt idx="70">
                        <c:v>43010.760416666657</c:v>
                      </c:pt>
                      <c:pt idx="71">
                        <c:v>43010.770833333343</c:v>
                      </c:pt>
                      <c:pt idx="72">
                        <c:v>43010.78125</c:v>
                      </c:pt>
                      <c:pt idx="73">
                        <c:v>43010.791666666657</c:v>
                      </c:pt>
                      <c:pt idx="74">
                        <c:v>43010.802083333343</c:v>
                      </c:pt>
                      <c:pt idx="75">
                        <c:v>43010.8125</c:v>
                      </c:pt>
                      <c:pt idx="76">
                        <c:v>43010.822916666657</c:v>
                      </c:pt>
                      <c:pt idx="77">
                        <c:v>43010.833333333343</c:v>
                      </c:pt>
                      <c:pt idx="78">
                        <c:v>43010.84375</c:v>
                      </c:pt>
                      <c:pt idx="79">
                        <c:v>43010.854166666657</c:v>
                      </c:pt>
                      <c:pt idx="80">
                        <c:v>43010.864583333343</c:v>
                      </c:pt>
                      <c:pt idx="81">
                        <c:v>43010.875</c:v>
                      </c:pt>
                      <c:pt idx="82">
                        <c:v>43010.885416666657</c:v>
                      </c:pt>
                      <c:pt idx="83">
                        <c:v>43010.895833333343</c:v>
                      </c:pt>
                      <c:pt idx="84">
                        <c:v>43010.90625</c:v>
                      </c:pt>
                      <c:pt idx="85">
                        <c:v>43010.916666666657</c:v>
                      </c:pt>
                      <c:pt idx="86">
                        <c:v>43010.927083333343</c:v>
                      </c:pt>
                      <c:pt idx="87">
                        <c:v>43010.9375</c:v>
                      </c:pt>
                      <c:pt idx="88">
                        <c:v>43010.947916666657</c:v>
                      </c:pt>
                      <c:pt idx="89">
                        <c:v>43010.958333333343</c:v>
                      </c:pt>
                      <c:pt idx="90">
                        <c:v>43010.96875</c:v>
                      </c:pt>
                      <c:pt idx="91">
                        <c:v>43010.979166666657</c:v>
                      </c:pt>
                      <c:pt idx="92">
                        <c:v>43010.989583333343</c:v>
                      </c:pt>
                      <c:pt idx="93">
                        <c:v>43011</c:v>
                      </c:pt>
                      <c:pt idx="94">
                        <c:v>43011.010416666657</c:v>
                      </c:pt>
                      <c:pt idx="95">
                        <c:v>43011.020833333343</c:v>
                      </c:pt>
                      <c:pt idx="96">
                        <c:v>43011.03125</c:v>
                      </c:pt>
                      <c:pt idx="97">
                        <c:v>43011.041666666657</c:v>
                      </c:pt>
                      <c:pt idx="98">
                        <c:v>43011.052083333343</c:v>
                      </c:pt>
                      <c:pt idx="99">
                        <c:v>43011.0625</c:v>
                      </c:pt>
                      <c:pt idx="100">
                        <c:v>43011.072916666657</c:v>
                      </c:pt>
                      <c:pt idx="101">
                        <c:v>43011.083333333343</c:v>
                      </c:pt>
                      <c:pt idx="102">
                        <c:v>43011.09375</c:v>
                      </c:pt>
                      <c:pt idx="103">
                        <c:v>43011.104166666657</c:v>
                      </c:pt>
                      <c:pt idx="104">
                        <c:v>43011.114583333343</c:v>
                      </c:pt>
                      <c:pt idx="105">
                        <c:v>43011.125</c:v>
                      </c:pt>
                      <c:pt idx="106">
                        <c:v>43011.135416666657</c:v>
                      </c:pt>
                      <c:pt idx="107">
                        <c:v>43011.145833333343</c:v>
                      </c:pt>
                      <c:pt idx="108">
                        <c:v>43011.15625</c:v>
                      </c:pt>
                      <c:pt idx="109">
                        <c:v>43011.166666666657</c:v>
                      </c:pt>
                      <c:pt idx="110">
                        <c:v>43011.177083333343</c:v>
                      </c:pt>
                      <c:pt idx="111">
                        <c:v>43011.1875</c:v>
                      </c:pt>
                      <c:pt idx="112">
                        <c:v>43011.197916666657</c:v>
                      </c:pt>
                      <c:pt idx="113">
                        <c:v>43011.208333333343</c:v>
                      </c:pt>
                      <c:pt idx="114">
                        <c:v>43011.21875</c:v>
                      </c:pt>
                      <c:pt idx="115">
                        <c:v>43011.229166666657</c:v>
                      </c:pt>
                      <c:pt idx="116">
                        <c:v>43011.239583333343</c:v>
                      </c:pt>
                      <c:pt idx="117">
                        <c:v>43011.25</c:v>
                      </c:pt>
                      <c:pt idx="118">
                        <c:v>43011.260416666657</c:v>
                      </c:pt>
                      <c:pt idx="119">
                        <c:v>43011.270833333343</c:v>
                      </c:pt>
                      <c:pt idx="120">
                        <c:v>43011.28125</c:v>
                      </c:pt>
                      <c:pt idx="121">
                        <c:v>43011.291666666657</c:v>
                      </c:pt>
                      <c:pt idx="122">
                        <c:v>43011.302083333343</c:v>
                      </c:pt>
                      <c:pt idx="123">
                        <c:v>43011.3125</c:v>
                      </c:pt>
                      <c:pt idx="124">
                        <c:v>43011.322916666657</c:v>
                      </c:pt>
                      <c:pt idx="125">
                        <c:v>43011.333333333343</c:v>
                      </c:pt>
                      <c:pt idx="126">
                        <c:v>43011.34375</c:v>
                      </c:pt>
                      <c:pt idx="127">
                        <c:v>43011.354166666657</c:v>
                      </c:pt>
                      <c:pt idx="128">
                        <c:v>43011.364583333343</c:v>
                      </c:pt>
                      <c:pt idx="129">
                        <c:v>43011.375</c:v>
                      </c:pt>
                      <c:pt idx="130">
                        <c:v>43011.385416666657</c:v>
                      </c:pt>
                      <c:pt idx="131">
                        <c:v>43011.395833333343</c:v>
                      </c:pt>
                      <c:pt idx="132">
                        <c:v>43011.40625</c:v>
                      </c:pt>
                      <c:pt idx="133">
                        <c:v>43011.416666666657</c:v>
                      </c:pt>
                      <c:pt idx="134">
                        <c:v>43011.427083333343</c:v>
                      </c:pt>
                      <c:pt idx="135">
                        <c:v>43011.4375</c:v>
                      </c:pt>
                      <c:pt idx="136">
                        <c:v>43011.447916666657</c:v>
                      </c:pt>
                      <c:pt idx="137">
                        <c:v>43011.458333333343</c:v>
                      </c:pt>
                      <c:pt idx="138">
                        <c:v>43011.46875</c:v>
                      </c:pt>
                      <c:pt idx="139">
                        <c:v>43011.479166666657</c:v>
                      </c:pt>
                      <c:pt idx="140">
                        <c:v>43011.489583333343</c:v>
                      </c:pt>
                      <c:pt idx="141">
                        <c:v>43011.5</c:v>
                      </c:pt>
                      <c:pt idx="142">
                        <c:v>43011.510416666657</c:v>
                      </c:pt>
                      <c:pt idx="143">
                        <c:v>43011.520833333343</c:v>
                      </c:pt>
                      <c:pt idx="144">
                        <c:v>43011.53125</c:v>
                      </c:pt>
                      <c:pt idx="145">
                        <c:v>43011.541666666657</c:v>
                      </c:pt>
                      <c:pt idx="146">
                        <c:v>43011.552083333343</c:v>
                      </c:pt>
                      <c:pt idx="147">
                        <c:v>43011.5625</c:v>
                      </c:pt>
                      <c:pt idx="148">
                        <c:v>43011.572916666657</c:v>
                      </c:pt>
                      <c:pt idx="149">
                        <c:v>43011.583333333343</c:v>
                      </c:pt>
                      <c:pt idx="150">
                        <c:v>43011.59375</c:v>
                      </c:pt>
                      <c:pt idx="151">
                        <c:v>43011.604166666657</c:v>
                      </c:pt>
                      <c:pt idx="152">
                        <c:v>43011.614583333343</c:v>
                      </c:pt>
                      <c:pt idx="153">
                        <c:v>43011.625</c:v>
                      </c:pt>
                      <c:pt idx="154">
                        <c:v>43011.635416666657</c:v>
                      </c:pt>
                      <c:pt idx="155">
                        <c:v>43011.645833333343</c:v>
                      </c:pt>
                      <c:pt idx="156">
                        <c:v>43011.65625</c:v>
                      </c:pt>
                      <c:pt idx="157">
                        <c:v>43011.666666666657</c:v>
                      </c:pt>
                      <c:pt idx="158">
                        <c:v>43011.677083333343</c:v>
                      </c:pt>
                      <c:pt idx="159">
                        <c:v>43011.6875</c:v>
                      </c:pt>
                      <c:pt idx="160">
                        <c:v>43011.697916666657</c:v>
                      </c:pt>
                      <c:pt idx="161">
                        <c:v>43011.708333333343</c:v>
                      </c:pt>
                      <c:pt idx="162">
                        <c:v>43011.71875</c:v>
                      </c:pt>
                      <c:pt idx="163">
                        <c:v>43011.729166666657</c:v>
                      </c:pt>
                      <c:pt idx="164">
                        <c:v>43011.739583333343</c:v>
                      </c:pt>
                      <c:pt idx="165">
                        <c:v>43011.75</c:v>
                      </c:pt>
                      <c:pt idx="166">
                        <c:v>43011.760416666657</c:v>
                      </c:pt>
                      <c:pt idx="167">
                        <c:v>43011.770833333343</c:v>
                      </c:pt>
                      <c:pt idx="168">
                        <c:v>43011.78125</c:v>
                      </c:pt>
                      <c:pt idx="169">
                        <c:v>43011.791666666657</c:v>
                      </c:pt>
                      <c:pt idx="170">
                        <c:v>43011.802083333343</c:v>
                      </c:pt>
                      <c:pt idx="171">
                        <c:v>43011.8125</c:v>
                      </c:pt>
                      <c:pt idx="172">
                        <c:v>43011.822916666657</c:v>
                      </c:pt>
                      <c:pt idx="173">
                        <c:v>43011.833333333343</c:v>
                      </c:pt>
                      <c:pt idx="174">
                        <c:v>43011.84375</c:v>
                      </c:pt>
                      <c:pt idx="175">
                        <c:v>43011.854166666657</c:v>
                      </c:pt>
                      <c:pt idx="176">
                        <c:v>43011.864583333343</c:v>
                      </c:pt>
                      <c:pt idx="177">
                        <c:v>43011.875</c:v>
                      </c:pt>
                      <c:pt idx="178">
                        <c:v>43011.885416666657</c:v>
                      </c:pt>
                      <c:pt idx="179">
                        <c:v>43011.895833333343</c:v>
                      </c:pt>
                      <c:pt idx="180">
                        <c:v>43011.90625</c:v>
                      </c:pt>
                      <c:pt idx="181">
                        <c:v>43011.916666666657</c:v>
                      </c:pt>
                      <c:pt idx="182">
                        <c:v>43011.927083333343</c:v>
                      </c:pt>
                      <c:pt idx="183">
                        <c:v>43011.9375</c:v>
                      </c:pt>
                      <c:pt idx="184">
                        <c:v>43011.947916666657</c:v>
                      </c:pt>
                      <c:pt idx="185">
                        <c:v>43011.958333333343</c:v>
                      </c:pt>
                      <c:pt idx="186">
                        <c:v>43011.96875</c:v>
                      </c:pt>
                      <c:pt idx="187">
                        <c:v>43011.979166666657</c:v>
                      </c:pt>
                      <c:pt idx="188">
                        <c:v>43011.989583333343</c:v>
                      </c:pt>
                      <c:pt idx="189">
                        <c:v>43012</c:v>
                      </c:pt>
                      <c:pt idx="190">
                        <c:v>43012.010416666657</c:v>
                      </c:pt>
                      <c:pt idx="191">
                        <c:v>43012.020833333343</c:v>
                      </c:pt>
                      <c:pt idx="192">
                        <c:v>43012.03125</c:v>
                      </c:pt>
                      <c:pt idx="193">
                        <c:v>43012.041666666657</c:v>
                      </c:pt>
                      <c:pt idx="194">
                        <c:v>43012.052083333343</c:v>
                      </c:pt>
                      <c:pt idx="195">
                        <c:v>43012.0625</c:v>
                      </c:pt>
                      <c:pt idx="196">
                        <c:v>43012.072916666657</c:v>
                      </c:pt>
                      <c:pt idx="197">
                        <c:v>43012.083333333343</c:v>
                      </c:pt>
                      <c:pt idx="198">
                        <c:v>43012.09375</c:v>
                      </c:pt>
                      <c:pt idx="199">
                        <c:v>43012.104166666657</c:v>
                      </c:pt>
                      <c:pt idx="200">
                        <c:v>43012.114583333343</c:v>
                      </c:pt>
                      <c:pt idx="201">
                        <c:v>43012.125</c:v>
                      </c:pt>
                      <c:pt idx="202">
                        <c:v>43012.135416666657</c:v>
                      </c:pt>
                      <c:pt idx="203">
                        <c:v>43012.145833333343</c:v>
                      </c:pt>
                      <c:pt idx="204">
                        <c:v>43012.15625</c:v>
                      </c:pt>
                      <c:pt idx="205">
                        <c:v>43012.166666666657</c:v>
                      </c:pt>
                      <c:pt idx="206">
                        <c:v>43012.177083333343</c:v>
                      </c:pt>
                      <c:pt idx="207">
                        <c:v>43012.1875</c:v>
                      </c:pt>
                      <c:pt idx="208">
                        <c:v>43012.197916666657</c:v>
                      </c:pt>
                      <c:pt idx="209">
                        <c:v>43012.208333333343</c:v>
                      </c:pt>
                      <c:pt idx="210">
                        <c:v>43012.21875</c:v>
                      </c:pt>
                      <c:pt idx="211">
                        <c:v>43012.229166666657</c:v>
                      </c:pt>
                      <c:pt idx="212">
                        <c:v>43012.239583333343</c:v>
                      </c:pt>
                      <c:pt idx="213">
                        <c:v>43012.25</c:v>
                      </c:pt>
                      <c:pt idx="214">
                        <c:v>43012.260416666657</c:v>
                      </c:pt>
                      <c:pt idx="215">
                        <c:v>43012.270833333343</c:v>
                      </c:pt>
                      <c:pt idx="216">
                        <c:v>43012.28125</c:v>
                      </c:pt>
                      <c:pt idx="217">
                        <c:v>43012.291666666657</c:v>
                      </c:pt>
                      <c:pt idx="218">
                        <c:v>43012.302083333343</c:v>
                      </c:pt>
                      <c:pt idx="219">
                        <c:v>43012.3125</c:v>
                      </c:pt>
                      <c:pt idx="220">
                        <c:v>43012.322916666657</c:v>
                      </c:pt>
                      <c:pt idx="221">
                        <c:v>43012.333333333343</c:v>
                      </c:pt>
                      <c:pt idx="222">
                        <c:v>43012.34375</c:v>
                      </c:pt>
                      <c:pt idx="223">
                        <c:v>43012.354166666657</c:v>
                      </c:pt>
                      <c:pt idx="224">
                        <c:v>43012.364583333343</c:v>
                      </c:pt>
                      <c:pt idx="225">
                        <c:v>43012.375</c:v>
                      </c:pt>
                      <c:pt idx="226">
                        <c:v>43012.385416666657</c:v>
                      </c:pt>
                      <c:pt idx="227">
                        <c:v>43012.395833333343</c:v>
                      </c:pt>
                      <c:pt idx="228">
                        <c:v>43012.40625</c:v>
                      </c:pt>
                      <c:pt idx="229">
                        <c:v>43012.416666666657</c:v>
                      </c:pt>
                      <c:pt idx="230">
                        <c:v>43012.427083333343</c:v>
                      </c:pt>
                      <c:pt idx="231">
                        <c:v>43012.4375</c:v>
                      </c:pt>
                      <c:pt idx="232">
                        <c:v>43012.447916666657</c:v>
                      </c:pt>
                      <c:pt idx="233">
                        <c:v>43012.458333333343</c:v>
                      </c:pt>
                      <c:pt idx="234">
                        <c:v>43012.46875</c:v>
                      </c:pt>
                      <c:pt idx="235">
                        <c:v>43012.479166666657</c:v>
                      </c:pt>
                      <c:pt idx="236">
                        <c:v>43012.489583333343</c:v>
                      </c:pt>
                      <c:pt idx="237">
                        <c:v>43012.5</c:v>
                      </c:pt>
                      <c:pt idx="238">
                        <c:v>43012.510416666657</c:v>
                      </c:pt>
                      <c:pt idx="239">
                        <c:v>43012.520833333343</c:v>
                      </c:pt>
                      <c:pt idx="240">
                        <c:v>43012.53125</c:v>
                      </c:pt>
                      <c:pt idx="241">
                        <c:v>43012.541666666657</c:v>
                      </c:pt>
                      <c:pt idx="242">
                        <c:v>43012.552083333343</c:v>
                      </c:pt>
                      <c:pt idx="243">
                        <c:v>43012.5625</c:v>
                      </c:pt>
                      <c:pt idx="244">
                        <c:v>43012.572916666657</c:v>
                      </c:pt>
                      <c:pt idx="245">
                        <c:v>43012.583333333343</c:v>
                      </c:pt>
                      <c:pt idx="246">
                        <c:v>43012.59375</c:v>
                      </c:pt>
                      <c:pt idx="247">
                        <c:v>43012.604166666657</c:v>
                      </c:pt>
                      <c:pt idx="248">
                        <c:v>43012.614583333343</c:v>
                      </c:pt>
                      <c:pt idx="249">
                        <c:v>43012.625</c:v>
                      </c:pt>
                      <c:pt idx="250">
                        <c:v>43012.635416666657</c:v>
                      </c:pt>
                      <c:pt idx="251">
                        <c:v>43012.645833333343</c:v>
                      </c:pt>
                      <c:pt idx="252">
                        <c:v>43012.65625</c:v>
                      </c:pt>
                      <c:pt idx="253">
                        <c:v>43012.666666666657</c:v>
                      </c:pt>
                      <c:pt idx="254">
                        <c:v>43012.677083333343</c:v>
                      </c:pt>
                      <c:pt idx="255">
                        <c:v>43012.6875</c:v>
                      </c:pt>
                      <c:pt idx="256">
                        <c:v>43012.697916666657</c:v>
                      </c:pt>
                      <c:pt idx="257">
                        <c:v>43012.708333333343</c:v>
                      </c:pt>
                      <c:pt idx="258">
                        <c:v>43012.71875</c:v>
                      </c:pt>
                      <c:pt idx="259">
                        <c:v>43012.729166666657</c:v>
                      </c:pt>
                      <c:pt idx="260">
                        <c:v>43012.739583333343</c:v>
                      </c:pt>
                      <c:pt idx="261">
                        <c:v>43012.75</c:v>
                      </c:pt>
                      <c:pt idx="262">
                        <c:v>43012.760416666657</c:v>
                      </c:pt>
                      <c:pt idx="263">
                        <c:v>43012.770833333343</c:v>
                      </c:pt>
                      <c:pt idx="264">
                        <c:v>43012.78125</c:v>
                      </c:pt>
                      <c:pt idx="265">
                        <c:v>43012.791666666657</c:v>
                      </c:pt>
                      <c:pt idx="266">
                        <c:v>43012.802083333343</c:v>
                      </c:pt>
                      <c:pt idx="267">
                        <c:v>43012.8125</c:v>
                      </c:pt>
                      <c:pt idx="268">
                        <c:v>43012.822916666657</c:v>
                      </c:pt>
                      <c:pt idx="269">
                        <c:v>43012.833333333343</c:v>
                      </c:pt>
                      <c:pt idx="270">
                        <c:v>43012.84375</c:v>
                      </c:pt>
                      <c:pt idx="271">
                        <c:v>43012.854166666657</c:v>
                      </c:pt>
                      <c:pt idx="272">
                        <c:v>43012.864583333343</c:v>
                      </c:pt>
                      <c:pt idx="273">
                        <c:v>43012.875</c:v>
                      </c:pt>
                      <c:pt idx="274">
                        <c:v>43012.885416666657</c:v>
                      </c:pt>
                      <c:pt idx="275">
                        <c:v>43012.895833333343</c:v>
                      </c:pt>
                      <c:pt idx="276">
                        <c:v>43012.90625</c:v>
                      </c:pt>
                      <c:pt idx="277">
                        <c:v>43012.916666666657</c:v>
                      </c:pt>
                      <c:pt idx="278">
                        <c:v>43012.927083333343</c:v>
                      </c:pt>
                      <c:pt idx="279">
                        <c:v>43012.9375</c:v>
                      </c:pt>
                      <c:pt idx="280">
                        <c:v>43012.947916666657</c:v>
                      </c:pt>
                      <c:pt idx="281">
                        <c:v>43012.958333333343</c:v>
                      </c:pt>
                      <c:pt idx="282">
                        <c:v>43012.96875</c:v>
                      </c:pt>
                      <c:pt idx="283">
                        <c:v>43012.979166666657</c:v>
                      </c:pt>
                      <c:pt idx="284">
                        <c:v>43012.989583333343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'[Diagramm in Microsoft Word]Tabelle1'!$AG$2:$AG$289</c15:sqref>
                        </c15:formulaRef>
                      </c:ext>
                    </c:extLst>
                    <c:numCache>
                      <c:formatCode>General</c:formatCode>
                      <c:ptCount val="28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2.904336547297721E-3</c:v>
                      </c:pt>
                      <c:pt idx="14">
                        <c:v>8.9302110157365201E-3</c:v>
                      </c:pt>
                      <c:pt idx="15">
                        <c:v>1.246294827720688E-2</c:v>
                      </c:pt>
                      <c:pt idx="16">
                        <c:v>1.4279999999999999E-2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3.875688266690542E-3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2.8597028877550983E-4</c:v>
                      </c:pt>
                      <c:pt idx="90">
                        <c:v>5.8462735977551028E-2</c:v>
                      </c:pt>
                      <c:pt idx="91">
                        <c:v>0.1210414268667241</c:v>
                      </c:pt>
                      <c:pt idx="92">
                        <c:v>0.29477986057409228</c:v>
                      </c:pt>
                      <c:pt idx="93">
                        <c:v>0.41799740347589692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2.154199874776519E-2</c:v>
                      </c:pt>
                      <c:pt idx="105">
                        <c:v>7.3860000000000009E-2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5.0609959209181486E-3</c:v>
                      </c:pt>
                      <c:pt idx="147">
                        <c:v>5.0609959209170054E-3</c:v>
                      </c:pt>
                      <c:pt idx="148">
                        <c:v>5.060995920901837E-3</c:v>
                      </c:pt>
                      <c:pt idx="149">
                        <c:v>5.0609959209183594E-3</c:v>
                      </c:pt>
                      <c:pt idx="150">
                        <c:v>3.085880484438772E-2</c:v>
                      </c:pt>
                      <c:pt idx="151">
                        <c:v>3.1338048443876848E-3</c:v>
                      </c:pt>
                      <c:pt idx="152">
                        <c:v>5.9942389260548033E-2</c:v>
                      </c:pt>
                      <c:pt idx="153">
                        <c:v>0.35117860649208688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1.363162720404076E-3</c:v>
                      </c:pt>
                      <c:pt idx="193">
                        <c:v>2.0484327341979029E-2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7.8311478184195038E-2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9.2987101544017875E-2</c:v>
                      </c:pt>
                      <c:pt idx="203">
                        <c:v>0.17554033625403909</c:v>
                      </c:pt>
                      <c:pt idx="204">
                        <c:v>0.57145869116250259</c:v>
                      </c:pt>
                      <c:pt idx="205">
                        <c:v>0.78825806637220075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6.4428088775510114E-3</c:v>
                      </c:pt>
                      <c:pt idx="239">
                        <c:v>6.4428088775510114E-3</c:v>
                      </c:pt>
                      <c:pt idx="240">
                        <c:v>6.4428088775338186E-3</c:v>
                      </c:pt>
                      <c:pt idx="241">
                        <c:v>6.4428088775328003E-3</c:v>
                      </c:pt>
                      <c:pt idx="242">
                        <c:v>5.6402835612244812E-3</c:v>
                      </c:pt>
                      <c:pt idx="243">
                        <c:v>1.4404896000764821E-2</c:v>
                      </c:pt>
                      <c:pt idx="244">
                        <c:v>0.12036359470922001</c:v>
                      </c:pt>
                      <c:pt idx="245">
                        <c:v>0.59006672062205789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6.2450033418367254E-3</c:v>
                      </c:pt>
                      <c:pt idx="275">
                        <c:v>6.2450033418367254E-3</c:v>
                      </c:pt>
                      <c:pt idx="276">
                        <c:v>6.2450033418085249E-3</c:v>
                      </c:pt>
                      <c:pt idx="277">
                        <c:v>6.2450033418367254E-3</c:v>
                      </c:pt>
                      <c:pt idx="278">
                        <c:v>5.8267859234693792E-3</c:v>
                      </c:pt>
                      <c:pt idx="279">
                        <c:v>5.8267859234668656E-3</c:v>
                      </c:pt>
                      <c:pt idx="280">
                        <c:v>5.8267859234491627E-3</c:v>
                      </c:pt>
                      <c:pt idx="281">
                        <c:v>5.8267859234692604E-3</c:v>
                      </c:pt>
                      <c:pt idx="282">
                        <c:v>1.384638749999998E-4</c:v>
                      </c:pt>
                      <c:pt idx="283">
                        <c:v>1.3846387499985761E-4</c:v>
                      </c:pt>
                      <c:pt idx="284">
                        <c:v>1.3846387499960179E-4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240-448A-A85E-EF375279CBFD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2"/>
          <c:tx>
            <c:strRef>
              <c:f>'[Diagramm in Microsoft Word]Tabelle1'!$AI$1</c:f>
              <c:strCache>
                <c:ptCount val="1"/>
                <c:pt idx="0">
                  <c:v>Strompreis [€/MWh]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Lit>
              <c:ptCount val="28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  <c:pt idx="39">
                <c:v>40</c:v>
              </c:pt>
              <c:pt idx="40">
                <c:v>41</c:v>
              </c:pt>
              <c:pt idx="41">
                <c:v>42</c:v>
              </c:pt>
              <c:pt idx="42">
                <c:v>43</c:v>
              </c:pt>
              <c:pt idx="43">
                <c:v>44</c:v>
              </c:pt>
              <c:pt idx="44">
                <c:v>45</c:v>
              </c:pt>
              <c:pt idx="45">
                <c:v>46</c:v>
              </c:pt>
              <c:pt idx="46">
                <c:v>47</c:v>
              </c:pt>
              <c:pt idx="47">
                <c:v>51</c:v>
              </c:pt>
              <c:pt idx="48">
                <c:v>52</c:v>
              </c:pt>
              <c:pt idx="49">
                <c:v>53</c:v>
              </c:pt>
              <c:pt idx="50">
                <c:v>54</c:v>
              </c:pt>
              <c:pt idx="51">
                <c:v>55</c:v>
              </c:pt>
              <c:pt idx="52">
                <c:v>56</c:v>
              </c:pt>
              <c:pt idx="53">
                <c:v>57</c:v>
              </c:pt>
              <c:pt idx="54">
                <c:v>58</c:v>
              </c:pt>
              <c:pt idx="55">
                <c:v>59</c:v>
              </c:pt>
              <c:pt idx="56">
                <c:v>60</c:v>
              </c:pt>
              <c:pt idx="57">
                <c:v>61</c:v>
              </c:pt>
              <c:pt idx="58">
                <c:v>62</c:v>
              </c:pt>
              <c:pt idx="59">
                <c:v>63</c:v>
              </c:pt>
              <c:pt idx="60">
                <c:v>64</c:v>
              </c:pt>
              <c:pt idx="61">
                <c:v>65</c:v>
              </c:pt>
              <c:pt idx="62">
                <c:v>66</c:v>
              </c:pt>
              <c:pt idx="63">
                <c:v>67</c:v>
              </c:pt>
              <c:pt idx="64">
                <c:v>68</c:v>
              </c:pt>
              <c:pt idx="65">
                <c:v>69</c:v>
              </c:pt>
              <c:pt idx="66">
                <c:v>70</c:v>
              </c:pt>
              <c:pt idx="67">
                <c:v>71</c:v>
              </c:pt>
              <c:pt idx="68">
                <c:v>72</c:v>
              </c:pt>
              <c:pt idx="69">
                <c:v>73</c:v>
              </c:pt>
              <c:pt idx="70">
                <c:v>74</c:v>
              </c:pt>
              <c:pt idx="71">
                <c:v>75</c:v>
              </c:pt>
              <c:pt idx="72">
                <c:v>76</c:v>
              </c:pt>
              <c:pt idx="73">
                <c:v>77</c:v>
              </c:pt>
              <c:pt idx="74">
                <c:v>78</c:v>
              </c:pt>
              <c:pt idx="75">
                <c:v>79</c:v>
              </c:pt>
              <c:pt idx="76">
                <c:v>80</c:v>
              </c:pt>
              <c:pt idx="77">
                <c:v>81</c:v>
              </c:pt>
              <c:pt idx="78">
                <c:v>82</c:v>
              </c:pt>
              <c:pt idx="79">
                <c:v>83</c:v>
              </c:pt>
              <c:pt idx="80">
                <c:v>84</c:v>
              </c:pt>
              <c:pt idx="81">
                <c:v>85</c:v>
              </c:pt>
              <c:pt idx="82">
                <c:v>86</c:v>
              </c:pt>
              <c:pt idx="83">
                <c:v>87</c:v>
              </c:pt>
              <c:pt idx="84">
                <c:v>88</c:v>
              </c:pt>
              <c:pt idx="85">
                <c:v>89</c:v>
              </c:pt>
              <c:pt idx="86">
                <c:v>90</c:v>
              </c:pt>
              <c:pt idx="87">
                <c:v>91</c:v>
              </c:pt>
              <c:pt idx="88">
                <c:v>92</c:v>
              </c:pt>
              <c:pt idx="89">
                <c:v>93</c:v>
              </c:pt>
              <c:pt idx="90">
                <c:v>94</c:v>
              </c:pt>
              <c:pt idx="91">
                <c:v>95</c:v>
              </c:pt>
              <c:pt idx="92">
                <c:v>96</c:v>
              </c:pt>
              <c:pt idx="93">
                <c:v>97</c:v>
              </c:pt>
              <c:pt idx="94">
                <c:v>98</c:v>
              </c:pt>
              <c:pt idx="95">
                <c:v>99</c:v>
              </c:pt>
              <c:pt idx="96">
                <c:v>100</c:v>
              </c:pt>
              <c:pt idx="97">
                <c:v>101</c:v>
              </c:pt>
              <c:pt idx="98">
                <c:v>102</c:v>
              </c:pt>
              <c:pt idx="99">
                <c:v>103</c:v>
              </c:pt>
              <c:pt idx="100">
                <c:v>104</c:v>
              </c:pt>
              <c:pt idx="101">
                <c:v>105</c:v>
              </c:pt>
              <c:pt idx="102">
                <c:v>106</c:v>
              </c:pt>
              <c:pt idx="103">
                <c:v>107</c:v>
              </c:pt>
              <c:pt idx="104">
                <c:v>108</c:v>
              </c:pt>
              <c:pt idx="105">
                <c:v>109</c:v>
              </c:pt>
              <c:pt idx="106">
                <c:v>110</c:v>
              </c:pt>
              <c:pt idx="107">
                <c:v>111</c:v>
              </c:pt>
              <c:pt idx="108">
                <c:v>112</c:v>
              </c:pt>
              <c:pt idx="109">
                <c:v>113</c:v>
              </c:pt>
              <c:pt idx="110">
                <c:v>114</c:v>
              </c:pt>
              <c:pt idx="111">
                <c:v>115</c:v>
              </c:pt>
              <c:pt idx="112">
                <c:v>116</c:v>
              </c:pt>
              <c:pt idx="113">
                <c:v>117</c:v>
              </c:pt>
              <c:pt idx="114">
                <c:v>118</c:v>
              </c:pt>
              <c:pt idx="115">
                <c:v>119</c:v>
              </c:pt>
              <c:pt idx="116">
                <c:v>120</c:v>
              </c:pt>
              <c:pt idx="117">
                <c:v>121</c:v>
              </c:pt>
              <c:pt idx="118">
                <c:v>122</c:v>
              </c:pt>
              <c:pt idx="119">
                <c:v>123</c:v>
              </c:pt>
              <c:pt idx="120">
                <c:v>124</c:v>
              </c:pt>
              <c:pt idx="121">
                <c:v>125</c:v>
              </c:pt>
              <c:pt idx="122">
                <c:v>126</c:v>
              </c:pt>
              <c:pt idx="123">
                <c:v>127</c:v>
              </c:pt>
              <c:pt idx="124">
                <c:v>128</c:v>
              </c:pt>
              <c:pt idx="125">
                <c:v>129</c:v>
              </c:pt>
              <c:pt idx="126">
                <c:v>130</c:v>
              </c:pt>
              <c:pt idx="127">
                <c:v>131</c:v>
              </c:pt>
              <c:pt idx="128">
                <c:v>132</c:v>
              </c:pt>
              <c:pt idx="129">
                <c:v>133</c:v>
              </c:pt>
              <c:pt idx="130">
                <c:v>134</c:v>
              </c:pt>
              <c:pt idx="131">
                <c:v>135</c:v>
              </c:pt>
              <c:pt idx="132">
                <c:v>136</c:v>
              </c:pt>
              <c:pt idx="133">
                <c:v>137</c:v>
              </c:pt>
              <c:pt idx="134">
                <c:v>138</c:v>
              </c:pt>
              <c:pt idx="135">
                <c:v>139</c:v>
              </c:pt>
              <c:pt idx="136">
                <c:v>140</c:v>
              </c:pt>
              <c:pt idx="137">
                <c:v>141</c:v>
              </c:pt>
              <c:pt idx="138">
                <c:v>142</c:v>
              </c:pt>
              <c:pt idx="139">
                <c:v>143</c:v>
              </c:pt>
              <c:pt idx="140">
                <c:v>144</c:v>
              </c:pt>
              <c:pt idx="141">
                <c:v>145</c:v>
              </c:pt>
              <c:pt idx="142">
                <c:v>146</c:v>
              </c:pt>
              <c:pt idx="143">
                <c:v>147</c:v>
              </c:pt>
              <c:pt idx="144">
                <c:v>148</c:v>
              </c:pt>
              <c:pt idx="145">
                <c:v>149</c:v>
              </c:pt>
              <c:pt idx="146">
                <c:v>150</c:v>
              </c:pt>
              <c:pt idx="147">
                <c:v>151</c:v>
              </c:pt>
              <c:pt idx="148">
                <c:v>152</c:v>
              </c:pt>
              <c:pt idx="149">
                <c:v>153</c:v>
              </c:pt>
              <c:pt idx="150">
                <c:v>154</c:v>
              </c:pt>
              <c:pt idx="151">
                <c:v>155</c:v>
              </c:pt>
              <c:pt idx="152">
                <c:v>156</c:v>
              </c:pt>
              <c:pt idx="153">
                <c:v>157</c:v>
              </c:pt>
              <c:pt idx="154">
                <c:v>158</c:v>
              </c:pt>
              <c:pt idx="155">
                <c:v>159</c:v>
              </c:pt>
              <c:pt idx="156">
                <c:v>160</c:v>
              </c:pt>
              <c:pt idx="157">
                <c:v>161</c:v>
              </c:pt>
              <c:pt idx="158">
                <c:v>162</c:v>
              </c:pt>
              <c:pt idx="159">
                <c:v>163</c:v>
              </c:pt>
              <c:pt idx="160">
                <c:v>164</c:v>
              </c:pt>
              <c:pt idx="161">
                <c:v>165</c:v>
              </c:pt>
              <c:pt idx="162">
                <c:v>166</c:v>
              </c:pt>
              <c:pt idx="163">
                <c:v>167</c:v>
              </c:pt>
              <c:pt idx="164">
                <c:v>168</c:v>
              </c:pt>
              <c:pt idx="165">
                <c:v>169</c:v>
              </c:pt>
              <c:pt idx="166">
                <c:v>170</c:v>
              </c:pt>
              <c:pt idx="167">
                <c:v>171</c:v>
              </c:pt>
              <c:pt idx="168">
                <c:v>172</c:v>
              </c:pt>
              <c:pt idx="169">
                <c:v>173</c:v>
              </c:pt>
              <c:pt idx="170">
                <c:v>174</c:v>
              </c:pt>
              <c:pt idx="171">
                <c:v>175</c:v>
              </c:pt>
              <c:pt idx="172">
                <c:v>176</c:v>
              </c:pt>
              <c:pt idx="173">
                <c:v>177</c:v>
              </c:pt>
              <c:pt idx="174">
                <c:v>178</c:v>
              </c:pt>
              <c:pt idx="175">
                <c:v>179</c:v>
              </c:pt>
              <c:pt idx="176">
                <c:v>180</c:v>
              </c:pt>
              <c:pt idx="177">
                <c:v>181</c:v>
              </c:pt>
              <c:pt idx="178">
                <c:v>182</c:v>
              </c:pt>
              <c:pt idx="179">
                <c:v>183</c:v>
              </c:pt>
              <c:pt idx="180">
                <c:v>184</c:v>
              </c:pt>
              <c:pt idx="181">
                <c:v>185</c:v>
              </c:pt>
              <c:pt idx="182">
                <c:v>186</c:v>
              </c:pt>
              <c:pt idx="183">
                <c:v>187</c:v>
              </c:pt>
              <c:pt idx="184">
                <c:v>188</c:v>
              </c:pt>
              <c:pt idx="185">
                <c:v>189</c:v>
              </c:pt>
              <c:pt idx="186">
                <c:v>190</c:v>
              </c:pt>
              <c:pt idx="187">
                <c:v>191</c:v>
              </c:pt>
              <c:pt idx="188">
                <c:v>192</c:v>
              </c:pt>
              <c:pt idx="189">
                <c:v>193</c:v>
              </c:pt>
              <c:pt idx="190">
                <c:v>194</c:v>
              </c:pt>
              <c:pt idx="191">
                <c:v>195</c:v>
              </c:pt>
              <c:pt idx="192">
                <c:v>196</c:v>
              </c:pt>
              <c:pt idx="193">
                <c:v>197</c:v>
              </c:pt>
              <c:pt idx="194">
                <c:v>198</c:v>
              </c:pt>
              <c:pt idx="195">
                <c:v>199</c:v>
              </c:pt>
              <c:pt idx="196">
                <c:v>200</c:v>
              </c:pt>
              <c:pt idx="197">
                <c:v>201</c:v>
              </c:pt>
              <c:pt idx="198">
                <c:v>202</c:v>
              </c:pt>
              <c:pt idx="199">
                <c:v>203</c:v>
              </c:pt>
              <c:pt idx="200">
                <c:v>204</c:v>
              </c:pt>
              <c:pt idx="201">
                <c:v>205</c:v>
              </c:pt>
              <c:pt idx="202">
                <c:v>206</c:v>
              </c:pt>
              <c:pt idx="203">
                <c:v>207</c:v>
              </c:pt>
              <c:pt idx="204">
                <c:v>208</c:v>
              </c:pt>
              <c:pt idx="205">
                <c:v>209</c:v>
              </c:pt>
              <c:pt idx="206">
                <c:v>210</c:v>
              </c:pt>
              <c:pt idx="207">
                <c:v>211</c:v>
              </c:pt>
              <c:pt idx="208">
                <c:v>212</c:v>
              </c:pt>
              <c:pt idx="209">
                <c:v>213</c:v>
              </c:pt>
              <c:pt idx="210">
                <c:v>214</c:v>
              </c:pt>
              <c:pt idx="211">
                <c:v>215</c:v>
              </c:pt>
              <c:pt idx="212">
                <c:v>216</c:v>
              </c:pt>
              <c:pt idx="213">
                <c:v>217</c:v>
              </c:pt>
              <c:pt idx="214">
                <c:v>218</c:v>
              </c:pt>
              <c:pt idx="215">
                <c:v>219</c:v>
              </c:pt>
              <c:pt idx="216">
                <c:v>220</c:v>
              </c:pt>
              <c:pt idx="217">
                <c:v>221</c:v>
              </c:pt>
              <c:pt idx="218">
                <c:v>222</c:v>
              </c:pt>
              <c:pt idx="219">
                <c:v>223</c:v>
              </c:pt>
              <c:pt idx="220">
                <c:v>224</c:v>
              </c:pt>
              <c:pt idx="221">
                <c:v>225</c:v>
              </c:pt>
              <c:pt idx="222">
                <c:v>226</c:v>
              </c:pt>
              <c:pt idx="223">
                <c:v>227</c:v>
              </c:pt>
              <c:pt idx="224">
                <c:v>228</c:v>
              </c:pt>
              <c:pt idx="225">
                <c:v>229</c:v>
              </c:pt>
              <c:pt idx="226">
                <c:v>230</c:v>
              </c:pt>
              <c:pt idx="227">
                <c:v>231</c:v>
              </c:pt>
              <c:pt idx="228">
                <c:v>232</c:v>
              </c:pt>
              <c:pt idx="229">
                <c:v>233</c:v>
              </c:pt>
              <c:pt idx="230">
                <c:v>234</c:v>
              </c:pt>
              <c:pt idx="231">
                <c:v>235</c:v>
              </c:pt>
              <c:pt idx="232">
                <c:v>236</c:v>
              </c:pt>
              <c:pt idx="233">
                <c:v>237</c:v>
              </c:pt>
              <c:pt idx="234">
                <c:v>238</c:v>
              </c:pt>
              <c:pt idx="235">
                <c:v>239</c:v>
              </c:pt>
              <c:pt idx="236">
                <c:v>240</c:v>
              </c:pt>
              <c:pt idx="237">
                <c:v>241</c:v>
              </c:pt>
              <c:pt idx="238">
                <c:v>242</c:v>
              </c:pt>
              <c:pt idx="239">
                <c:v>243</c:v>
              </c:pt>
              <c:pt idx="240">
                <c:v>244</c:v>
              </c:pt>
              <c:pt idx="241">
                <c:v>245</c:v>
              </c:pt>
              <c:pt idx="242">
                <c:v>246</c:v>
              </c:pt>
              <c:pt idx="243">
                <c:v>247</c:v>
              </c:pt>
              <c:pt idx="244">
                <c:v>248</c:v>
              </c:pt>
              <c:pt idx="245">
                <c:v>249</c:v>
              </c:pt>
              <c:pt idx="246">
                <c:v>250</c:v>
              </c:pt>
              <c:pt idx="247">
                <c:v>251</c:v>
              </c:pt>
              <c:pt idx="248">
                <c:v>252</c:v>
              </c:pt>
              <c:pt idx="249">
                <c:v>253</c:v>
              </c:pt>
              <c:pt idx="250">
                <c:v>254</c:v>
              </c:pt>
              <c:pt idx="251">
                <c:v>255</c:v>
              </c:pt>
              <c:pt idx="252">
                <c:v>256</c:v>
              </c:pt>
              <c:pt idx="253">
                <c:v>257</c:v>
              </c:pt>
              <c:pt idx="254">
                <c:v>258</c:v>
              </c:pt>
              <c:pt idx="255">
                <c:v>259</c:v>
              </c:pt>
              <c:pt idx="256">
                <c:v>260</c:v>
              </c:pt>
              <c:pt idx="257">
                <c:v>261</c:v>
              </c:pt>
              <c:pt idx="258">
                <c:v>262</c:v>
              </c:pt>
              <c:pt idx="259">
                <c:v>263</c:v>
              </c:pt>
              <c:pt idx="260">
                <c:v>264</c:v>
              </c:pt>
              <c:pt idx="261">
                <c:v>265</c:v>
              </c:pt>
              <c:pt idx="262">
                <c:v>266</c:v>
              </c:pt>
              <c:pt idx="263">
                <c:v>267</c:v>
              </c:pt>
              <c:pt idx="264">
                <c:v>268</c:v>
              </c:pt>
              <c:pt idx="265">
                <c:v>269</c:v>
              </c:pt>
              <c:pt idx="266">
                <c:v>270</c:v>
              </c:pt>
              <c:pt idx="267">
                <c:v>271</c:v>
              </c:pt>
              <c:pt idx="268">
                <c:v>272</c:v>
              </c:pt>
              <c:pt idx="269">
                <c:v>273</c:v>
              </c:pt>
              <c:pt idx="270">
                <c:v>274</c:v>
              </c:pt>
              <c:pt idx="271">
                <c:v>275</c:v>
              </c:pt>
              <c:pt idx="272">
                <c:v>276</c:v>
              </c:pt>
              <c:pt idx="273">
                <c:v>277</c:v>
              </c:pt>
              <c:pt idx="274">
                <c:v>278</c:v>
              </c:pt>
              <c:pt idx="275">
                <c:v>279</c:v>
              </c:pt>
              <c:pt idx="276">
                <c:v>280</c:v>
              </c:pt>
              <c:pt idx="277">
                <c:v>281</c:v>
              </c:pt>
              <c:pt idx="278">
                <c:v>282</c:v>
              </c:pt>
              <c:pt idx="279">
                <c:v>283</c:v>
              </c:pt>
              <c:pt idx="280">
                <c:v>284</c:v>
              </c:pt>
              <c:pt idx="281">
                <c:v>285</c:v>
              </c:pt>
              <c:pt idx="282">
                <c:v>286</c:v>
              </c:pt>
              <c:pt idx="283">
                <c:v>287</c:v>
              </c:pt>
              <c:pt idx="284">
                <c:v>288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'[Diagramm in Microsoft Word]Tabelle1'!$AI$2:$AI$289</c:f>
              <c:numCache>
                <c:formatCode>General</c:formatCode>
                <c:ptCount val="285"/>
                <c:pt idx="0">
                  <c:v>74.56</c:v>
                </c:pt>
                <c:pt idx="1">
                  <c:v>74.56</c:v>
                </c:pt>
                <c:pt idx="2">
                  <c:v>74.56</c:v>
                </c:pt>
                <c:pt idx="3">
                  <c:v>74.56</c:v>
                </c:pt>
                <c:pt idx="4">
                  <c:v>51.6</c:v>
                </c:pt>
                <c:pt idx="5">
                  <c:v>51.6</c:v>
                </c:pt>
                <c:pt idx="6">
                  <c:v>51.6</c:v>
                </c:pt>
                <c:pt idx="7">
                  <c:v>51.6</c:v>
                </c:pt>
                <c:pt idx="8">
                  <c:v>22.880000000000003</c:v>
                </c:pt>
                <c:pt idx="9">
                  <c:v>22.880000000000003</c:v>
                </c:pt>
                <c:pt idx="10">
                  <c:v>22.880000000000003</c:v>
                </c:pt>
                <c:pt idx="11">
                  <c:v>22.880000000000003</c:v>
                </c:pt>
                <c:pt idx="12">
                  <c:v>1.36</c:v>
                </c:pt>
                <c:pt idx="13">
                  <c:v>1.36</c:v>
                </c:pt>
                <c:pt idx="14">
                  <c:v>1.36</c:v>
                </c:pt>
                <c:pt idx="15">
                  <c:v>1.36</c:v>
                </c:pt>
                <c:pt idx="16">
                  <c:v>11.6</c:v>
                </c:pt>
                <c:pt idx="17">
                  <c:v>11.6</c:v>
                </c:pt>
                <c:pt idx="18">
                  <c:v>11.6</c:v>
                </c:pt>
                <c:pt idx="19">
                  <c:v>11.6</c:v>
                </c:pt>
                <c:pt idx="20">
                  <c:v>37.479999999999997</c:v>
                </c:pt>
                <c:pt idx="21">
                  <c:v>37.479999999999997</c:v>
                </c:pt>
                <c:pt idx="22">
                  <c:v>37.479999999999997</c:v>
                </c:pt>
                <c:pt idx="23">
                  <c:v>37.479999999999997</c:v>
                </c:pt>
                <c:pt idx="24">
                  <c:v>55.919999999999995</c:v>
                </c:pt>
                <c:pt idx="25">
                  <c:v>55.919999999999995</c:v>
                </c:pt>
                <c:pt idx="26">
                  <c:v>55.919999999999995</c:v>
                </c:pt>
                <c:pt idx="27">
                  <c:v>55.919999999999995</c:v>
                </c:pt>
                <c:pt idx="28">
                  <c:v>85.28</c:v>
                </c:pt>
                <c:pt idx="29">
                  <c:v>85.28</c:v>
                </c:pt>
                <c:pt idx="30">
                  <c:v>85.28</c:v>
                </c:pt>
                <c:pt idx="31">
                  <c:v>85.28</c:v>
                </c:pt>
                <c:pt idx="32">
                  <c:v>85.52</c:v>
                </c:pt>
                <c:pt idx="33">
                  <c:v>85.52</c:v>
                </c:pt>
                <c:pt idx="34">
                  <c:v>85.52</c:v>
                </c:pt>
                <c:pt idx="35">
                  <c:v>85.52</c:v>
                </c:pt>
                <c:pt idx="36">
                  <c:v>85.52</c:v>
                </c:pt>
                <c:pt idx="37">
                  <c:v>85.52</c:v>
                </c:pt>
                <c:pt idx="38">
                  <c:v>85.52</c:v>
                </c:pt>
                <c:pt idx="39">
                  <c:v>85.52</c:v>
                </c:pt>
                <c:pt idx="40">
                  <c:v>81.16</c:v>
                </c:pt>
                <c:pt idx="41">
                  <c:v>81.16</c:v>
                </c:pt>
                <c:pt idx="42">
                  <c:v>81.16</c:v>
                </c:pt>
                <c:pt idx="43">
                  <c:v>81.16</c:v>
                </c:pt>
                <c:pt idx="44">
                  <c:v>101.16</c:v>
                </c:pt>
                <c:pt idx="45">
                  <c:v>101.16</c:v>
                </c:pt>
                <c:pt idx="46">
                  <c:v>101.16</c:v>
                </c:pt>
                <c:pt idx="47">
                  <c:v>88.4</c:v>
                </c:pt>
                <c:pt idx="48">
                  <c:v>88.4</c:v>
                </c:pt>
                <c:pt idx="49">
                  <c:v>59.28</c:v>
                </c:pt>
                <c:pt idx="50">
                  <c:v>59.28</c:v>
                </c:pt>
                <c:pt idx="51">
                  <c:v>59.28</c:v>
                </c:pt>
                <c:pt idx="52">
                  <c:v>59.28</c:v>
                </c:pt>
                <c:pt idx="53">
                  <c:v>58.4</c:v>
                </c:pt>
                <c:pt idx="54">
                  <c:v>58.4</c:v>
                </c:pt>
                <c:pt idx="55">
                  <c:v>58.4</c:v>
                </c:pt>
                <c:pt idx="56">
                  <c:v>58.4</c:v>
                </c:pt>
                <c:pt idx="57">
                  <c:v>77.2</c:v>
                </c:pt>
                <c:pt idx="58">
                  <c:v>77.2</c:v>
                </c:pt>
                <c:pt idx="59">
                  <c:v>77.2</c:v>
                </c:pt>
                <c:pt idx="60">
                  <c:v>77.2</c:v>
                </c:pt>
                <c:pt idx="61">
                  <c:v>79.600000000000009</c:v>
                </c:pt>
                <c:pt idx="62">
                  <c:v>79.600000000000009</c:v>
                </c:pt>
                <c:pt idx="63">
                  <c:v>79.600000000000009</c:v>
                </c:pt>
                <c:pt idx="64">
                  <c:v>79.600000000000009</c:v>
                </c:pt>
                <c:pt idx="65">
                  <c:v>125.16</c:v>
                </c:pt>
                <c:pt idx="66">
                  <c:v>125.16</c:v>
                </c:pt>
                <c:pt idx="67">
                  <c:v>125.16</c:v>
                </c:pt>
                <c:pt idx="68">
                  <c:v>125.16</c:v>
                </c:pt>
                <c:pt idx="69">
                  <c:v>124.92</c:v>
                </c:pt>
                <c:pt idx="70">
                  <c:v>124.92</c:v>
                </c:pt>
                <c:pt idx="71">
                  <c:v>124.92</c:v>
                </c:pt>
                <c:pt idx="72">
                  <c:v>124.92</c:v>
                </c:pt>
                <c:pt idx="73">
                  <c:v>144.16</c:v>
                </c:pt>
                <c:pt idx="74">
                  <c:v>144.16</c:v>
                </c:pt>
                <c:pt idx="75">
                  <c:v>144.16</c:v>
                </c:pt>
                <c:pt idx="76">
                  <c:v>144.16</c:v>
                </c:pt>
                <c:pt idx="77">
                  <c:v>117.12</c:v>
                </c:pt>
                <c:pt idx="78">
                  <c:v>117.12</c:v>
                </c:pt>
                <c:pt idx="79">
                  <c:v>117.12</c:v>
                </c:pt>
                <c:pt idx="80">
                  <c:v>117.12</c:v>
                </c:pt>
                <c:pt idx="81">
                  <c:v>90.72</c:v>
                </c:pt>
                <c:pt idx="82">
                  <c:v>90.72</c:v>
                </c:pt>
                <c:pt idx="83">
                  <c:v>90.72</c:v>
                </c:pt>
                <c:pt idx="84">
                  <c:v>90.72</c:v>
                </c:pt>
                <c:pt idx="85">
                  <c:v>60.720000000000006</c:v>
                </c:pt>
                <c:pt idx="86">
                  <c:v>60.720000000000006</c:v>
                </c:pt>
                <c:pt idx="87">
                  <c:v>60.720000000000006</c:v>
                </c:pt>
                <c:pt idx="88">
                  <c:v>60.720000000000006</c:v>
                </c:pt>
                <c:pt idx="89">
                  <c:v>37.56</c:v>
                </c:pt>
                <c:pt idx="90">
                  <c:v>37.56</c:v>
                </c:pt>
                <c:pt idx="91">
                  <c:v>37.56</c:v>
                </c:pt>
                <c:pt idx="92">
                  <c:v>37.56</c:v>
                </c:pt>
                <c:pt idx="93">
                  <c:v>53.04</c:v>
                </c:pt>
                <c:pt idx="94">
                  <c:v>53.04</c:v>
                </c:pt>
                <c:pt idx="95">
                  <c:v>53.04</c:v>
                </c:pt>
                <c:pt idx="96">
                  <c:v>53.04</c:v>
                </c:pt>
                <c:pt idx="97">
                  <c:v>55.800000000000004</c:v>
                </c:pt>
                <c:pt idx="98">
                  <c:v>55.800000000000004</c:v>
                </c:pt>
                <c:pt idx="99">
                  <c:v>55.800000000000004</c:v>
                </c:pt>
                <c:pt idx="100">
                  <c:v>55.800000000000004</c:v>
                </c:pt>
                <c:pt idx="101">
                  <c:v>49.24</c:v>
                </c:pt>
                <c:pt idx="102">
                  <c:v>49.24</c:v>
                </c:pt>
                <c:pt idx="103">
                  <c:v>49.24</c:v>
                </c:pt>
                <c:pt idx="104">
                  <c:v>49.24</c:v>
                </c:pt>
                <c:pt idx="105">
                  <c:v>60.36</c:v>
                </c:pt>
                <c:pt idx="106">
                  <c:v>60.36</c:v>
                </c:pt>
                <c:pt idx="107">
                  <c:v>60.36</c:v>
                </c:pt>
                <c:pt idx="108">
                  <c:v>60.36</c:v>
                </c:pt>
                <c:pt idx="109">
                  <c:v>78.039999999999992</c:v>
                </c:pt>
                <c:pt idx="110">
                  <c:v>78.039999999999992</c:v>
                </c:pt>
                <c:pt idx="111">
                  <c:v>78.039999999999992</c:v>
                </c:pt>
                <c:pt idx="112">
                  <c:v>78.039999999999992</c:v>
                </c:pt>
                <c:pt idx="113">
                  <c:v>86.32</c:v>
                </c:pt>
                <c:pt idx="114">
                  <c:v>86.32</c:v>
                </c:pt>
                <c:pt idx="115">
                  <c:v>86.32</c:v>
                </c:pt>
                <c:pt idx="116">
                  <c:v>86.32</c:v>
                </c:pt>
                <c:pt idx="117">
                  <c:v>113.12</c:v>
                </c:pt>
                <c:pt idx="118">
                  <c:v>113.12</c:v>
                </c:pt>
                <c:pt idx="119">
                  <c:v>113.12</c:v>
                </c:pt>
                <c:pt idx="120">
                  <c:v>113.12</c:v>
                </c:pt>
                <c:pt idx="121">
                  <c:v>125.64</c:v>
                </c:pt>
                <c:pt idx="122">
                  <c:v>125.64</c:v>
                </c:pt>
                <c:pt idx="123">
                  <c:v>125.64</c:v>
                </c:pt>
                <c:pt idx="124">
                  <c:v>125.64</c:v>
                </c:pt>
                <c:pt idx="125">
                  <c:v>143.80000000000001</c:v>
                </c:pt>
                <c:pt idx="126">
                  <c:v>143.80000000000001</c:v>
                </c:pt>
                <c:pt idx="127">
                  <c:v>143.80000000000001</c:v>
                </c:pt>
                <c:pt idx="128">
                  <c:v>143.80000000000001</c:v>
                </c:pt>
                <c:pt idx="129">
                  <c:v>139.6</c:v>
                </c:pt>
                <c:pt idx="130">
                  <c:v>139.6</c:v>
                </c:pt>
                <c:pt idx="131">
                  <c:v>139.6</c:v>
                </c:pt>
                <c:pt idx="132">
                  <c:v>139.6</c:v>
                </c:pt>
                <c:pt idx="133">
                  <c:v>128.12</c:v>
                </c:pt>
                <c:pt idx="134">
                  <c:v>128.12</c:v>
                </c:pt>
                <c:pt idx="135">
                  <c:v>128.12</c:v>
                </c:pt>
                <c:pt idx="136">
                  <c:v>128.12</c:v>
                </c:pt>
                <c:pt idx="137">
                  <c:v>130.76</c:v>
                </c:pt>
                <c:pt idx="138">
                  <c:v>130.76</c:v>
                </c:pt>
                <c:pt idx="139">
                  <c:v>130.76</c:v>
                </c:pt>
                <c:pt idx="140">
                  <c:v>130.76</c:v>
                </c:pt>
                <c:pt idx="141">
                  <c:v>99.48</c:v>
                </c:pt>
                <c:pt idx="142">
                  <c:v>99.48</c:v>
                </c:pt>
                <c:pt idx="143">
                  <c:v>99.48</c:v>
                </c:pt>
                <c:pt idx="144">
                  <c:v>99.48</c:v>
                </c:pt>
                <c:pt idx="145">
                  <c:v>71.64</c:v>
                </c:pt>
                <c:pt idx="146">
                  <c:v>71.64</c:v>
                </c:pt>
                <c:pt idx="147">
                  <c:v>71.64</c:v>
                </c:pt>
                <c:pt idx="148">
                  <c:v>71.64</c:v>
                </c:pt>
                <c:pt idx="149">
                  <c:v>44.36</c:v>
                </c:pt>
                <c:pt idx="150">
                  <c:v>44.36</c:v>
                </c:pt>
                <c:pt idx="151">
                  <c:v>44.36</c:v>
                </c:pt>
                <c:pt idx="152">
                  <c:v>44.36</c:v>
                </c:pt>
                <c:pt idx="153">
                  <c:v>49.88</c:v>
                </c:pt>
                <c:pt idx="154">
                  <c:v>49.88</c:v>
                </c:pt>
                <c:pt idx="155">
                  <c:v>49.88</c:v>
                </c:pt>
                <c:pt idx="156">
                  <c:v>49.88</c:v>
                </c:pt>
                <c:pt idx="157">
                  <c:v>66.52</c:v>
                </c:pt>
                <c:pt idx="158">
                  <c:v>66.52</c:v>
                </c:pt>
                <c:pt idx="159">
                  <c:v>66.52</c:v>
                </c:pt>
                <c:pt idx="160">
                  <c:v>66.52</c:v>
                </c:pt>
                <c:pt idx="161">
                  <c:v>110.47999999999999</c:v>
                </c:pt>
                <c:pt idx="162">
                  <c:v>110.47999999999999</c:v>
                </c:pt>
                <c:pt idx="163">
                  <c:v>110.47999999999999</c:v>
                </c:pt>
                <c:pt idx="164">
                  <c:v>110.47999999999999</c:v>
                </c:pt>
                <c:pt idx="165">
                  <c:v>132.24000000000007</c:v>
                </c:pt>
                <c:pt idx="166">
                  <c:v>132.24000000000007</c:v>
                </c:pt>
                <c:pt idx="167">
                  <c:v>132.24000000000007</c:v>
                </c:pt>
                <c:pt idx="168">
                  <c:v>132.24000000000007</c:v>
                </c:pt>
                <c:pt idx="169">
                  <c:v>158.16</c:v>
                </c:pt>
                <c:pt idx="170">
                  <c:v>158.16</c:v>
                </c:pt>
                <c:pt idx="171">
                  <c:v>158.16</c:v>
                </c:pt>
                <c:pt idx="172">
                  <c:v>158.16</c:v>
                </c:pt>
                <c:pt idx="173">
                  <c:v>122.52000000000001</c:v>
                </c:pt>
                <c:pt idx="174">
                  <c:v>122.52000000000001</c:v>
                </c:pt>
                <c:pt idx="175">
                  <c:v>122.52000000000001</c:v>
                </c:pt>
                <c:pt idx="176">
                  <c:v>122.52000000000001</c:v>
                </c:pt>
                <c:pt idx="177">
                  <c:v>122.64</c:v>
                </c:pt>
                <c:pt idx="178">
                  <c:v>122.64</c:v>
                </c:pt>
                <c:pt idx="179">
                  <c:v>122.64</c:v>
                </c:pt>
                <c:pt idx="180">
                  <c:v>122.64</c:v>
                </c:pt>
                <c:pt idx="181">
                  <c:v>120.36</c:v>
                </c:pt>
                <c:pt idx="182">
                  <c:v>120.36</c:v>
                </c:pt>
                <c:pt idx="183">
                  <c:v>120.36</c:v>
                </c:pt>
                <c:pt idx="184">
                  <c:v>120.36</c:v>
                </c:pt>
                <c:pt idx="185">
                  <c:v>88.32</c:v>
                </c:pt>
                <c:pt idx="186">
                  <c:v>88.32</c:v>
                </c:pt>
                <c:pt idx="187">
                  <c:v>88.32</c:v>
                </c:pt>
                <c:pt idx="188">
                  <c:v>88.32</c:v>
                </c:pt>
                <c:pt idx="189">
                  <c:v>72.36</c:v>
                </c:pt>
                <c:pt idx="190">
                  <c:v>72.36</c:v>
                </c:pt>
                <c:pt idx="191">
                  <c:v>72.36</c:v>
                </c:pt>
                <c:pt idx="192">
                  <c:v>72.36</c:v>
                </c:pt>
                <c:pt idx="193">
                  <c:v>74.599999999999994</c:v>
                </c:pt>
                <c:pt idx="194">
                  <c:v>74.599999999999994</c:v>
                </c:pt>
                <c:pt idx="195">
                  <c:v>74.599999999999994</c:v>
                </c:pt>
                <c:pt idx="196">
                  <c:v>74.599999999999994</c:v>
                </c:pt>
                <c:pt idx="197">
                  <c:v>83.52</c:v>
                </c:pt>
                <c:pt idx="198">
                  <c:v>83.52</c:v>
                </c:pt>
                <c:pt idx="199">
                  <c:v>83.52</c:v>
                </c:pt>
                <c:pt idx="200">
                  <c:v>83.52</c:v>
                </c:pt>
                <c:pt idx="201">
                  <c:v>72.239999999999995</c:v>
                </c:pt>
                <c:pt idx="202">
                  <c:v>72.239999999999995</c:v>
                </c:pt>
                <c:pt idx="203">
                  <c:v>72.239999999999995</c:v>
                </c:pt>
                <c:pt idx="204">
                  <c:v>72.239999999999995</c:v>
                </c:pt>
                <c:pt idx="205">
                  <c:v>90.52000000000001</c:v>
                </c:pt>
                <c:pt idx="206">
                  <c:v>90.52000000000001</c:v>
                </c:pt>
                <c:pt idx="207">
                  <c:v>90.52000000000001</c:v>
                </c:pt>
                <c:pt idx="208">
                  <c:v>90.52000000000001</c:v>
                </c:pt>
                <c:pt idx="209">
                  <c:v>120</c:v>
                </c:pt>
                <c:pt idx="210">
                  <c:v>120</c:v>
                </c:pt>
                <c:pt idx="211">
                  <c:v>120</c:v>
                </c:pt>
                <c:pt idx="212">
                  <c:v>120</c:v>
                </c:pt>
                <c:pt idx="213">
                  <c:v>180.88000000000002</c:v>
                </c:pt>
                <c:pt idx="214">
                  <c:v>180.88000000000002</c:v>
                </c:pt>
                <c:pt idx="215">
                  <c:v>180.88000000000002</c:v>
                </c:pt>
                <c:pt idx="216">
                  <c:v>180.88000000000002</c:v>
                </c:pt>
                <c:pt idx="217">
                  <c:v>218.44</c:v>
                </c:pt>
                <c:pt idx="218">
                  <c:v>218.44</c:v>
                </c:pt>
                <c:pt idx="219">
                  <c:v>218.44</c:v>
                </c:pt>
                <c:pt idx="220">
                  <c:v>218.44</c:v>
                </c:pt>
                <c:pt idx="221">
                  <c:v>223.72</c:v>
                </c:pt>
                <c:pt idx="222">
                  <c:v>223.72</c:v>
                </c:pt>
                <c:pt idx="223">
                  <c:v>223.72</c:v>
                </c:pt>
                <c:pt idx="224">
                  <c:v>223.72</c:v>
                </c:pt>
                <c:pt idx="225">
                  <c:v>176.8</c:v>
                </c:pt>
                <c:pt idx="226">
                  <c:v>176.8</c:v>
                </c:pt>
                <c:pt idx="227">
                  <c:v>176.8</c:v>
                </c:pt>
                <c:pt idx="228">
                  <c:v>176.8</c:v>
                </c:pt>
                <c:pt idx="229">
                  <c:v>141.36000000000001</c:v>
                </c:pt>
                <c:pt idx="230">
                  <c:v>141.36000000000001</c:v>
                </c:pt>
                <c:pt idx="231">
                  <c:v>141.36000000000001</c:v>
                </c:pt>
                <c:pt idx="232">
                  <c:v>141.36000000000001</c:v>
                </c:pt>
                <c:pt idx="233">
                  <c:v>124.67999999999999</c:v>
                </c:pt>
                <c:pt idx="234">
                  <c:v>124.67999999999999</c:v>
                </c:pt>
                <c:pt idx="235">
                  <c:v>124.67999999999999</c:v>
                </c:pt>
                <c:pt idx="236">
                  <c:v>124.67999999999999</c:v>
                </c:pt>
                <c:pt idx="237">
                  <c:v>91.2</c:v>
                </c:pt>
                <c:pt idx="238">
                  <c:v>91.2</c:v>
                </c:pt>
                <c:pt idx="239">
                  <c:v>91.2</c:v>
                </c:pt>
                <c:pt idx="240">
                  <c:v>91.2</c:v>
                </c:pt>
                <c:pt idx="241">
                  <c:v>79.839999999999989</c:v>
                </c:pt>
                <c:pt idx="242">
                  <c:v>79.839999999999989</c:v>
                </c:pt>
                <c:pt idx="243">
                  <c:v>79.839999999999989</c:v>
                </c:pt>
                <c:pt idx="244">
                  <c:v>79.839999999999989</c:v>
                </c:pt>
                <c:pt idx="245">
                  <c:v>91.08</c:v>
                </c:pt>
                <c:pt idx="246">
                  <c:v>91.08</c:v>
                </c:pt>
                <c:pt idx="247">
                  <c:v>91.08</c:v>
                </c:pt>
                <c:pt idx="248">
                  <c:v>91.08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100.24</c:v>
                </c:pt>
                <c:pt idx="254">
                  <c:v>100.24</c:v>
                </c:pt>
                <c:pt idx="255">
                  <c:v>100.24</c:v>
                </c:pt>
                <c:pt idx="256">
                  <c:v>100.24</c:v>
                </c:pt>
                <c:pt idx="257">
                  <c:v>132.24000000000007</c:v>
                </c:pt>
                <c:pt idx="258">
                  <c:v>132.24000000000007</c:v>
                </c:pt>
                <c:pt idx="259">
                  <c:v>132.24000000000007</c:v>
                </c:pt>
                <c:pt idx="260">
                  <c:v>132.24000000000007</c:v>
                </c:pt>
                <c:pt idx="261">
                  <c:v>135.19999999999999</c:v>
                </c:pt>
                <c:pt idx="262">
                  <c:v>135.19999999999999</c:v>
                </c:pt>
                <c:pt idx="263">
                  <c:v>135.19999999999999</c:v>
                </c:pt>
                <c:pt idx="264">
                  <c:v>135.19999999999999</c:v>
                </c:pt>
                <c:pt idx="265">
                  <c:v>143.72</c:v>
                </c:pt>
                <c:pt idx="266">
                  <c:v>143.72</c:v>
                </c:pt>
                <c:pt idx="267">
                  <c:v>143.72</c:v>
                </c:pt>
                <c:pt idx="268">
                  <c:v>143.72</c:v>
                </c:pt>
                <c:pt idx="269">
                  <c:v>121.03999999999999</c:v>
                </c:pt>
                <c:pt idx="270">
                  <c:v>121.03999999999999</c:v>
                </c:pt>
                <c:pt idx="271">
                  <c:v>121.03999999999999</c:v>
                </c:pt>
                <c:pt idx="272">
                  <c:v>121.03999999999999</c:v>
                </c:pt>
                <c:pt idx="273">
                  <c:v>88.4</c:v>
                </c:pt>
                <c:pt idx="274">
                  <c:v>88.4</c:v>
                </c:pt>
                <c:pt idx="275">
                  <c:v>88.4</c:v>
                </c:pt>
                <c:pt idx="276">
                  <c:v>88.4</c:v>
                </c:pt>
                <c:pt idx="277">
                  <c:v>82.48</c:v>
                </c:pt>
                <c:pt idx="278">
                  <c:v>82.48</c:v>
                </c:pt>
                <c:pt idx="279">
                  <c:v>82.48</c:v>
                </c:pt>
                <c:pt idx="280">
                  <c:v>82.48</c:v>
                </c:pt>
                <c:pt idx="281">
                  <c:v>1.96</c:v>
                </c:pt>
                <c:pt idx="282">
                  <c:v>1.96</c:v>
                </c:pt>
                <c:pt idx="283">
                  <c:v>1.96</c:v>
                </c:pt>
                <c:pt idx="284">
                  <c:v>1.96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240-448A-A85E-EF375279C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209776"/>
        <c:axId val="420217320"/>
      </c:lineChart>
      <c:catAx>
        <c:axId val="420199936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420200264"/>
        <c:crosses val="autoZero"/>
        <c:auto val="1"/>
        <c:lblAlgn val="ctr"/>
        <c:lblOffset val="100"/>
        <c:tickLblSkip val="48"/>
        <c:tickMarkSkip val="92"/>
        <c:noMultiLvlLbl val="0"/>
      </c:catAx>
      <c:valAx>
        <c:axId val="42020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199936"/>
        <c:crosses val="autoZero"/>
        <c:crossBetween val="between"/>
      </c:valAx>
      <c:valAx>
        <c:axId val="4202173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209776"/>
        <c:crosses val="max"/>
        <c:crossBetween val="between"/>
      </c:valAx>
      <c:catAx>
        <c:axId val="42020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0217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Vorhaltung</a:t>
            </a:r>
            <a:r>
              <a:rPr lang="de-DE" baseline="0" dirty="0"/>
              <a:t> von Leistung bei Angebot von positiver Sekundärregelleistung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Tabelle2!$B$1</c:f>
              <c:strCache>
                <c:ptCount val="1"/>
                <c:pt idx="0">
                  <c:v>Angebot Sekundärleistung positiv [kW]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Tabelle2!$A$2:$A$58</c:f>
              <c:strCache>
                <c:ptCount val="57"/>
                <c:pt idx="0">
                  <c:v>00:00:00</c:v>
                </c:pt>
                <c:pt idx="1">
                  <c:v>00:15:00</c:v>
                </c:pt>
                <c:pt idx="2">
                  <c:v>00:30:00</c:v>
                </c:pt>
                <c:pt idx="3">
                  <c:v>00:45:00</c:v>
                </c:pt>
                <c:pt idx="4">
                  <c:v>01:00:00</c:v>
                </c:pt>
                <c:pt idx="5">
                  <c:v>01:15:00</c:v>
                </c:pt>
                <c:pt idx="6">
                  <c:v>01:30:00</c:v>
                </c:pt>
                <c:pt idx="7">
                  <c:v>01:45:00</c:v>
                </c:pt>
                <c:pt idx="8">
                  <c:v>02:00:00</c:v>
                </c:pt>
                <c:pt idx="9">
                  <c:v>02:15:00</c:v>
                </c:pt>
                <c:pt idx="10">
                  <c:v>02:30:00</c:v>
                </c:pt>
                <c:pt idx="11">
                  <c:v>02:45:00</c:v>
                </c:pt>
                <c:pt idx="12">
                  <c:v>03:00:00</c:v>
                </c:pt>
                <c:pt idx="13">
                  <c:v>03:15:00</c:v>
                </c:pt>
                <c:pt idx="14">
                  <c:v>03:30:00</c:v>
                </c:pt>
                <c:pt idx="15">
                  <c:v>03:45:00</c:v>
                </c:pt>
                <c:pt idx="16">
                  <c:v>04:00:00</c:v>
                </c:pt>
                <c:pt idx="17">
                  <c:v>04:15:00</c:v>
                </c:pt>
                <c:pt idx="18">
                  <c:v>04:30:00</c:v>
                </c:pt>
                <c:pt idx="19">
                  <c:v>04:45:00</c:v>
                </c:pt>
                <c:pt idx="20">
                  <c:v>05:00:00</c:v>
                </c:pt>
                <c:pt idx="21">
                  <c:v>05:15:00</c:v>
                </c:pt>
                <c:pt idx="22">
                  <c:v>05:30:00</c:v>
                </c:pt>
                <c:pt idx="23">
                  <c:v>05:45:00</c:v>
                </c:pt>
                <c:pt idx="24">
                  <c:v>06:00:00</c:v>
                </c:pt>
                <c:pt idx="25">
                  <c:v>06:15:00</c:v>
                </c:pt>
                <c:pt idx="26">
                  <c:v>06:30:00</c:v>
                </c:pt>
                <c:pt idx="27">
                  <c:v>06:45:00</c:v>
                </c:pt>
                <c:pt idx="28">
                  <c:v>07:00:00</c:v>
                </c:pt>
                <c:pt idx="29">
                  <c:v>07:15:00</c:v>
                </c:pt>
                <c:pt idx="30">
                  <c:v>07:30:00</c:v>
                </c:pt>
                <c:pt idx="31">
                  <c:v>07:45:00</c:v>
                </c:pt>
                <c:pt idx="32">
                  <c:v>08:00:00</c:v>
                </c:pt>
                <c:pt idx="33">
                  <c:v>08:15:00</c:v>
                </c:pt>
                <c:pt idx="34">
                  <c:v>08:30:00</c:v>
                </c:pt>
                <c:pt idx="35">
                  <c:v>08:45:00</c:v>
                </c:pt>
                <c:pt idx="36">
                  <c:v>09:00:00</c:v>
                </c:pt>
                <c:pt idx="37">
                  <c:v>09:15:00</c:v>
                </c:pt>
                <c:pt idx="38">
                  <c:v>09:30:00</c:v>
                </c:pt>
                <c:pt idx="39">
                  <c:v>09:45:00</c:v>
                </c:pt>
                <c:pt idx="40">
                  <c:v>10:00:00</c:v>
                </c:pt>
                <c:pt idx="41">
                  <c:v>10:15:00</c:v>
                </c:pt>
                <c:pt idx="42">
                  <c:v>10:30:00</c:v>
                </c:pt>
                <c:pt idx="43">
                  <c:v>10:45:00</c:v>
                </c:pt>
                <c:pt idx="44">
                  <c:v>11:00:00</c:v>
                </c:pt>
                <c:pt idx="45">
                  <c:v>11:15:00</c:v>
                </c:pt>
                <c:pt idx="46">
                  <c:v>11:30:00</c:v>
                </c:pt>
                <c:pt idx="47">
                  <c:v>11:45:00</c:v>
                </c:pt>
                <c:pt idx="48">
                  <c:v>12:00:00</c:v>
                </c:pt>
                <c:pt idx="49">
                  <c:v>12:15:00</c:v>
                </c:pt>
                <c:pt idx="50">
                  <c:v>12:30:00</c:v>
                </c:pt>
                <c:pt idx="51">
                  <c:v>12:45:00</c:v>
                </c:pt>
                <c:pt idx="52">
                  <c:v>13:00:00</c:v>
                </c:pt>
                <c:pt idx="53">
                  <c:v>13:15:00</c:v>
                </c:pt>
                <c:pt idx="54">
                  <c:v>13:30:00</c:v>
                </c:pt>
                <c:pt idx="55">
                  <c:v>13:45:00</c:v>
                </c:pt>
                <c:pt idx="56">
                  <c:v>14:00:00</c:v>
                </c:pt>
              </c:strCache>
            </c:strRef>
          </c:cat>
          <c:val>
            <c:numRef>
              <c:f>Tabelle2!$B$2:$B$58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2.75</c:v>
                </c:pt>
                <c:pt idx="17">
                  <c:v>2.75</c:v>
                </c:pt>
                <c:pt idx="18">
                  <c:v>2.75</c:v>
                </c:pt>
                <c:pt idx="19">
                  <c:v>2.75</c:v>
                </c:pt>
                <c:pt idx="20">
                  <c:v>2.75</c:v>
                </c:pt>
                <c:pt idx="21">
                  <c:v>2.75</c:v>
                </c:pt>
                <c:pt idx="22">
                  <c:v>2.75</c:v>
                </c:pt>
                <c:pt idx="23">
                  <c:v>2.75</c:v>
                </c:pt>
                <c:pt idx="24">
                  <c:v>2.75</c:v>
                </c:pt>
                <c:pt idx="25">
                  <c:v>2.75</c:v>
                </c:pt>
                <c:pt idx="26">
                  <c:v>2.75</c:v>
                </c:pt>
                <c:pt idx="27">
                  <c:v>2.75</c:v>
                </c:pt>
                <c:pt idx="28">
                  <c:v>2.75</c:v>
                </c:pt>
                <c:pt idx="29">
                  <c:v>2.75</c:v>
                </c:pt>
                <c:pt idx="30">
                  <c:v>2.75</c:v>
                </c:pt>
                <c:pt idx="31">
                  <c:v>2.75</c:v>
                </c:pt>
                <c:pt idx="32">
                  <c:v>2.75</c:v>
                </c:pt>
                <c:pt idx="33">
                  <c:v>2.75</c:v>
                </c:pt>
                <c:pt idx="34">
                  <c:v>2.75</c:v>
                </c:pt>
                <c:pt idx="35">
                  <c:v>2.75</c:v>
                </c:pt>
                <c:pt idx="36">
                  <c:v>2.75</c:v>
                </c:pt>
                <c:pt idx="37">
                  <c:v>2.75</c:v>
                </c:pt>
                <c:pt idx="38">
                  <c:v>2.75</c:v>
                </c:pt>
                <c:pt idx="39">
                  <c:v>2.75</c:v>
                </c:pt>
                <c:pt idx="40">
                  <c:v>2.75</c:v>
                </c:pt>
                <c:pt idx="41">
                  <c:v>2.75</c:v>
                </c:pt>
                <c:pt idx="42">
                  <c:v>2.75</c:v>
                </c:pt>
                <c:pt idx="43">
                  <c:v>2.75</c:v>
                </c:pt>
                <c:pt idx="44">
                  <c:v>2.75</c:v>
                </c:pt>
                <c:pt idx="45">
                  <c:v>2.75</c:v>
                </c:pt>
                <c:pt idx="46">
                  <c:v>2.75</c:v>
                </c:pt>
                <c:pt idx="47">
                  <c:v>2.75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C5-4C33-AE67-6A840F934D2E}"/>
            </c:ext>
          </c:extLst>
        </c:ser>
        <c:ser>
          <c:idx val="1"/>
          <c:order val="1"/>
          <c:tx>
            <c:strRef>
              <c:f>Tabelle2!$C$1</c:f>
              <c:strCache>
                <c:ptCount val="1"/>
                <c:pt idx="0">
                  <c:v>DA-Einkauf [kW]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Tabelle2!$A$2:$A$58</c:f>
              <c:strCache>
                <c:ptCount val="57"/>
                <c:pt idx="0">
                  <c:v>00:00:00</c:v>
                </c:pt>
                <c:pt idx="1">
                  <c:v>00:15:00</c:v>
                </c:pt>
                <c:pt idx="2">
                  <c:v>00:30:00</c:v>
                </c:pt>
                <c:pt idx="3">
                  <c:v>00:45:00</c:v>
                </c:pt>
                <c:pt idx="4">
                  <c:v>01:00:00</c:v>
                </c:pt>
                <c:pt idx="5">
                  <c:v>01:15:00</c:v>
                </c:pt>
                <c:pt idx="6">
                  <c:v>01:30:00</c:v>
                </c:pt>
                <c:pt idx="7">
                  <c:v>01:45:00</c:v>
                </c:pt>
                <c:pt idx="8">
                  <c:v>02:00:00</c:v>
                </c:pt>
                <c:pt idx="9">
                  <c:v>02:15:00</c:v>
                </c:pt>
                <c:pt idx="10">
                  <c:v>02:30:00</c:v>
                </c:pt>
                <c:pt idx="11">
                  <c:v>02:45:00</c:v>
                </c:pt>
                <c:pt idx="12">
                  <c:v>03:00:00</c:v>
                </c:pt>
                <c:pt idx="13">
                  <c:v>03:15:00</c:v>
                </c:pt>
                <c:pt idx="14">
                  <c:v>03:30:00</c:v>
                </c:pt>
                <c:pt idx="15">
                  <c:v>03:45:00</c:v>
                </c:pt>
                <c:pt idx="16">
                  <c:v>04:00:00</c:v>
                </c:pt>
                <c:pt idx="17">
                  <c:v>04:15:00</c:v>
                </c:pt>
                <c:pt idx="18">
                  <c:v>04:30:00</c:v>
                </c:pt>
                <c:pt idx="19">
                  <c:v>04:45:00</c:v>
                </c:pt>
                <c:pt idx="20">
                  <c:v>05:00:00</c:v>
                </c:pt>
                <c:pt idx="21">
                  <c:v>05:15:00</c:v>
                </c:pt>
                <c:pt idx="22">
                  <c:v>05:30:00</c:v>
                </c:pt>
                <c:pt idx="23">
                  <c:v>05:45:00</c:v>
                </c:pt>
                <c:pt idx="24">
                  <c:v>06:00:00</c:v>
                </c:pt>
                <c:pt idx="25">
                  <c:v>06:15:00</c:v>
                </c:pt>
                <c:pt idx="26">
                  <c:v>06:30:00</c:v>
                </c:pt>
                <c:pt idx="27">
                  <c:v>06:45:00</c:v>
                </c:pt>
                <c:pt idx="28">
                  <c:v>07:00:00</c:v>
                </c:pt>
                <c:pt idx="29">
                  <c:v>07:15:00</c:v>
                </c:pt>
                <c:pt idx="30">
                  <c:v>07:30:00</c:v>
                </c:pt>
                <c:pt idx="31">
                  <c:v>07:45:00</c:v>
                </c:pt>
                <c:pt idx="32">
                  <c:v>08:00:00</c:v>
                </c:pt>
                <c:pt idx="33">
                  <c:v>08:15:00</c:v>
                </c:pt>
                <c:pt idx="34">
                  <c:v>08:30:00</c:v>
                </c:pt>
                <c:pt idx="35">
                  <c:v>08:45:00</c:v>
                </c:pt>
                <c:pt idx="36">
                  <c:v>09:00:00</c:v>
                </c:pt>
                <c:pt idx="37">
                  <c:v>09:15:00</c:v>
                </c:pt>
                <c:pt idx="38">
                  <c:v>09:30:00</c:v>
                </c:pt>
                <c:pt idx="39">
                  <c:v>09:45:00</c:v>
                </c:pt>
                <c:pt idx="40">
                  <c:v>10:00:00</c:v>
                </c:pt>
                <c:pt idx="41">
                  <c:v>10:15:00</c:v>
                </c:pt>
                <c:pt idx="42">
                  <c:v>10:30:00</c:v>
                </c:pt>
                <c:pt idx="43">
                  <c:v>10:45:00</c:v>
                </c:pt>
                <c:pt idx="44">
                  <c:v>11:00:00</c:v>
                </c:pt>
                <c:pt idx="45">
                  <c:v>11:15:00</c:v>
                </c:pt>
                <c:pt idx="46">
                  <c:v>11:30:00</c:v>
                </c:pt>
                <c:pt idx="47">
                  <c:v>11:45:00</c:v>
                </c:pt>
                <c:pt idx="48">
                  <c:v>12:00:00</c:v>
                </c:pt>
                <c:pt idx="49">
                  <c:v>12:15:00</c:v>
                </c:pt>
                <c:pt idx="50">
                  <c:v>12:30:00</c:v>
                </c:pt>
                <c:pt idx="51">
                  <c:v>12:45:00</c:v>
                </c:pt>
                <c:pt idx="52">
                  <c:v>13:00:00</c:v>
                </c:pt>
                <c:pt idx="53">
                  <c:v>13:15:00</c:v>
                </c:pt>
                <c:pt idx="54">
                  <c:v>13:30:00</c:v>
                </c:pt>
                <c:pt idx="55">
                  <c:v>13:45:00</c:v>
                </c:pt>
                <c:pt idx="56">
                  <c:v>14:00:00</c:v>
                </c:pt>
              </c:strCache>
            </c:strRef>
          </c:cat>
          <c:val>
            <c:numRef>
              <c:f>Tabelle2!$C$2:$C$58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5.5</c:v>
                </c:pt>
                <c:pt idx="9">
                  <c:v>2.75</c:v>
                </c:pt>
                <c:pt idx="10">
                  <c:v>2.75</c:v>
                </c:pt>
                <c:pt idx="11">
                  <c:v>0</c:v>
                </c:pt>
                <c:pt idx="12">
                  <c:v>5.5</c:v>
                </c:pt>
                <c:pt idx="13">
                  <c:v>5.5</c:v>
                </c:pt>
                <c:pt idx="14">
                  <c:v>2.75</c:v>
                </c:pt>
                <c:pt idx="15">
                  <c:v>0</c:v>
                </c:pt>
                <c:pt idx="16">
                  <c:v>2.75</c:v>
                </c:pt>
                <c:pt idx="17">
                  <c:v>2.75</c:v>
                </c:pt>
                <c:pt idx="18">
                  <c:v>2.75</c:v>
                </c:pt>
                <c:pt idx="19">
                  <c:v>5.5</c:v>
                </c:pt>
                <c:pt idx="20">
                  <c:v>5.5</c:v>
                </c:pt>
                <c:pt idx="21">
                  <c:v>2.75</c:v>
                </c:pt>
                <c:pt idx="22">
                  <c:v>5.5</c:v>
                </c:pt>
                <c:pt idx="23">
                  <c:v>5.5</c:v>
                </c:pt>
                <c:pt idx="24">
                  <c:v>2.75</c:v>
                </c:pt>
                <c:pt idx="25">
                  <c:v>5.5</c:v>
                </c:pt>
                <c:pt idx="26">
                  <c:v>8.25</c:v>
                </c:pt>
                <c:pt idx="27">
                  <c:v>2.75</c:v>
                </c:pt>
                <c:pt idx="28">
                  <c:v>2.75</c:v>
                </c:pt>
                <c:pt idx="29">
                  <c:v>5.5</c:v>
                </c:pt>
                <c:pt idx="30">
                  <c:v>5.5</c:v>
                </c:pt>
                <c:pt idx="31">
                  <c:v>2.75</c:v>
                </c:pt>
                <c:pt idx="32">
                  <c:v>2.75</c:v>
                </c:pt>
                <c:pt idx="33">
                  <c:v>2.75</c:v>
                </c:pt>
                <c:pt idx="34">
                  <c:v>2.75</c:v>
                </c:pt>
                <c:pt idx="35">
                  <c:v>5.5</c:v>
                </c:pt>
                <c:pt idx="36">
                  <c:v>8.25</c:v>
                </c:pt>
                <c:pt idx="37">
                  <c:v>2.75</c:v>
                </c:pt>
                <c:pt idx="38">
                  <c:v>2.75</c:v>
                </c:pt>
                <c:pt idx="39">
                  <c:v>2.75</c:v>
                </c:pt>
                <c:pt idx="40">
                  <c:v>13.75</c:v>
                </c:pt>
                <c:pt idx="41">
                  <c:v>2.75</c:v>
                </c:pt>
                <c:pt idx="42">
                  <c:v>11</c:v>
                </c:pt>
                <c:pt idx="43">
                  <c:v>13.75</c:v>
                </c:pt>
                <c:pt idx="44">
                  <c:v>2.75</c:v>
                </c:pt>
                <c:pt idx="45">
                  <c:v>5.5</c:v>
                </c:pt>
                <c:pt idx="46">
                  <c:v>5.5</c:v>
                </c:pt>
                <c:pt idx="47">
                  <c:v>5.5</c:v>
                </c:pt>
                <c:pt idx="48">
                  <c:v>0</c:v>
                </c:pt>
                <c:pt idx="49">
                  <c:v>5.5</c:v>
                </c:pt>
                <c:pt idx="50">
                  <c:v>8.25</c:v>
                </c:pt>
                <c:pt idx="51">
                  <c:v>5.5</c:v>
                </c:pt>
                <c:pt idx="52">
                  <c:v>8.25</c:v>
                </c:pt>
                <c:pt idx="53">
                  <c:v>5.5</c:v>
                </c:pt>
                <c:pt idx="54">
                  <c:v>0</c:v>
                </c:pt>
                <c:pt idx="55">
                  <c:v>11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C5-4C33-AE67-6A840F934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4451472"/>
        <c:axId val="534333064"/>
      </c:lineChart>
      <c:catAx>
        <c:axId val="53445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4333064"/>
        <c:crosses val="autoZero"/>
        <c:auto val="1"/>
        <c:lblAlgn val="ctr"/>
        <c:lblOffset val="100"/>
        <c:noMultiLvlLbl val="0"/>
      </c:catAx>
      <c:valAx>
        <c:axId val="534333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Leistung [kW]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445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Nachhandeln von Leistung am Intraday Markt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Tabelle1!$P$1</c:f>
              <c:strCache>
                <c:ptCount val="1"/>
                <c:pt idx="0">
                  <c:v>DayAhead Einkauf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Tabelle1!$O$2:$O$97</c:f>
              <c:numCache>
                <c:formatCode>h:mm;@</c:formatCode>
                <c:ptCount val="96"/>
                <c:pt idx="0">
                  <c:v>43471.666666666657</c:v>
                </c:pt>
                <c:pt idx="1">
                  <c:v>43471.677083333343</c:v>
                </c:pt>
                <c:pt idx="2">
                  <c:v>43471.6875</c:v>
                </c:pt>
                <c:pt idx="3">
                  <c:v>43471.697916666657</c:v>
                </c:pt>
                <c:pt idx="4">
                  <c:v>43471.708333333343</c:v>
                </c:pt>
                <c:pt idx="5">
                  <c:v>43471.71875</c:v>
                </c:pt>
                <c:pt idx="6">
                  <c:v>43471.729166666657</c:v>
                </c:pt>
                <c:pt idx="7">
                  <c:v>43471.739583333343</c:v>
                </c:pt>
                <c:pt idx="8">
                  <c:v>43471.75</c:v>
                </c:pt>
                <c:pt idx="9">
                  <c:v>43471.760416666657</c:v>
                </c:pt>
                <c:pt idx="10">
                  <c:v>43471.770833333343</c:v>
                </c:pt>
                <c:pt idx="11">
                  <c:v>43471.78125</c:v>
                </c:pt>
                <c:pt idx="12">
                  <c:v>43471.791666666657</c:v>
                </c:pt>
                <c:pt idx="13">
                  <c:v>43471.802083333343</c:v>
                </c:pt>
                <c:pt idx="14">
                  <c:v>43471.8125</c:v>
                </c:pt>
                <c:pt idx="15">
                  <c:v>43471.822916666657</c:v>
                </c:pt>
                <c:pt idx="16">
                  <c:v>43471.833333333343</c:v>
                </c:pt>
                <c:pt idx="17">
                  <c:v>43471.84375</c:v>
                </c:pt>
                <c:pt idx="18">
                  <c:v>43471.854166666657</c:v>
                </c:pt>
                <c:pt idx="19">
                  <c:v>43471.864583333343</c:v>
                </c:pt>
                <c:pt idx="20">
                  <c:v>43471.875</c:v>
                </c:pt>
                <c:pt idx="21">
                  <c:v>43471.885416666657</c:v>
                </c:pt>
                <c:pt idx="22">
                  <c:v>43471.895833333343</c:v>
                </c:pt>
                <c:pt idx="23">
                  <c:v>43471.90625</c:v>
                </c:pt>
                <c:pt idx="24">
                  <c:v>43471.916666666657</c:v>
                </c:pt>
                <c:pt idx="25">
                  <c:v>43471.927083333343</c:v>
                </c:pt>
                <c:pt idx="26">
                  <c:v>43471.9375</c:v>
                </c:pt>
                <c:pt idx="27">
                  <c:v>43471.947916666657</c:v>
                </c:pt>
                <c:pt idx="28">
                  <c:v>43471.958333333343</c:v>
                </c:pt>
                <c:pt idx="29">
                  <c:v>43471.96875</c:v>
                </c:pt>
                <c:pt idx="30">
                  <c:v>43471.979166666657</c:v>
                </c:pt>
                <c:pt idx="31">
                  <c:v>43471.989583333343</c:v>
                </c:pt>
                <c:pt idx="32">
                  <c:v>43472</c:v>
                </c:pt>
                <c:pt idx="33">
                  <c:v>43472.010416666657</c:v>
                </c:pt>
                <c:pt idx="34">
                  <c:v>43472.020833333343</c:v>
                </c:pt>
                <c:pt idx="35">
                  <c:v>43472.03125</c:v>
                </c:pt>
                <c:pt idx="36">
                  <c:v>43472.041666666657</c:v>
                </c:pt>
                <c:pt idx="37">
                  <c:v>43472.052083333343</c:v>
                </c:pt>
                <c:pt idx="38">
                  <c:v>43472.0625</c:v>
                </c:pt>
                <c:pt idx="39">
                  <c:v>43472.072916666657</c:v>
                </c:pt>
                <c:pt idx="40">
                  <c:v>43472.083333333343</c:v>
                </c:pt>
                <c:pt idx="41">
                  <c:v>43472.09375</c:v>
                </c:pt>
                <c:pt idx="42">
                  <c:v>43472.104166666657</c:v>
                </c:pt>
                <c:pt idx="43">
                  <c:v>43472.114583333343</c:v>
                </c:pt>
                <c:pt idx="44">
                  <c:v>43472.125</c:v>
                </c:pt>
                <c:pt idx="45">
                  <c:v>43472.135416666657</c:v>
                </c:pt>
                <c:pt idx="46">
                  <c:v>43472.145833333343</c:v>
                </c:pt>
                <c:pt idx="47">
                  <c:v>43472.15625</c:v>
                </c:pt>
                <c:pt idx="48">
                  <c:v>43472.166666666657</c:v>
                </c:pt>
                <c:pt idx="49">
                  <c:v>43472.177083333343</c:v>
                </c:pt>
                <c:pt idx="50">
                  <c:v>43472.1875</c:v>
                </c:pt>
                <c:pt idx="51">
                  <c:v>43472.197916666657</c:v>
                </c:pt>
                <c:pt idx="52">
                  <c:v>43472.208333333343</c:v>
                </c:pt>
                <c:pt idx="53">
                  <c:v>43472.21875</c:v>
                </c:pt>
                <c:pt idx="54">
                  <c:v>43472.229166666657</c:v>
                </c:pt>
                <c:pt idx="55">
                  <c:v>43472.239583333343</c:v>
                </c:pt>
                <c:pt idx="56">
                  <c:v>43472.25</c:v>
                </c:pt>
                <c:pt idx="57">
                  <c:v>43472.260416666657</c:v>
                </c:pt>
                <c:pt idx="58">
                  <c:v>43472.270833333343</c:v>
                </c:pt>
                <c:pt idx="59">
                  <c:v>43472.28125</c:v>
                </c:pt>
                <c:pt idx="60">
                  <c:v>43472.291666666657</c:v>
                </c:pt>
                <c:pt idx="61">
                  <c:v>43472.302083333343</c:v>
                </c:pt>
                <c:pt idx="62">
                  <c:v>43472.3125</c:v>
                </c:pt>
                <c:pt idx="63">
                  <c:v>43472.322916666657</c:v>
                </c:pt>
                <c:pt idx="64">
                  <c:v>43472.333333333343</c:v>
                </c:pt>
                <c:pt idx="65">
                  <c:v>43472.34375</c:v>
                </c:pt>
                <c:pt idx="66">
                  <c:v>43472.354166666657</c:v>
                </c:pt>
                <c:pt idx="67">
                  <c:v>43472.364583333343</c:v>
                </c:pt>
                <c:pt idx="68">
                  <c:v>43472.375</c:v>
                </c:pt>
                <c:pt idx="69">
                  <c:v>43472.385416666657</c:v>
                </c:pt>
                <c:pt idx="70">
                  <c:v>43472.395833333343</c:v>
                </c:pt>
                <c:pt idx="71">
                  <c:v>43472.40625</c:v>
                </c:pt>
                <c:pt idx="72">
                  <c:v>43472.416666666657</c:v>
                </c:pt>
                <c:pt idx="73">
                  <c:v>43472.427083333343</c:v>
                </c:pt>
                <c:pt idx="74">
                  <c:v>43472.4375</c:v>
                </c:pt>
                <c:pt idx="75">
                  <c:v>43472.447916666657</c:v>
                </c:pt>
                <c:pt idx="76">
                  <c:v>43472.458333333343</c:v>
                </c:pt>
                <c:pt idx="77">
                  <c:v>43472.46875</c:v>
                </c:pt>
                <c:pt idx="78">
                  <c:v>43472.479166666657</c:v>
                </c:pt>
                <c:pt idx="79">
                  <c:v>43472.489583333343</c:v>
                </c:pt>
                <c:pt idx="80">
                  <c:v>43472.5</c:v>
                </c:pt>
                <c:pt idx="81">
                  <c:v>43472.510416666657</c:v>
                </c:pt>
                <c:pt idx="82">
                  <c:v>43472.520833333343</c:v>
                </c:pt>
                <c:pt idx="83">
                  <c:v>43472.53125</c:v>
                </c:pt>
                <c:pt idx="84">
                  <c:v>43472.541666666657</c:v>
                </c:pt>
                <c:pt idx="85">
                  <c:v>43472.552083333343</c:v>
                </c:pt>
                <c:pt idx="86">
                  <c:v>43472.5625</c:v>
                </c:pt>
                <c:pt idx="87">
                  <c:v>43472.572916666657</c:v>
                </c:pt>
                <c:pt idx="88">
                  <c:v>43472.583333333343</c:v>
                </c:pt>
                <c:pt idx="89">
                  <c:v>43472.59375</c:v>
                </c:pt>
                <c:pt idx="90">
                  <c:v>43472.604166666657</c:v>
                </c:pt>
                <c:pt idx="91">
                  <c:v>43472.614583333343</c:v>
                </c:pt>
                <c:pt idx="92">
                  <c:v>43472.625</c:v>
                </c:pt>
                <c:pt idx="93">
                  <c:v>43472.635416666657</c:v>
                </c:pt>
                <c:pt idx="94">
                  <c:v>43472.645833333343</c:v>
                </c:pt>
                <c:pt idx="95">
                  <c:v>43472.65625</c:v>
                </c:pt>
              </c:numCache>
            </c:numRef>
          </c:cat>
          <c:val>
            <c:numRef>
              <c:f>Tabelle1!$P$2:$P$97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1.9787407731910891</c:v>
                </c:pt>
                <c:pt idx="21">
                  <c:v>0.46123227295907648</c:v>
                </c:pt>
                <c:pt idx="22">
                  <c:v>0.49671167857142662</c:v>
                </c:pt>
                <c:pt idx="23">
                  <c:v>0.49671167857142767</c:v>
                </c:pt>
                <c:pt idx="24">
                  <c:v>0.49671167857136272</c:v>
                </c:pt>
                <c:pt idx="25">
                  <c:v>0.4967116785714164</c:v>
                </c:pt>
                <c:pt idx="26">
                  <c:v>0.49671167857142767</c:v>
                </c:pt>
                <c:pt idx="27">
                  <c:v>0.49671167857142767</c:v>
                </c:pt>
                <c:pt idx="28">
                  <c:v>0.49671167857136161</c:v>
                </c:pt>
                <c:pt idx="29">
                  <c:v>0.4967116785714164</c:v>
                </c:pt>
                <c:pt idx="30">
                  <c:v>0.49671167857142767</c:v>
                </c:pt>
                <c:pt idx="31">
                  <c:v>0.49671167857142767</c:v>
                </c:pt>
                <c:pt idx="32">
                  <c:v>0.49671167857142767</c:v>
                </c:pt>
                <c:pt idx="33">
                  <c:v>0.49671167857142767</c:v>
                </c:pt>
                <c:pt idx="34">
                  <c:v>0.49671167857142767</c:v>
                </c:pt>
                <c:pt idx="35">
                  <c:v>0.49671167857142767</c:v>
                </c:pt>
                <c:pt idx="36">
                  <c:v>6.2109973928547308</c:v>
                </c:pt>
                <c:pt idx="37">
                  <c:v>0.49671167857140058</c:v>
                </c:pt>
                <c:pt idx="38">
                  <c:v>0.49671167857138743</c:v>
                </c:pt>
                <c:pt idx="39">
                  <c:v>0.49671167857061582</c:v>
                </c:pt>
                <c:pt idx="40">
                  <c:v>0.51628431443408507</c:v>
                </c:pt>
                <c:pt idx="41">
                  <c:v>0.53219108418366123</c:v>
                </c:pt>
                <c:pt idx="42">
                  <c:v>0.53219108418353411</c:v>
                </c:pt>
                <c:pt idx="43">
                  <c:v>0.53219108418235772</c:v>
                </c:pt>
                <c:pt idx="44">
                  <c:v>0.53219108418346472</c:v>
                </c:pt>
                <c:pt idx="45">
                  <c:v>0.53219108418367267</c:v>
                </c:pt>
                <c:pt idx="46">
                  <c:v>0.53219108418338268</c:v>
                </c:pt>
                <c:pt idx="47">
                  <c:v>0.53219108418309546</c:v>
                </c:pt>
                <c:pt idx="48">
                  <c:v>0.53219108418249284</c:v>
                </c:pt>
                <c:pt idx="49">
                  <c:v>0.53219108418367267</c:v>
                </c:pt>
                <c:pt idx="50">
                  <c:v>0.53219108418355676</c:v>
                </c:pt>
                <c:pt idx="51">
                  <c:v>0.53219108418233496</c:v>
                </c:pt>
                <c:pt idx="52">
                  <c:v>6.2724619697763861</c:v>
                </c:pt>
                <c:pt idx="53">
                  <c:v>23.522484914690001</c:v>
                </c:pt>
                <c:pt idx="54">
                  <c:v>53.349193190455132</c:v>
                </c:pt>
                <c:pt idx="55">
                  <c:v>75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AB-481A-8C9F-2473A44C539F}"/>
            </c:ext>
          </c:extLst>
        </c:ser>
        <c:ser>
          <c:idx val="1"/>
          <c:order val="1"/>
          <c:tx>
            <c:strRef>
              <c:f>Tabelle1!$Q$1</c:f>
              <c:strCache>
                <c:ptCount val="1"/>
                <c:pt idx="0">
                  <c:v>IntraDay Nachkauf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Tabelle1!$O$2:$O$97</c:f>
              <c:numCache>
                <c:formatCode>h:mm;@</c:formatCode>
                <c:ptCount val="96"/>
                <c:pt idx="0">
                  <c:v>43471.666666666657</c:v>
                </c:pt>
                <c:pt idx="1">
                  <c:v>43471.677083333343</c:v>
                </c:pt>
                <c:pt idx="2">
                  <c:v>43471.6875</c:v>
                </c:pt>
                <c:pt idx="3">
                  <c:v>43471.697916666657</c:v>
                </c:pt>
                <c:pt idx="4">
                  <c:v>43471.708333333343</c:v>
                </c:pt>
                <c:pt idx="5">
                  <c:v>43471.71875</c:v>
                </c:pt>
                <c:pt idx="6">
                  <c:v>43471.729166666657</c:v>
                </c:pt>
                <c:pt idx="7">
                  <c:v>43471.739583333343</c:v>
                </c:pt>
                <c:pt idx="8">
                  <c:v>43471.75</c:v>
                </c:pt>
                <c:pt idx="9">
                  <c:v>43471.760416666657</c:v>
                </c:pt>
                <c:pt idx="10">
                  <c:v>43471.770833333343</c:v>
                </c:pt>
                <c:pt idx="11">
                  <c:v>43471.78125</c:v>
                </c:pt>
                <c:pt idx="12">
                  <c:v>43471.791666666657</c:v>
                </c:pt>
                <c:pt idx="13">
                  <c:v>43471.802083333343</c:v>
                </c:pt>
                <c:pt idx="14">
                  <c:v>43471.8125</c:v>
                </c:pt>
                <c:pt idx="15">
                  <c:v>43471.822916666657</c:v>
                </c:pt>
                <c:pt idx="16">
                  <c:v>43471.833333333343</c:v>
                </c:pt>
                <c:pt idx="17">
                  <c:v>43471.84375</c:v>
                </c:pt>
                <c:pt idx="18">
                  <c:v>43471.854166666657</c:v>
                </c:pt>
                <c:pt idx="19">
                  <c:v>43471.864583333343</c:v>
                </c:pt>
                <c:pt idx="20">
                  <c:v>43471.875</c:v>
                </c:pt>
                <c:pt idx="21">
                  <c:v>43471.885416666657</c:v>
                </c:pt>
                <c:pt idx="22">
                  <c:v>43471.895833333343</c:v>
                </c:pt>
                <c:pt idx="23">
                  <c:v>43471.90625</c:v>
                </c:pt>
                <c:pt idx="24">
                  <c:v>43471.916666666657</c:v>
                </c:pt>
                <c:pt idx="25">
                  <c:v>43471.927083333343</c:v>
                </c:pt>
                <c:pt idx="26">
                  <c:v>43471.9375</c:v>
                </c:pt>
                <c:pt idx="27">
                  <c:v>43471.947916666657</c:v>
                </c:pt>
                <c:pt idx="28">
                  <c:v>43471.958333333343</c:v>
                </c:pt>
                <c:pt idx="29">
                  <c:v>43471.96875</c:v>
                </c:pt>
                <c:pt idx="30">
                  <c:v>43471.979166666657</c:v>
                </c:pt>
                <c:pt idx="31">
                  <c:v>43471.989583333343</c:v>
                </c:pt>
                <c:pt idx="32">
                  <c:v>43472</c:v>
                </c:pt>
                <c:pt idx="33">
                  <c:v>43472.010416666657</c:v>
                </c:pt>
                <c:pt idx="34">
                  <c:v>43472.020833333343</c:v>
                </c:pt>
                <c:pt idx="35">
                  <c:v>43472.03125</c:v>
                </c:pt>
                <c:pt idx="36">
                  <c:v>43472.041666666657</c:v>
                </c:pt>
                <c:pt idx="37">
                  <c:v>43472.052083333343</c:v>
                </c:pt>
                <c:pt idx="38">
                  <c:v>43472.0625</c:v>
                </c:pt>
                <c:pt idx="39">
                  <c:v>43472.072916666657</c:v>
                </c:pt>
                <c:pt idx="40">
                  <c:v>43472.083333333343</c:v>
                </c:pt>
                <c:pt idx="41">
                  <c:v>43472.09375</c:v>
                </c:pt>
                <c:pt idx="42">
                  <c:v>43472.104166666657</c:v>
                </c:pt>
                <c:pt idx="43">
                  <c:v>43472.114583333343</c:v>
                </c:pt>
                <c:pt idx="44">
                  <c:v>43472.125</c:v>
                </c:pt>
                <c:pt idx="45">
                  <c:v>43472.135416666657</c:v>
                </c:pt>
                <c:pt idx="46">
                  <c:v>43472.145833333343</c:v>
                </c:pt>
                <c:pt idx="47">
                  <c:v>43472.15625</c:v>
                </c:pt>
                <c:pt idx="48">
                  <c:v>43472.166666666657</c:v>
                </c:pt>
                <c:pt idx="49">
                  <c:v>43472.177083333343</c:v>
                </c:pt>
                <c:pt idx="50">
                  <c:v>43472.1875</c:v>
                </c:pt>
                <c:pt idx="51">
                  <c:v>43472.197916666657</c:v>
                </c:pt>
                <c:pt idx="52">
                  <c:v>43472.208333333343</c:v>
                </c:pt>
                <c:pt idx="53">
                  <c:v>43472.21875</c:v>
                </c:pt>
                <c:pt idx="54">
                  <c:v>43472.229166666657</c:v>
                </c:pt>
                <c:pt idx="55">
                  <c:v>43472.239583333343</c:v>
                </c:pt>
                <c:pt idx="56">
                  <c:v>43472.25</c:v>
                </c:pt>
                <c:pt idx="57">
                  <c:v>43472.260416666657</c:v>
                </c:pt>
                <c:pt idx="58">
                  <c:v>43472.270833333343</c:v>
                </c:pt>
                <c:pt idx="59">
                  <c:v>43472.28125</c:v>
                </c:pt>
                <c:pt idx="60">
                  <c:v>43472.291666666657</c:v>
                </c:pt>
                <c:pt idx="61">
                  <c:v>43472.302083333343</c:v>
                </c:pt>
                <c:pt idx="62">
                  <c:v>43472.3125</c:v>
                </c:pt>
                <c:pt idx="63">
                  <c:v>43472.322916666657</c:v>
                </c:pt>
                <c:pt idx="64">
                  <c:v>43472.333333333343</c:v>
                </c:pt>
                <c:pt idx="65">
                  <c:v>43472.34375</c:v>
                </c:pt>
                <c:pt idx="66">
                  <c:v>43472.354166666657</c:v>
                </c:pt>
                <c:pt idx="67">
                  <c:v>43472.364583333343</c:v>
                </c:pt>
                <c:pt idx="68">
                  <c:v>43472.375</c:v>
                </c:pt>
                <c:pt idx="69">
                  <c:v>43472.385416666657</c:v>
                </c:pt>
                <c:pt idx="70">
                  <c:v>43472.395833333343</c:v>
                </c:pt>
                <c:pt idx="71">
                  <c:v>43472.40625</c:v>
                </c:pt>
                <c:pt idx="72">
                  <c:v>43472.416666666657</c:v>
                </c:pt>
                <c:pt idx="73">
                  <c:v>43472.427083333343</c:v>
                </c:pt>
                <c:pt idx="74">
                  <c:v>43472.4375</c:v>
                </c:pt>
                <c:pt idx="75">
                  <c:v>43472.447916666657</c:v>
                </c:pt>
                <c:pt idx="76">
                  <c:v>43472.458333333343</c:v>
                </c:pt>
                <c:pt idx="77">
                  <c:v>43472.46875</c:v>
                </c:pt>
                <c:pt idx="78">
                  <c:v>43472.479166666657</c:v>
                </c:pt>
                <c:pt idx="79">
                  <c:v>43472.489583333343</c:v>
                </c:pt>
                <c:pt idx="80">
                  <c:v>43472.5</c:v>
                </c:pt>
                <c:pt idx="81">
                  <c:v>43472.510416666657</c:v>
                </c:pt>
                <c:pt idx="82">
                  <c:v>43472.520833333343</c:v>
                </c:pt>
                <c:pt idx="83">
                  <c:v>43472.53125</c:v>
                </c:pt>
                <c:pt idx="84">
                  <c:v>43472.541666666657</c:v>
                </c:pt>
                <c:pt idx="85">
                  <c:v>43472.552083333343</c:v>
                </c:pt>
                <c:pt idx="86">
                  <c:v>43472.5625</c:v>
                </c:pt>
                <c:pt idx="87">
                  <c:v>43472.572916666657</c:v>
                </c:pt>
                <c:pt idx="88">
                  <c:v>43472.583333333343</c:v>
                </c:pt>
                <c:pt idx="89">
                  <c:v>43472.59375</c:v>
                </c:pt>
                <c:pt idx="90">
                  <c:v>43472.604166666657</c:v>
                </c:pt>
                <c:pt idx="91">
                  <c:v>43472.614583333343</c:v>
                </c:pt>
                <c:pt idx="92">
                  <c:v>43472.625</c:v>
                </c:pt>
                <c:pt idx="93">
                  <c:v>43472.635416666657</c:v>
                </c:pt>
                <c:pt idx="94">
                  <c:v>43472.645833333343</c:v>
                </c:pt>
                <c:pt idx="95">
                  <c:v>43472.65625</c:v>
                </c:pt>
              </c:numCache>
            </c:numRef>
          </c:cat>
          <c:val>
            <c:numRef>
              <c:f>Tabelle1!$Q$2:$Q$97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-1.978740773191088</c:v>
                </c:pt>
                <c:pt idx="21">
                  <c:v>-0.46123227295907648</c:v>
                </c:pt>
                <c:pt idx="22">
                  <c:v>-0.49671167857142579</c:v>
                </c:pt>
                <c:pt idx="23">
                  <c:v>-0.49671167857142767</c:v>
                </c:pt>
                <c:pt idx="24">
                  <c:v>-0.49671167857136272</c:v>
                </c:pt>
                <c:pt idx="25">
                  <c:v>-0.4967116785714164</c:v>
                </c:pt>
                <c:pt idx="26">
                  <c:v>-0.4967116785714274</c:v>
                </c:pt>
                <c:pt idx="27">
                  <c:v>-0.49671167857142767</c:v>
                </c:pt>
                <c:pt idx="28">
                  <c:v>-0.49671167857136161</c:v>
                </c:pt>
                <c:pt idx="29">
                  <c:v>-0.4967116785714164</c:v>
                </c:pt>
                <c:pt idx="30">
                  <c:v>74.503288321428585</c:v>
                </c:pt>
                <c:pt idx="31">
                  <c:v>-0.49671167857142767</c:v>
                </c:pt>
                <c:pt idx="32">
                  <c:v>-0.49671167857142767</c:v>
                </c:pt>
                <c:pt idx="33">
                  <c:v>-0.49671167857142767</c:v>
                </c:pt>
                <c:pt idx="34">
                  <c:v>61.368943642344952</c:v>
                </c:pt>
                <c:pt idx="35">
                  <c:v>-0.49671167857142767</c:v>
                </c:pt>
                <c:pt idx="36">
                  <c:v>-6.2109973928547308</c:v>
                </c:pt>
                <c:pt idx="37">
                  <c:v>-0.49671167857140008</c:v>
                </c:pt>
                <c:pt idx="38">
                  <c:v>-0.49671167857138832</c:v>
                </c:pt>
                <c:pt idx="39">
                  <c:v>-0.49671167857061582</c:v>
                </c:pt>
                <c:pt idx="40">
                  <c:v>-0.51628431443408507</c:v>
                </c:pt>
                <c:pt idx="41">
                  <c:v>-0.53219108418366123</c:v>
                </c:pt>
                <c:pt idx="42">
                  <c:v>-0.53219108418353411</c:v>
                </c:pt>
                <c:pt idx="43">
                  <c:v>3.7072469135636839</c:v>
                </c:pt>
                <c:pt idx="44">
                  <c:v>-0.53219108418346439</c:v>
                </c:pt>
                <c:pt idx="45">
                  <c:v>-0.53219108418367267</c:v>
                </c:pt>
                <c:pt idx="46">
                  <c:v>-0.53219108418338268</c:v>
                </c:pt>
                <c:pt idx="47">
                  <c:v>39.53389638655235</c:v>
                </c:pt>
                <c:pt idx="48">
                  <c:v>0.78099813473825641</c:v>
                </c:pt>
                <c:pt idx="49">
                  <c:v>12.42134574814763</c:v>
                </c:pt>
                <c:pt idx="50">
                  <c:v>-0.53219108418355676</c:v>
                </c:pt>
                <c:pt idx="51">
                  <c:v>-0.53219108418233851</c:v>
                </c:pt>
                <c:pt idx="52">
                  <c:v>-6.2724619697763861</c:v>
                </c:pt>
                <c:pt idx="53">
                  <c:v>-23.522484914690001</c:v>
                </c:pt>
                <c:pt idx="54">
                  <c:v>-53.349193190455132</c:v>
                </c:pt>
                <c:pt idx="55">
                  <c:v>-72.580736933233339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AB-481A-8C9F-2473A44C5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8852096"/>
        <c:axId val="578851440"/>
      </c:lineChart>
      <c:catAx>
        <c:axId val="578852096"/>
        <c:scaling>
          <c:orientation val="minMax"/>
        </c:scaling>
        <c:delete val="0"/>
        <c:axPos val="b"/>
        <c:numFmt formatCode="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8851440"/>
        <c:crosses val="autoZero"/>
        <c:auto val="1"/>
        <c:lblAlgn val="ctr"/>
        <c:lblOffset val="100"/>
        <c:noMultiLvlLbl val="0"/>
      </c:catAx>
      <c:valAx>
        <c:axId val="57885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Leistung [kW]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885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Gesamtkosten/Jahr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Tabelle1!$C$1:$G$1</c15:sqref>
                  </c15:fullRef>
                </c:ext>
              </c:extLst>
              <c:f>Tabelle1!$C$1:$F$1</c:f>
              <c:strCache>
                <c:ptCount val="4"/>
                <c:pt idx="0">
                  <c:v>Referenz</c:v>
                </c:pt>
                <c:pt idx="1">
                  <c:v>Dayahead</c:v>
                </c:pt>
                <c:pt idx="2">
                  <c:v>Dayahead+Intraday</c:v>
                </c:pt>
                <c:pt idx="3">
                  <c:v>SRL+DA+Intraday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Tabelle1!$C$2:$G$2</c15:sqref>
                  </c15:fullRef>
                </c:ext>
              </c:extLst>
              <c:f>Tabelle1!$C$2:$F$2</c:f>
              <c:numCache>
                <c:formatCode>General</c:formatCode>
                <c:ptCount val="4"/>
                <c:pt idx="0">
                  <c:v>60.467759713571269</c:v>
                </c:pt>
                <c:pt idx="1">
                  <c:v>56.273191461941039</c:v>
                </c:pt>
                <c:pt idx="2">
                  <c:v>52.969091999999996</c:v>
                </c:pt>
                <c:pt idx="3">
                  <c:v>49.261073876939363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4-4CA7-9B23-4BA1DB7AD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297920"/>
        <c:axId val="599302512"/>
      </c:barChart>
      <c:catAx>
        <c:axId val="5992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9302512"/>
        <c:crosses val="autoZero"/>
        <c:auto val="1"/>
        <c:lblAlgn val="ctr"/>
        <c:lblOffset val="100"/>
        <c:noMultiLvlLbl val="0"/>
      </c:catAx>
      <c:valAx>
        <c:axId val="59930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0" i="0" u="none" strike="noStrike" baseline="0">
                    <a:effectLst/>
                  </a:rPr>
                  <a:t>Kosten [Euro/kW]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92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286428-3033-F948-BAA0-5E6A7D49C7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5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148692A-D6D2-8340-BB47-13E8A19B5F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16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37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38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Energiespeicherpotential nutzbar machen</a:t>
            </a:r>
            <a:endParaRPr lang="de-A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Hardwarecontroller (GSM Netz, zentrale Plattform)</a:t>
            </a:r>
            <a:endParaRPr lang="de-A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Speicher integriert</a:t>
            </a:r>
            <a:endParaRPr lang="de-A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Energieinhalt abrufbar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 Regelenergiemarkt Präqualifiziert</a:t>
            </a:r>
            <a:endParaRPr lang="de-A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D1568-EE57-433E-906C-31A2E768C41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09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Schnittstelle IEC-Verbindung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TIWAG / Abrufsignal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Aufteilung auf Warmwasserspeicher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Skalierbarkeit, Ausblick, Potential  -&gt; Je mehr Speicher desto </a:t>
            </a:r>
            <a:r>
              <a:rPr lang="de-A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bessser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e-A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Stakeholderworkshop</a:t>
            </a:r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bei Interesse bei uns melden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D1568-EE57-433E-906C-31A2E768C41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92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Schnittstelle IEC-Verbindung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TIWAG / Abrufsignal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Aufteilung auf Warmwasserspeicher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Skalierbarkeit, Ausblick, Potential  -&gt; Je mehr Speicher desto </a:t>
            </a:r>
            <a:r>
              <a:rPr lang="de-A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bessser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e-A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Stakeholderworkshop</a:t>
            </a:r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bei Interesse bei uns melden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D1568-EE57-433E-906C-31A2E768C41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75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1767801"/>
            <a:ext cx="10769601" cy="1495743"/>
          </a:xfrm>
        </p:spPr>
        <p:txBody>
          <a:bodyPr anchor="b"/>
          <a:lstStyle>
            <a:lvl1pPr>
              <a:lnSpc>
                <a:spcPts val="5333"/>
              </a:lnSpc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3290517"/>
            <a:ext cx="10765367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06967" y="4476047"/>
            <a:ext cx="10769600" cy="1550640"/>
          </a:xfrm>
        </p:spPr>
        <p:txBody>
          <a:bodyPr/>
          <a:lstStyle>
            <a:lvl1pPr>
              <a:buNone/>
              <a:defRPr sz="2133">
                <a:solidFill>
                  <a:srgbClr val="000A10"/>
                </a:solidFill>
              </a:defRPr>
            </a:lvl1pPr>
            <a:lvl2pPr>
              <a:defRPr sz="2400">
                <a:solidFill>
                  <a:srgbClr val="000A10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/>
          </p:nvPr>
        </p:nvSpPr>
        <p:spPr bwMode="auto">
          <a:xfrm>
            <a:off x="710795" y="1237921"/>
            <a:ext cx="10781056" cy="4780236"/>
          </a:xfrm>
          <a:custGeom>
            <a:avLst/>
            <a:gdLst>
              <a:gd name="connsiteX0" fmla="*/ 8 w 8085792"/>
              <a:gd name="connsiteY0" fmla="*/ 0 h 3585177"/>
              <a:gd name="connsiteX1" fmla="*/ 8085792 w 8085792"/>
              <a:gd name="connsiteY1" fmla="*/ 0 h 3585177"/>
              <a:gd name="connsiteX2" fmla="*/ 8083990 w 8085792"/>
              <a:gd name="connsiteY2" fmla="*/ 2920424 h 3585177"/>
              <a:gd name="connsiteX3" fmla="*/ 7426443 w 8085792"/>
              <a:gd name="connsiteY3" fmla="*/ 3585177 h 3585177"/>
              <a:gd name="connsiteX4" fmla="*/ 305 w 8085792"/>
              <a:gd name="connsiteY4" fmla="*/ 3581991 h 3585177"/>
              <a:gd name="connsiteX5" fmla="*/ 3 w 8085792"/>
              <a:gd name="connsiteY5" fmla="*/ 34892 h 358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792" h="3585177">
                <a:moveTo>
                  <a:pt x="8" y="0"/>
                </a:moveTo>
                <a:lnTo>
                  <a:pt x="8085792" y="0"/>
                </a:lnTo>
                <a:lnTo>
                  <a:pt x="8083990" y="2920424"/>
                </a:lnTo>
                <a:lnTo>
                  <a:pt x="7426443" y="3585177"/>
                </a:lnTo>
                <a:lnTo>
                  <a:pt x="305" y="3581991"/>
                </a:lnTo>
                <a:cubicBezTo>
                  <a:pt x="1165" y="2190443"/>
                  <a:pt x="-71" y="1255292"/>
                  <a:pt x="3" y="3489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F8A39F7-97EC-2142-B264-F44D66BBE89D}" type="datetime1">
              <a:rPr lang="en-GB" noProof="0" smtClean="0"/>
              <a:t>07/09/2021</a:t>
            </a:fld>
            <a:endParaRPr lang="en-GB" noProof="0"/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9" name="Gruppierung 8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704579" y="6273149"/>
            <a:ext cx="2540000" cy="2281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98AD64C-CCF5-CC4A-BA46-EEB0FF8EC03D}" type="datetime1">
              <a:rPr lang="en-GB" noProof="0" smtClean="0"/>
              <a:t>07/09/2021</a:t>
            </a:fld>
            <a:endParaRPr lang="en-GB" sz="1867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719669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719669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22"/>
          </p:nvPr>
        </p:nvSpPr>
        <p:spPr>
          <a:xfrm>
            <a:off x="719669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23"/>
          </p:nvPr>
        </p:nvSpPr>
        <p:spPr>
          <a:xfrm>
            <a:off x="3590396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4"/>
          </p:nvPr>
        </p:nvSpPr>
        <p:spPr>
          <a:xfrm>
            <a:off x="3590396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5"/>
          </p:nvPr>
        </p:nvSpPr>
        <p:spPr>
          <a:xfrm>
            <a:off x="3590396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6"/>
          </p:nvPr>
        </p:nvSpPr>
        <p:spPr>
          <a:xfrm>
            <a:off x="6461123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7"/>
          </p:nvPr>
        </p:nvSpPr>
        <p:spPr>
          <a:xfrm>
            <a:off x="6461123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8"/>
          </p:nvPr>
        </p:nvSpPr>
        <p:spPr>
          <a:xfrm>
            <a:off x="6461123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9"/>
          </p:nvPr>
        </p:nvSpPr>
        <p:spPr>
          <a:xfrm>
            <a:off x="9331851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30"/>
          </p:nvPr>
        </p:nvSpPr>
        <p:spPr>
          <a:xfrm>
            <a:off x="9331851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31"/>
          </p:nvPr>
        </p:nvSpPr>
        <p:spPr>
          <a:xfrm>
            <a:off x="9331851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grpSp>
        <p:nvGrpSpPr>
          <p:cNvPr id="21" name="Gruppierung 20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22" name="Gruppierung 21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 Verbindung 3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3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4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4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Gerade Verbindung 4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4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4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hteck 4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23" name="Gruppierung 22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24" name="Parallelogramm 23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" name="Parallelogramm 25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7" name="Parallelogramm 26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9" name="Parallelogramm 28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0" name="Parallelogramm 29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1" name="Parallelogramm 3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2" name="Parallelogramm 3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Parallelogramm 3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Parallelogramm 3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5" name="Parallelogramm 3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96002" y="1728001"/>
            <a:ext cx="10769601" cy="1089025"/>
          </a:xfrm>
        </p:spPr>
        <p:txBody>
          <a:bodyPr anchor="b"/>
          <a:lstStyle>
            <a:lvl1pPr>
              <a:lnSpc>
                <a:spcPts val="5333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2844000"/>
            <a:ext cx="10765367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4847861" y="5121109"/>
            <a:ext cx="7344139" cy="1736891"/>
            <a:chOff x="3635896" y="5555331"/>
            <a:chExt cx="5508104" cy="1302668"/>
          </a:xfrm>
        </p:grpSpPr>
        <p:sp>
          <p:nvSpPr>
            <p:cNvPr id="7" name="Parallelogramm 6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" name="Freihandform 7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grpSp>
        <p:nvGrpSpPr>
          <p:cNvPr id="22" name="Gruppierung 21"/>
          <p:cNvGrpSpPr/>
          <p:nvPr userDrawn="1"/>
        </p:nvGrpSpPr>
        <p:grpSpPr>
          <a:xfrm>
            <a:off x="3450614" y="3979398"/>
            <a:ext cx="6568468" cy="519653"/>
            <a:chOff x="2587960" y="4027999"/>
            <a:chExt cx="4926351" cy="389740"/>
          </a:xfrm>
        </p:grpSpPr>
        <p:sp>
          <p:nvSpPr>
            <p:cNvPr id="23" name="Parallelogramm 22"/>
            <p:cNvSpPr/>
            <p:nvPr userDrawn="1"/>
          </p:nvSpPr>
          <p:spPr bwMode="auto">
            <a:xfrm>
              <a:off x="2587960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9A0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Parallelogramm 23"/>
            <p:cNvSpPr/>
            <p:nvPr userDrawn="1"/>
          </p:nvSpPr>
          <p:spPr bwMode="auto">
            <a:xfrm>
              <a:off x="348178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B8A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Parallelogramm 24"/>
            <p:cNvSpPr/>
            <p:nvPr userDrawn="1"/>
          </p:nvSpPr>
          <p:spPr bwMode="auto">
            <a:xfrm>
              <a:off x="436906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D6D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Parallelogramm 25"/>
            <p:cNvSpPr/>
            <p:nvPr userDrawn="1"/>
          </p:nvSpPr>
          <p:spPr bwMode="auto">
            <a:xfrm>
              <a:off x="526414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F57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Parallelogramm 26"/>
            <p:cNvSpPr/>
            <p:nvPr userDrawn="1"/>
          </p:nvSpPr>
          <p:spPr bwMode="auto">
            <a:xfrm>
              <a:off x="6157479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042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8" name="Parallelogramm 27"/>
            <p:cNvSpPr/>
            <p:nvPr userDrawn="1"/>
          </p:nvSpPr>
          <p:spPr bwMode="auto">
            <a:xfrm>
              <a:off x="7050774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22B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346" y="2724287"/>
            <a:ext cx="2574230" cy="92135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D0EF157-FABE-45B3-94E3-A25E29DACD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69" y="1581943"/>
            <a:ext cx="3063703" cy="986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ung 58"/>
          <p:cNvGrpSpPr/>
          <p:nvPr userDrawn="1"/>
        </p:nvGrpSpPr>
        <p:grpSpPr>
          <a:xfrm>
            <a:off x="-10421" y="0"/>
            <a:ext cx="12212841" cy="6858000"/>
            <a:chOff x="-7816" y="0"/>
            <a:chExt cx="9159631" cy="5143500"/>
          </a:xfrm>
        </p:grpSpPr>
        <p:grpSp>
          <p:nvGrpSpPr>
            <p:cNvPr id="25" name="Gruppierung 24"/>
            <p:cNvGrpSpPr/>
            <p:nvPr userDrawn="1"/>
          </p:nvGrpSpPr>
          <p:grpSpPr>
            <a:xfrm>
              <a:off x="-7816" y="0"/>
              <a:ext cx="9159631" cy="5143500"/>
              <a:chOff x="-7816" y="0"/>
              <a:chExt cx="9159631" cy="5143500"/>
            </a:xfrm>
          </p:grpSpPr>
          <p:grpSp>
            <p:nvGrpSpPr>
              <p:cNvPr id="26" name="Gruppierung 25"/>
              <p:cNvGrpSpPr/>
              <p:nvPr userDrawn="1"/>
            </p:nvGrpSpPr>
            <p:grpSpPr>
              <a:xfrm>
                <a:off x="-7816" y="0"/>
                <a:ext cx="9159631" cy="5143500"/>
                <a:chOff x="-7816" y="0"/>
                <a:chExt cx="9159631" cy="5143500"/>
              </a:xfrm>
            </p:grpSpPr>
            <p:cxnSp>
              <p:nvCxnSpPr>
                <p:cNvPr id="28" name="Gerade Verbindung 27"/>
                <p:cNvCxnSpPr/>
                <p:nvPr userDrawn="1"/>
              </p:nvCxnSpPr>
              <p:spPr bwMode="auto">
                <a:xfrm>
                  <a:off x="53022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Gerade Verbindung 28"/>
                <p:cNvCxnSpPr/>
                <p:nvPr userDrawn="1"/>
              </p:nvCxnSpPr>
              <p:spPr bwMode="auto">
                <a:xfrm>
                  <a:off x="861568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Gerade Verbindung 29"/>
                <p:cNvCxnSpPr/>
                <p:nvPr userDrawn="1"/>
              </p:nvCxnSpPr>
              <p:spPr bwMode="auto">
                <a:xfrm>
                  <a:off x="7815" y="120184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Gerade Verbindung 30"/>
                <p:cNvCxnSpPr/>
                <p:nvPr userDrawn="1"/>
              </p:nvCxnSpPr>
              <p:spPr bwMode="auto">
                <a:xfrm>
                  <a:off x="0" y="58001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 userDrawn="1"/>
              </p:nvCxnSpPr>
              <p:spPr bwMode="auto">
                <a:xfrm>
                  <a:off x="-7816" y="481418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Gerade Verbindung 32"/>
                <p:cNvCxnSpPr/>
                <p:nvPr userDrawn="1"/>
              </p:nvCxnSpPr>
              <p:spPr bwMode="auto">
                <a:xfrm>
                  <a:off x="7956376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Gerade Verbindung 33"/>
                <p:cNvCxnSpPr/>
                <p:nvPr userDrawn="1"/>
              </p:nvCxnSpPr>
              <p:spPr bwMode="auto">
                <a:xfrm>
                  <a:off x="0" y="451596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" name="Gerade Verbindung 26"/>
              <p:cNvCxnSpPr/>
              <p:nvPr userDrawn="1"/>
            </p:nvCxnSpPr>
            <p:spPr bwMode="auto">
              <a:xfrm>
                <a:off x="0" y="928439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5" name="Gerade Verbindung 54"/>
            <p:cNvCxnSpPr/>
            <p:nvPr userDrawn="1"/>
          </p:nvCxnSpPr>
          <p:spPr bwMode="auto">
            <a:xfrm>
              <a:off x="3572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34198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464185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4894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7514" y="701747"/>
            <a:ext cx="10724820" cy="584699"/>
          </a:xfr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10724820" cy="467783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0EF157-FABE-45B3-94E3-A25E29DACD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17960"/>
            <a:ext cx="1768161" cy="5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54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13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36"/>
          <p:cNvSpPr>
            <a:spLocks noGrp="1"/>
          </p:cNvSpPr>
          <p:nvPr>
            <p:ph type="body" sz="quarter" idx="11" hasCustomPrompt="1"/>
          </p:nvPr>
        </p:nvSpPr>
        <p:spPr>
          <a:xfrm>
            <a:off x="352920" y="4161455"/>
            <a:ext cx="6553208" cy="1011767"/>
          </a:xfrm>
        </p:spPr>
        <p:txBody>
          <a:bodyPr anchor="b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dirty="0"/>
              <a:t>V. Nachname1, V. Nachname2 (Unternehmen)</a:t>
            </a:r>
          </a:p>
          <a:p>
            <a:pPr lvl="0"/>
            <a:r>
              <a:rPr lang="de-DE" dirty="0"/>
              <a:t>V. Nachname1, V. Nachname2 (Unternehmen)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52919" y="2821338"/>
            <a:ext cx="11517836" cy="64678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AT" dirty="0"/>
              <a:t>Flexibilisierung von </a:t>
            </a:r>
            <a:r>
              <a:rPr lang="de-AT" dirty="0" err="1"/>
              <a:t>Prosumern</a:t>
            </a:r>
            <a:r>
              <a:rPr lang="de-AT" dirty="0"/>
              <a:t> für die Strommärkte unter Berücksichtigung der Eigeninteressen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52919" y="1852869"/>
            <a:ext cx="11517836" cy="88516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Überblick über das Projekt Flex+</a:t>
            </a:r>
            <a:endParaRPr lang="de-AT" dirty="0"/>
          </a:p>
        </p:txBody>
      </p:sp>
      <p:sp>
        <p:nvSpPr>
          <p:cNvPr id="5" name="Rechteck 4"/>
          <p:cNvSpPr/>
          <p:nvPr userDrawn="1"/>
        </p:nvSpPr>
        <p:spPr>
          <a:xfrm>
            <a:off x="235683" y="5952071"/>
            <a:ext cx="7054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Das Projekt Flex+ (864996) wird im Rahmen der 4. Ausschreibung des Energieforschungsprogrammes der Forschungsförderungsgesellschaft (FFG) und dem Klima- und Energiefonds gefördert</a:t>
            </a:r>
            <a:endParaRPr lang="de-AT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841E92-F6D6-4D71-9A51-965B76032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11" y="385081"/>
            <a:ext cx="2512291" cy="808596"/>
          </a:xfrm>
          <a:prstGeom prst="rect">
            <a:avLst/>
          </a:prstGeom>
        </p:spPr>
      </p:pic>
      <p:pic>
        <p:nvPicPr>
          <p:cNvPr id="23" name="Grafik 22" descr="Q:\2030\03 Projekte\DG KF\2.03.03339.1.0 Flex+ (Esterl)\Projektmanagement\Website\FFg-KliEn-Logos.png">
            <a:extLst>
              <a:ext uri="{FF2B5EF4-FFF2-40B4-BE49-F238E27FC236}">
                <a16:creationId xmlns:a16="http://schemas.microsoft.com/office/drawing/2014/main" id="{1F808D5E-FF1F-4F2C-875B-CB811916976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387" y="6054821"/>
            <a:ext cx="1827107" cy="53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platzhalter 38"/>
          <p:cNvSpPr>
            <a:spLocks noGrp="1"/>
          </p:cNvSpPr>
          <p:nvPr>
            <p:ph type="body" sz="quarter" idx="12" hasCustomPrompt="1"/>
          </p:nvPr>
        </p:nvSpPr>
        <p:spPr>
          <a:xfrm>
            <a:off x="7004051" y="4161791"/>
            <a:ext cx="4866704" cy="1011431"/>
          </a:xfrm>
        </p:spPr>
        <p:txBody>
          <a:bodyPr anchor="b">
            <a:normAutofit/>
          </a:bodyPr>
          <a:lstStyle>
            <a:lvl1pPr marL="0" indent="0" algn="r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sz="1400" dirty="0"/>
              <a:t>Meeting-Name, Meeting-Ort, Datum</a:t>
            </a: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3D19A17-2C9C-4718-8128-2A39D33309EA}"/>
              </a:ext>
            </a:extLst>
          </p:cNvPr>
          <p:cNvGrpSpPr/>
          <p:nvPr userDrawn="1"/>
        </p:nvGrpSpPr>
        <p:grpSpPr>
          <a:xfrm>
            <a:off x="310506" y="5221986"/>
            <a:ext cx="11560249" cy="803206"/>
            <a:chOff x="189461" y="3932022"/>
            <a:chExt cx="8702539" cy="604652"/>
          </a:xfrm>
        </p:grpSpPr>
        <p:pic>
          <p:nvPicPr>
            <p:cNvPr id="27" name="Grafik 26" descr="Q:\2030\03 Projekte\DG KF\2.03.03339.1.0 Flex+ (Esterl)\Projektmanagement\Website\Bilder\Partner Logos\Sonnenplatz.jpg">
              <a:extLst>
                <a:ext uri="{FF2B5EF4-FFF2-40B4-BE49-F238E27FC236}">
                  <a16:creationId xmlns:a16="http://schemas.microsoft.com/office/drawing/2014/main" id="{4D1C3D9E-12A2-4DFF-BB91-4ED2ABBCB547}"/>
                </a:ext>
              </a:extLst>
            </p:cNvPr>
            <p:cNvPicPr/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238" y="4154612"/>
              <a:ext cx="955802" cy="3820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erade Verbindung 3">
              <a:extLst>
                <a:ext uri="{FF2B5EF4-FFF2-40B4-BE49-F238E27FC236}">
                  <a16:creationId xmlns:a16="http://schemas.microsoft.com/office/drawing/2014/main" id="{3C65B49D-2006-4578-896D-E09F485DCD02}"/>
                </a:ext>
              </a:extLst>
            </p:cNvPr>
            <p:cNvCxnSpPr/>
            <p:nvPr userDrawn="1"/>
          </p:nvCxnSpPr>
          <p:spPr>
            <a:xfrm>
              <a:off x="252000" y="4499945"/>
              <a:ext cx="8640000" cy="54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itel 1">
              <a:extLst>
                <a:ext uri="{FF2B5EF4-FFF2-40B4-BE49-F238E27FC236}">
                  <a16:creationId xmlns:a16="http://schemas.microsoft.com/office/drawing/2014/main" id="{5DA5AC57-E414-47E2-987C-E26E7F1CD8B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9461" y="4157598"/>
              <a:ext cx="8665685" cy="35805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rgbClr val="0489CE"/>
                  </a:solidFill>
                  <a:latin typeface="Montserra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de-AT" sz="1200" dirty="0"/>
            </a:p>
          </p:txBody>
        </p:sp>
        <p:pic>
          <p:nvPicPr>
            <p:cNvPr id="49" name="Picture 5" descr="Q:\2030\03 Projekte\DG KF\2.03.03019.1.0 LEAFS (Kathan)\WP1\TU EEG_logo (gross).jpg">
              <a:extLst>
                <a:ext uri="{FF2B5EF4-FFF2-40B4-BE49-F238E27FC236}">
                  <a16:creationId xmlns:a16="http://schemas.microsoft.com/office/drawing/2014/main" id="{6604A3A3-7433-42B7-88EA-D9817CF5AC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308" y="4045909"/>
              <a:ext cx="810198" cy="35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Gerade Verbindung 3">
              <a:extLst>
                <a:ext uri="{FF2B5EF4-FFF2-40B4-BE49-F238E27FC236}">
                  <a16:creationId xmlns:a16="http://schemas.microsoft.com/office/drawing/2014/main" id="{4E769B5E-79EF-4B84-A341-DF2D2BDE002A}"/>
                </a:ext>
              </a:extLst>
            </p:cNvPr>
            <p:cNvCxnSpPr/>
            <p:nvPr userDrawn="1"/>
          </p:nvCxnSpPr>
          <p:spPr>
            <a:xfrm>
              <a:off x="252000" y="3932022"/>
              <a:ext cx="8640000" cy="54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E04E178B-8727-4C77-BF19-462A4C84C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343481" y="3995340"/>
              <a:ext cx="442824" cy="442824"/>
            </a:xfrm>
            <a:prstGeom prst="rect">
              <a:avLst/>
            </a:prstGeom>
          </p:spPr>
        </p:pic>
        <p:pic>
          <p:nvPicPr>
            <p:cNvPr id="53" name="Grafik 52" descr="Q:\2030\03 Projekte\DG KF\2.03.03339.1.0 Flex+ (Esterl)\Projektmanagement\Website\Bilder\Partner Logos\ait.jpg">
              <a:extLst>
                <a:ext uri="{FF2B5EF4-FFF2-40B4-BE49-F238E27FC236}">
                  <a16:creationId xmlns:a16="http://schemas.microsoft.com/office/drawing/2014/main" id="{9CC322EB-73E0-4FCE-B2E8-D37C549972FB}"/>
                </a:ext>
              </a:extLst>
            </p:cNvPr>
            <p:cNvPicPr/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19" y="3966194"/>
              <a:ext cx="1054627" cy="256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rafik 1" descr="https://portal.powerentity.com/sites/vt/Vorlagen/Logos/Logos%20Vertrieb/EAG%20Logo%20Vertrieb%204C.jpg">
              <a:extLst>
                <a:ext uri="{FF2B5EF4-FFF2-40B4-BE49-F238E27FC236}">
                  <a16:creationId xmlns:a16="http://schemas.microsoft.com/office/drawing/2014/main" id="{5F0C1D5C-4E36-4D01-8811-3141CA2F25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4225775"/>
              <a:ext cx="1070447" cy="239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Grafik 54" descr="Q:\2030\03 Projekte\DG KF\2.03.03339.1.0 Flex+ (Esterl)\Projektmanagement\Website\Bilder\Partner Logos\awattar.png">
              <a:extLst>
                <a:ext uri="{FF2B5EF4-FFF2-40B4-BE49-F238E27FC236}">
                  <a16:creationId xmlns:a16="http://schemas.microsoft.com/office/drawing/2014/main" id="{09737B50-4680-4AE5-9BA4-16A5748B1ADF}"/>
                </a:ext>
              </a:extLst>
            </p:cNvPr>
            <p:cNvPicPr/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269" y="3977813"/>
              <a:ext cx="1051388" cy="24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rafik 55" descr="Q:\2030\03 Projekte\DG KF\2.03.03339.1.0 Flex+ (Esterl)\Projektmanagement\Website\Bilder\Partner Logos\IDM_Logo.jpg">
              <a:extLst>
                <a:ext uri="{FF2B5EF4-FFF2-40B4-BE49-F238E27FC236}">
                  <a16:creationId xmlns:a16="http://schemas.microsoft.com/office/drawing/2014/main" id="{E43E27F7-95E1-4DE0-BAFB-0F7623CCE1ED}"/>
                </a:ext>
              </a:extLst>
            </p:cNvPr>
            <p:cNvPicPr/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173" y="3971857"/>
              <a:ext cx="590614" cy="472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rafik 56" descr="Q:\2030\03 Projekte\DG KF\2.03.03339.1.0 Flex+ (Esterl)\Projektmanagement\Website\Bilder\Partner Logos\scch.jpg">
              <a:extLst>
                <a:ext uri="{FF2B5EF4-FFF2-40B4-BE49-F238E27FC236}">
                  <a16:creationId xmlns:a16="http://schemas.microsoft.com/office/drawing/2014/main" id="{0A6EAAF4-3793-4743-9F91-72FA5449329C}"/>
                </a:ext>
              </a:extLst>
            </p:cNvPr>
            <p:cNvPicPr/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19" y="3965853"/>
              <a:ext cx="1063245" cy="277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D8B0FD32-1591-4C34-AB94-93A2F6FE5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570711" y="4242007"/>
              <a:ext cx="1070877" cy="229167"/>
            </a:xfrm>
            <a:prstGeom prst="rect">
              <a:avLst/>
            </a:prstGeom>
          </p:spPr>
        </p:pic>
        <p:pic>
          <p:nvPicPr>
            <p:cNvPr id="59" name="Grafik 58" descr="Q:\2030\03 Projekte\DG KF\2.03.03339.1.0 Flex+ (Esterl)\Projektmanagement\Website\Bilder\Partner Logos\AE.jpg">
              <a:extLst>
                <a:ext uri="{FF2B5EF4-FFF2-40B4-BE49-F238E27FC236}">
                  <a16:creationId xmlns:a16="http://schemas.microsoft.com/office/drawing/2014/main" id="{1AE49691-9C3F-4397-9E2C-BA38E62E33EA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973" y="3959059"/>
              <a:ext cx="670403" cy="536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rafik 59" descr="Q:\2030\03 Projekte\DG KF\2.03.03339.1.0 Flex+ (Esterl)\Projektmanagement\Website\Bilder\Partner Logos\fronius.png">
              <a:extLst>
                <a:ext uri="{FF2B5EF4-FFF2-40B4-BE49-F238E27FC236}">
                  <a16:creationId xmlns:a16="http://schemas.microsoft.com/office/drawing/2014/main" id="{9E1AD1ED-853A-4B50-A485-086DAB4C15D6}"/>
                </a:ext>
              </a:extLst>
            </p:cNvPr>
            <p:cNvPicPr/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250" y="4226312"/>
              <a:ext cx="1129731" cy="263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rafik 60" descr="Q:\2030\03 Projekte\DG KF\2.03.03339.1.0 Flex+ (Esterl)\Projektmanagement\Website\Bilder\Partner Logos\FH-Technikum-Wien.jpg">
              <a:extLst>
                <a:ext uri="{FF2B5EF4-FFF2-40B4-BE49-F238E27FC236}">
                  <a16:creationId xmlns:a16="http://schemas.microsoft.com/office/drawing/2014/main" id="{3077E7FA-73EC-44FB-8B41-A5C069E51C7B}"/>
                </a:ext>
              </a:extLst>
            </p:cNvPr>
            <p:cNvPicPr/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197" y="3981174"/>
              <a:ext cx="790407" cy="451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rafik 61" descr="Q:\2030\03 Projekte\DG KF\2.03.03339.1.0 Flex+ (Esterl)\Projektmanagement\Website\Bilder\Partner Logos\msgis.png">
              <a:extLst>
                <a:ext uri="{FF2B5EF4-FFF2-40B4-BE49-F238E27FC236}">
                  <a16:creationId xmlns:a16="http://schemas.microsoft.com/office/drawing/2014/main" id="{C7C0E69D-10D0-42F7-A4C2-73F5FD7C1458}"/>
                </a:ext>
              </a:extLst>
            </p:cNvPr>
            <p:cNvPicPr/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358" y="4228437"/>
              <a:ext cx="692788" cy="253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rafik 62" descr="Q:\2030\03 Projekte\DG KF\2.03.03339.1.0 Flex+ (Esterl)\Projektmanagement\Website\Bilder\Partner Logos\W.E.B.jpg">
              <a:extLst>
                <a:ext uri="{FF2B5EF4-FFF2-40B4-BE49-F238E27FC236}">
                  <a16:creationId xmlns:a16="http://schemas.microsoft.com/office/drawing/2014/main" id="{2A14BE97-BCD1-44CA-BBDE-84669C4E4F02}"/>
                </a:ext>
              </a:extLst>
            </p:cNvPr>
            <p:cNvPicPr/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5"/>
            <a:stretch/>
          </p:blipFill>
          <p:spPr bwMode="auto">
            <a:xfrm>
              <a:off x="8271592" y="3959668"/>
              <a:ext cx="561345" cy="2576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3876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7514" y="701747"/>
            <a:ext cx="10724820" cy="584699"/>
          </a:xfr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10724820" cy="467783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0EF157-FABE-45B3-94E3-A25E29DACD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17960"/>
            <a:ext cx="1768161" cy="5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1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13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514" y="701747"/>
            <a:ext cx="10834887" cy="584699"/>
          </a:xfr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509185"/>
            <a:ext cx="5384800" cy="4696937"/>
          </a:xfr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e-AT" sz="2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5317025" cy="469688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50E2D5-73D9-4B69-83FA-8846C601B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17960"/>
            <a:ext cx="1768161" cy="5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8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747515" y="1509185"/>
            <a:ext cx="10643819" cy="471419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194938-FDBA-42CC-A65B-5211760E6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17960"/>
            <a:ext cx="1768161" cy="5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2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ERA-Net SG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41680" y="701747"/>
            <a:ext cx="10559112" cy="584699"/>
          </a:xfrm>
        </p:spPr>
        <p:txBody>
          <a:bodyPr>
            <a:normAutofit/>
          </a:bodyPr>
          <a:lstStyle>
            <a:lvl1pPr>
              <a:defRPr lang="de-AT" sz="2400" b="1" kern="1200" cap="none" baseline="0" dirty="0">
                <a:solidFill>
                  <a:schemeClr val="tx1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AT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1D1076-CD4A-4D5A-9BCE-A6C31D772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17960"/>
            <a:ext cx="1768161" cy="5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4950105"/>
            <a:ext cx="10769601" cy="612161"/>
          </a:xfrm>
        </p:spPr>
        <p:txBody>
          <a:bodyPr anchor="b"/>
          <a:lstStyle>
            <a:lvl1pPr>
              <a:lnSpc>
                <a:spcPts val="5333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5589240"/>
            <a:ext cx="10765367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 bwMode="auto">
          <a:xfrm>
            <a:off x="711203" y="1914104"/>
            <a:ext cx="10779263" cy="2998797"/>
          </a:xfrm>
          <a:custGeom>
            <a:avLst/>
            <a:gdLst>
              <a:gd name="connsiteX0" fmla="*/ 0 w 8084447"/>
              <a:gd name="connsiteY0" fmla="*/ 0 h 2249098"/>
              <a:gd name="connsiteX1" fmla="*/ 8083969 w 8084447"/>
              <a:gd name="connsiteY1" fmla="*/ 0 h 2249098"/>
              <a:gd name="connsiteX2" fmla="*/ 8084277 w 8084447"/>
              <a:gd name="connsiteY2" fmla="*/ 352027 h 2249098"/>
              <a:gd name="connsiteX3" fmla="*/ 8083685 w 8084447"/>
              <a:gd name="connsiteY3" fmla="*/ 1586625 h 2249098"/>
              <a:gd name="connsiteX4" fmla="*/ 7426138 w 8084447"/>
              <a:gd name="connsiteY4" fmla="*/ 2249098 h 2249098"/>
              <a:gd name="connsiteX5" fmla="*/ 0 w 8084447"/>
              <a:gd name="connsiteY5" fmla="*/ 2245923 h 22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4447" h="2249098">
                <a:moveTo>
                  <a:pt x="0" y="0"/>
                </a:moveTo>
                <a:lnTo>
                  <a:pt x="8083969" y="0"/>
                </a:lnTo>
                <a:lnTo>
                  <a:pt x="8084277" y="352027"/>
                </a:lnTo>
                <a:cubicBezTo>
                  <a:pt x="8084578" y="798937"/>
                  <a:pt x="8084538" y="1221624"/>
                  <a:pt x="8083685" y="1586625"/>
                </a:cubicBezTo>
                <a:lnTo>
                  <a:pt x="7426138" y="2249098"/>
                </a:lnTo>
                <a:lnTo>
                  <a:pt x="0" y="22459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echteck 3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ERA-Net SG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 flipV="1">
            <a:off x="463828" y="5857621"/>
            <a:ext cx="11131825" cy="3975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69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8"/>
            <a:ext cx="12192000" cy="6858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469025" y="6298234"/>
            <a:ext cx="2263423" cy="393703"/>
          </a:xfrm>
          <a:prstGeom prst="rect">
            <a:avLst/>
          </a:prstGeom>
        </p:spPr>
        <p:txBody>
          <a:bodyPr vert="horz" lIns="121920" tIns="60960" rIns="121920" bIns="72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80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8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1861375"/>
            <a:ext cx="11044065" cy="4122941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478355" indent="-232828">
              <a:buClr>
                <a:schemeClr val="accent1"/>
              </a:buClr>
              <a:buFont typeface="Wingdings" charset="2"/>
              <a:buChar char="§"/>
              <a:defRPr/>
            </a:lvl2pPr>
            <a:lvl3pPr marL="719649" indent="-237061">
              <a:buClr>
                <a:schemeClr val="accent1"/>
              </a:buClr>
              <a:buFont typeface="Wingdings" charset="2"/>
              <a:buChar char="§"/>
              <a:defRPr/>
            </a:lvl3pPr>
            <a:lvl4pPr marL="952476" indent="-243411">
              <a:buClr>
                <a:schemeClr val="accent1"/>
              </a:buClr>
              <a:buFont typeface="Wingdings" charset="2"/>
              <a:buChar char="§"/>
              <a:defRPr/>
            </a:lvl4pPr>
            <a:lvl5pPr marL="1200121" indent="-237061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AT" noProof="0"/>
              <a:t>Text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64235" y="6370917"/>
            <a:ext cx="9757475" cy="27418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800" noProof="0">
                <a:solidFill>
                  <a:schemeClr val="accent4"/>
                </a:solidFill>
                <a:latin typeface="+mn-lt"/>
                <a:cs typeface="Verdana"/>
              </a:rPr>
              <a:t>Land | Vorname Nachname | Präsentation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75734" y="382875"/>
            <a:ext cx="11044065" cy="204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67">
                <a:solidFill>
                  <a:schemeClr val="accent4"/>
                </a:solidFill>
              </a:defRPr>
            </a:lvl1pPr>
          </a:lstStyle>
          <a:p>
            <a:r>
              <a:rPr lang="de-AT" noProof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75733" y="587783"/>
            <a:ext cx="11044067" cy="996403"/>
          </a:xfrm>
          <a:prstGeom prst="rect">
            <a:avLst/>
          </a:prstGeom>
        </p:spPr>
        <p:txBody>
          <a:bodyPr lIns="0" rIns="0"/>
          <a:lstStyle>
            <a:lvl1pPr marL="47999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2667" noProof="0">
                <a:solidFill>
                  <a:schemeClr val="accent1"/>
                </a:solidFill>
              </a:rPr>
              <a:t>Kernaussage der Folie</a:t>
            </a:r>
            <a:endParaRPr lang="de-AT" noProof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 rot="16200000">
            <a:off x="11348364" y="965225"/>
            <a:ext cx="1490472" cy="1968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600" b="0">
                <a:solidFill>
                  <a:schemeClr val="accent4"/>
                </a:solidFill>
              </a:rPr>
              <a:t>Entwurf zur internen Diskussion</a:t>
            </a:r>
          </a:p>
        </p:txBody>
      </p:sp>
    </p:spTree>
    <p:extLst>
      <p:ext uri="{BB962C8B-B14F-4D97-AF65-F5344CB8AC3E}">
        <p14:creationId xmlns:p14="http://schemas.microsoft.com/office/powerpoint/2010/main" val="374947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9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footer + without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0"/>
            <a:ext cx="12192000" cy="6858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469025" y="6298234"/>
            <a:ext cx="2263423" cy="393703"/>
          </a:xfrm>
          <a:prstGeom prst="rect">
            <a:avLst/>
          </a:prstGeom>
        </p:spPr>
        <p:txBody>
          <a:bodyPr vert="horz" lIns="121920" tIns="60960" rIns="121920" bIns="72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80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8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64235" y="6370917"/>
            <a:ext cx="9757475" cy="27418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800" noProof="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800" noProof="0">
                <a:solidFill>
                  <a:schemeClr val="accent4"/>
                </a:solidFill>
                <a:latin typeface="+mn-lt"/>
                <a:cs typeface="Verdana"/>
              </a:rPr>
              <a:t>Land | Vorname Nachname | Präsentation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75734" y="382875"/>
            <a:ext cx="11044065" cy="204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67">
                <a:solidFill>
                  <a:schemeClr val="accent4"/>
                </a:solidFill>
              </a:defRPr>
            </a:lvl1pPr>
          </a:lstStyle>
          <a:p>
            <a:r>
              <a:rPr lang="de-AT" noProof="0"/>
              <a:t>Titel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75733" y="587783"/>
            <a:ext cx="11044067" cy="996403"/>
          </a:xfrm>
          <a:prstGeom prst="rect">
            <a:avLst/>
          </a:prstGeom>
        </p:spPr>
        <p:txBody>
          <a:bodyPr lIns="0" rIns="0"/>
          <a:lstStyle>
            <a:lvl1pPr marL="47999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2667" noProof="0">
                <a:solidFill>
                  <a:schemeClr val="accent1"/>
                </a:solidFill>
              </a:rPr>
              <a:t>Kernaussage der Folie</a:t>
            </a:r>
            <a:endParaRPr lang="de-AT" noProof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1861375"/>
            <a:ext cx="11044065" cy="4122941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478355" indent="-232828">
              <a:buClr>
                <a:schemeClr val="accent1"/>
              </a:buClr>
              <a:buFont typeface="Wingdings" charset="2"/>
              <a:buChar char="§"/>
              <a:defRPr/>
            </a:lvl2pPr>
            <a:lvl3pPr marL="719649" indent="-237061">
              <a:buClr>
                <a:schemeClr val="accent1"/>
              </a:buClr>
              <a:buFont typeface="Wingdings" charset="2"/>
              <a:buChar char="§"/>
              <a:defRPr/>
            </a:lvl3pPr>
            <a:lvl4pPr marL="952476" indent="-243411">
              <a:buClr>
                <a:schemeClr val="accent1"/>
              </a:buClr>
              <a:buFont typeface="Wingdings" charset="2"/>
              <a:buChar char="§"/>
              <a:defRPr/>
            </a:lvl4pPr>
            <a:lvl5pPr marL="1200121" indent="-237061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AT" noProof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253894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FBAE40"/>
          </p15:clr>
        </p15:guide>
        <p15:guide id="3" pos="2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and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97163" y="2599333"/>
            <a:ext cx="11222637" cy="1404044"/>
          </a:xfrm>
          <a:prstGeom prst="rect">
            <a:avLst/>
          </a:prstGeom>
        </p:spPr>
        <p:txBody>
          <a:bodyPr lIns="90000"/>
          <a:lstStyle>
            <a:lvl1pPr marL="47999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baseline="0">
                <a:solidFill>
                  <a:schemeClr val="accent2"/>
                </a:solidFill>
              </a:defRPr>
            </a:lvl1pPr>
          </a:lstStyle>
          <a:p>
            <a:r>
              <a:rPr lang="de-AT" noProof="0"/>
              <a:t>A1 Muster Folien</a:t>
            </a:r>
            <a:br>
              <a:rPr lang="de-AT" noProof="0"/>
            </a:br>
            <a:r>
              <a:rPr lang="de-AT" noProof="0"/>
              <a:t>Titelblatt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6545" y="4003377"/>
            <a:ext cx="11223255" cy="204908"/>
          </a:xfrm>
          <a:prstGeom prst="rect">
            <a:avLst/>
          </a:prstGeom>
        </p:spPr>
        <p:txBody>
          <a:bodyPr tIns="0" bIns="0"/>
          <a:lstStyle>
            <a:lvl1pPr marL="47999" indent="0">
              <a:buNone/>
              <a:defRPr sz="1067" baseline="0">
                <a:solidFill>
                  <a:schemeClr val="accent2"/>
                </a:solidFill>
              </a:defRPr>
            </a:lvl1pPr>
          </a:lstStyle>
          <a:p>
            <a:r>
              <a:rPr lang="de-AT" noProof="0"/>
              <a:t>TT Monat JJJJ, Vorname und Nachname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D1B3A8-2B4D-5C43-94FF-B0E3922C8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25635" r="10788" b="17825"/>
          <a:stretch/>
        </p:blipFill>
        <p:spPr>
          <a:xfrm>
            <a:off x="0" y="0"/>
            <a:ext cx="12548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97163" y="2859926"/>
            <a:ext cx="11222637" cy="1404044"/>
          </a:xfrm>
          <a:prstGeom prst="rect">
            <a:avLst/>
          </a:prstGeom>
        </p:spPr>
        <p:txBody>
          <a:bodyPr lIns="90000"/>
          <a:lstStyle>
            <a:lvl1pPr marL="47999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baseline="0">
                <a:solidFill>
                  <a:schemeClr val="accent2"/>
                </a:solidFill>
              </a:defRPr>
            </a:lvl1pPr>
          </a:lstStyle>
          <a:p>
            <a:r>
              <a:rPr lang="de-AT" noProof="0"/>
              <a:t>Danke</a:t>
            </a:r>
          </a:p>
        </p:txBody>
      </p:sp>
    </p:spTree>
    <p:extLst>
      <p:ext uri="{BB962C8B-B14F-4D97-AF65-F5344CB8AC3E}">
        <p14:creationId xmlns:p14="http://schemas.microsoft.com/office/powerpoint/2010/main" val="1461356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268" y="452969"/>
            <a:ext cx="11029951" cy="57361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4268" y="1665819"/>
            <a:ext cx="11029951" cy="1892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331270" y="6388598"/>
            <a:ext cx="524183" cy="29745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D7215-5399-4971-8251-1B1B32CA5901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267" y="6462184"/>
            <a:ext cx="10109200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27C"/>
                </a:solidFill>
              </a:rPr>
              <a:t>Title of Presentation,  XXX </a:t>
            </a:r>
            <a:r>
              <a:rPr lang="en-US" err="1">
                <a:solidFill>
                  <a:srgbClr val="80827C"/>
                </a:solidFill>
              </a:rPr>
              <a:t>XXX</a:t>
            </a:r>
            <a:r>
              <a:rPr lang="en-US">
                <a:solidFill>
                  <a:srgbClr val="80827C"/>
                </a:solidFill>
              </a:rPr>
              <a:t>, 2010</a:t>
            </a:r>
            <a:endParaRPr lang="en-GB">
              <a:solidFill>
                <a:srgbClr val="8082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19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+ text + footer + without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8"/>
            <a:ext cx="12192000" cy="6858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469025" y="6298234"/>
            <a:ext cx="2263423" cy="393703"/>
          </a:xfrm>
          <a:prstGeom prst="rect">
            <a:avLst/>
          </a:prstGeom>
        </p:spPr>
        <p:txBody>
          <a:bodyPr vert="horz" lIns="121920" tIns="60960" rIns="121920" bIns="72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80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8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97163" y="587783"/>
            <a:ext cx="11222637" cy="996403"/>
          </a:xfrm>
          <a:prstGeom prst="rect">
            <a:avLst/>
          </a:prstGeom>
        </p:spPr>
        <p:txBody>
          <a:bodyPr lIns="90000"/>
          <a:lstStyle>
            <a:lvl1pPr marL="47999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/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2667">
                <a:solidFill>
                  <a:schemeClr val="accent1"/>
                </a:solidFill>
              </a:rPr>
              <a:t>Key </a:t>
            </a:r>
            <a:r>
              <a:rPr lang="de-AT" sz="2667" err="1">
                <a:solidFill>
                  <a:schemeClr val="accent1"/>
                </a:solidFill>
              </a:rPr>
              <a:t>message</a:t>
            </a:r>
            <a:r>
              <a:rPr lang="de-AT" sz="2667">
                <a:solidFill>
                  <a:schemeClr val="accent1"/>
                </a:solidFill>
              </a:rPr>
              <a:t> </a:t>
            </a:r>
            <a:r>
              <a:rPr lang="de-AT" sz="2667" err="1">
                <a:solidFill>
                  <a:schemeClr val="accent1"/>
                </a:solidFill>
              </a:rPr>
              <a:t>of</a:t>
            </a:r>
            <a:r>
              <a:rPr lang="de-AT" sz="2667">
                <a:solidFill>
                  <a:schemeClr val="accent1"/>
                </a:solidFill>
              </a:rPr>
              <a:t> </a:t>
            </a:r>
            <a:r>
              <a:rPr lang="de-AT" sz="2667" err="1">
                <a:solidFill>
                  <a:schemeClr val="accent1"/>
                </a:solidFill>
              </a:rPr>
              <a:t>the</a:t>
            </a:r>
            <a:r>
              <a:rPr lang="de-AT" sz="2667">
                <a:solidFill>
                  <a:schemeClr val="accent1"/>
                </a:solidFill>
              </a:rPr>
              <a:t> </a:t>
            </a:r>
            <a:r>
              <a:rPr lang="de-AT" sz="2667" err="1">
                <a:solidFill>
                  <a:schemeClr val="accent1"/>
                </a:solidFill>
              </a:rPr>
              <a:t>slide</a:t>
            </a:r>
            <a:br>
              <a:rPr lang="en-US" sz="2667">
                <a:solidFill>
                  <a:schemeClr val="accent1"/>
                </a:solidFill>
              </a:rPr>
            </a:br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88766" y="1785753"/>
            <a:ext cx="11231033" cy="3950400"/>
          </a:xfrm>
          <a:prstGeom prst="rect">
            <a:avLst/>
          </a:prstGeom>
        </p:spPr>
        <p:txBody>
          <a:bodyPr lIns="108000" tIns="108000" rIns="144000" bIns="108000"/>
          <a:lstStyle>
            <a:lvl1pPr marL="479988" indent="-239994">
              <a:lnSpc>
                <a:spcPts val="2400"/>
              </a:lnSpc>
              <a:spcAft>
                <a:spcPts val="80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478355" indent="-232828">
              <a:buClr>
                <a:schemeClr val="accent1"/>
              </a:buClr>
              <a:buFont typeface="Wingdings" charset="2"/>
              <a:buChar char="§"/>
              <a:defRPr/>
            </a:lvl2pPr>
            <a:lvl3pPr marL="719649" indent="-237061">
              <a:buClr>
                <a:schemeClr val="accent1"/>
              </a:buClr>
              <a:buFont typeface="Wingdings" charset="2"/>
              <a:buChar char="§"/>
              <a:defRPr/>
            </a:lvl3pPr>
            <a:lvl4pPr marL="952476" indent="-243411">
              <a:buClr>
                <a:schemeClr val="accent1"/>
              </a:buClr>
              <a:buFont typeface="Wingdings" charset="2"/>
              <a:buChar char="§"/>
              <a:defRPr/>
            </a:lvl4pPr>
            <a:lvl5pPr marL="1200121" indent="-237061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6545" y="382875"/>
            <a:ext cx="11223255" cy="204908"/>
          </a:xfrm>
          <a:prstGeom prst="rect">
            <a:avLst/>
          </a:prstGeom>
        </p:spPr>
        <p:txBody>
          <a:bodyPr tIns="0" bIns="0"/>
          <a:lstStyle>
            <a:lvl1pPr marL="47999" indent="0">
              <a:buNone/>
              <a:defRPr sz="1067">
                <a:solidFill>
                  <a:schemeClr val="accent4"/>
                </a:solidFill>
              </a:defRPr>
            </a:lvl1pPr>
          </a:lstStyle>
          <a:p>
            <a:r>
              <a:rPr lang="en-GB"/>
              <a:t>1 Title</a:t>
            </a:r>
          </a:p>
        </p:txBody>
      </p:sp>
    </p:spTree>
    <p:extLst>
      <p:ext uri="{BB962C8B-B14F-4D97-AF65-F5344CB8AC3E}">
        <p14:creationId xmlns:p14="http://schemas.microsoft.com/office/powerpoint/2010/main" val="2227997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7514" y="701747"/>
            <a:ext cx="10724820" cy="584699"/>
          </a:xfr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10724820" cy="467783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0EF157-FABE-45B3-94E3-A25E29DACD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17960"/>
            <a:ext cx="1768161" cy="5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04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13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1728001"/>
            <a:ext cx="10769601" cy="1089025"/>
          </a:xfrm>
        </p:spPr>
        <p:txBody>
          <a:bodyPr anchor="b"/>
          <a:lstStyle>
            <a:lvl1pPr>
              <a:lnSpc>
                <a:spcPts val="5333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2844000"/>
            <a:ext cx="10765367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7" name="Gruppierung 6"/>
          <p:cNvGrpSpPr/>
          <p:nvPr userDrawn="1"/>
        </p:nvGrpSpPr>
        <p:grpSpPr>
          <a:xfrm>
            <a:off x="4847861" y="5121109"/>
            <a:ext cx="7344139" cy="1736891"/>
            <a:chOff x="3635896" y="5555331"/>
            <a:chExt cx="5508104" cy="1302668"/>
          </a:xfrm>
        </p:grpSpPr>
        <p:sp>
          <p:nvSpPr>
            <p:cNvPr id="8" name="Parallelogramm 7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706967" y="1604797"/>
            <a:ext cx="10780613" cy="4416491"/>
          </a:xfrm>
        </p:spPr>
        <p:txBody>
          <a:bodyPr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6967" y="356659"/>
            <a:ext cx="8365364" cy="960107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36B4F74-2901-1B4A-A15E-8C1388FF047B}" type="datetime1">
              <a:rPr lang="en-GB" noProof="0" smtClean="0"/>
              <a:t>07/09/2021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ubtitel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06969" y="1584797"/>
            <a:ext cx="10773833" cy="290753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8" name="Inhaltsplatzhalter 17"/>
          <p:cNvSpPr>
            <a:spLocks noGrp="1"/>
          </p:cNvSpPr>
          <p:nvPr>
            <p:ph sz="quarter" idx="12"/>
          </p:nvPr>
        </p:nvSpPr>
        <p:spPr>
          <a:xfrm>
            <a:off x="706967" y="1953493"/>
            <a:ext cx="10780613" cy="4067796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8FC4669-B5B2-424D-A5E6-D35A4A957E17}" type="datetime1">
              <a:rPr lang="en-GB" noProof="0" smtClean="0"/>
              <a:t>07/09/2021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966" y="1604797"/>
            <a:ext cx="527896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704579" y="6273149"/>
            <a:ext cx="2540000" cy="2281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DA6A-1854-574C-A769-87800A426702}" type="datetime1">
              <a:rPr lang="en-GB" noProof="0" smtClean="0"/>
              <a:t>07/09/2021</a:t>
            </a:fld>
            <a:endParaRPr lang="en-GB" sz="1867" noProof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 bwMode="auto">
          <a:xfrm>
            <a:off x="6192012" y="1602349"/>
            <a:ext cx="5299625" cy="4418939"/>
          </a:xfrm>
          <a:custGeom>
            <a:avLst/>
            <a:gdLst>
              <a:gd name="connsiteX0" fmla="*/ 0 w 3974719"/>
              <a:gd name="connsiteY0" fmla="*/ 0 h 3314204"/>
              <a:gd name="connsiteX1" fmla="*/ 3974719 w 3974719"/>
              <a:gd name="connsiteY1" fmla="*/ 0 h 3314204"/>
              <a:gd name="connsiteX2" fmla="*/ 3973079 w 3974719"/>
              <a:gd name="connsiteY2" fmla="*/ 2650893 h 3314204"/>
              <a:gd name="connsiteX3" fmla="*/ 3315532 w 3974719"/>
              <a:gd name="connsiteY3" fmla="*/ 3314204 h 3314204"/>
              <a:gd name="connsiteX4" fmla="*/ 0 w 3974719"/>
              <a:gd name="connsiteY4" fmla="*/ 3312785 h 33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719" h="3314204">
                <a:moveTo>
                  <a:pt x="0" y="0"/>
                </a:moveTo>
                <a:lnTo>
                  <a:pt x="3974719" y="0"/>
                </a:lnTo>
                <a:lnTo>
                  <a:pt x="3973079" y="2650893"/>
                </a:lnTo>
                <a:lnTo>
                  <a:pt x="3315532" y="3314204"/>
                </a:lnTo>
                <a:lnTo>
                  <a:pt x="0" y="331278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706967" y="452669"/>
            <a:ext cx="8365364" cy="86409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966" y="1604797"/>
            <a:ext cx="527896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704579" y="6273149"/>
            <a:ext cx="2540000" cy="2281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DA6A-1854-574C-A769-87800A426702}" type="datetime1">
              <a:rPr lang="en-GB" noProof="0" smtClean="0"/>
              <a:t>07/09/2021</a:t>
            </a:fld>
            <a:endParaRPr lang="en-GB" sz="1867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706967" y="452669"/>
            <a:ext cx="8365364" cy="86409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6192011" y="1604797"/>
            <a:ext cx="528058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704579" y="6273149"/>
            <a:ext cx="2540000" cy="2281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98AD64C-CCF5-CC4A-BA46-EEB0FF8EC03D}" type="datetime1">
              <a:rPr lang="en-GB" noProof="0" smtClean="0"/>
              <a:t>07/09/2021</a:t>
            </a:fld>
            <a:endParaRPr lang="en-GB" sz="1867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 bwMode="auto">
          <a:xfrm>
            <a:off x="710806" y="1602349"/>
            <a:ext cx="10780831" cy="4418939"/>
          </a:xfrm>
          <a:custGeom>
            <a:avLst/>
            <a:gdLst>
              <a:gd name="connsiteX0" fmla="*/ 0 w 8085623"/>
              <a:gd name="connsiteY0" fmla="*/ 0 h 3310018"/>
              <a:gd name="connsiteX1" fmla="*/ 8085623 w 8085623"/>
              <a:gd name="connsiteY1" fmla="*/ 0 h 3310018"/>
              <a:gd name="connsiteX2" fmla="*/ 8083983 w 8085623"/>
              <a:gd name="connsiteY2" fmla="*/ 2647545 h 3310018"/>
              <a:gd name="connsiteX3" fmla="*/ 7426436 w 8085623"/>
              <a:gd name="connsiteY3" fmla="*/ 3310018 h 3310018"/>
              <a:gd name="connsiteX4" fmla="*/ 298 w 8085623"/>
              <a:gd name="connsiteY4" fmla="*/ 3306843 h 3310018"/>
              <a:gd name="connsiteX5" fmla="*/ 1 w 8085623"/>
              <a:gd name="connsiteY5" fmla="*/ 47868 h 33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623" h="3310018">
                <a:moveTo>
                  <a:pt x="0" y="0"/>
                </a:moveTo>
                <a:lnTo>
                  <a:pt x="8085623" y="0"/>
                </a:lnTo>
                <a:lnTo>
                  <a:pt x="8083983" y="2647545"/>
                </a:lnTo>
                <a:lnTo>
                  <a:pt x="7426436" y="3310018"/>
                </a:lnTo>
                <a:lnTo>
                  <a:pt x="298" y="3306843"/>
                </a:lnTo>
                <a:cubicBezTo>
                  <a:pt x="1092" y="2026744"/>
                  <a:pt x="100" y="1134193"/>
                  <a:pt x="1" y="4786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8" name="Gruppierung 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hteck 34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9" name="Gruppierung 8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AF9002-F3AC-9D48-9425-5ADC68E24044}" type="datetime1">
              <a:rPr lang="en-GB" noProof="0" smtClean="0"/>
              <a:t>07/09/2021</a:t>
            </a:fld>
            <a:endParaRPr lang="en-GB" noProof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7" name="Gruppierung 6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3" name="Gerade Verbindung 22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hteck 33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1" name="Parallelogramm 10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706967" y="356659"/>
            <a:ext cx="8365364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Mastertitelformat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968" y="1602318"/>
            <a:ext cx="10773833" cy="441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</p:txBody>
      </p:sp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6021919" y="427039"/>
            <a:ext cx="1096433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9421521" y="347617"/>
            <a:ext cx="2057780" cy="463345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5199-69F2-4082-A274-EB703B371143}" type="datetimeFigureOut">
              <a:rPr lang="de-DE" smtClean="0"/>
              <a:t>07.09.2021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57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  <p:sldLayoutId id="2147484739" r:id="rId12"/>
    <p:sldLayoutId id="2147484740" r:id="rId13"/>
    <p:sldLayoutId id="2147484748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33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59824" indent="-359824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+mn-ea"/>
          <a:cs typeface="+mn-cs"/>
        </a:defRPr>
      </a:lvl1pPr>
      <a:lvl2pPr marL="713300" indent="-353475" algn="l" rtl="0" eaLnBrk="1" fontAlgn="base" hangingPunct="1">
        <a:spcBef>
          <a:spcPts val="533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073124" indent="-359824" algn="l" rtl="0" eaLnBrk="1" fontAlgn="base" hangingPunct="1">
        <a:spcBef>
          <a:spcPts val="533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454113" indent="-380990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charset="0"/>
        </a:defRPr>
      </a:lvl4pPr>
      <a:lvl5pPr marL="1807588" indent="-380990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47514" y="701747"/>
            <a:ext cx="10553279" cy="5846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47513" y="1509185"/>
            <a:ext cx="10515600" cy="46851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786295" y="6353309"/>
            <a:ext cx="3809996" cy="21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cap="all" baseline="0">
                <a:solidFill>
                  <a:srgbClr val="0489CE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>
              <a:lnSpc>
                <a:spcPct val="100000"/>
              </a:lnSpc>
              <a:spcBef>
                <a:spcPts val="800"/>
              </a:spcBef>
            </a:pPr>
            <a:fld id="{442116A4-0F71-4590-955B-B20D73F4299E}" type="datetime3">
              <a:rPr lang="de-DE" sz="1000" b="0" noProof="0" smtClean="0">
                <a:solidFill>
                  <a:schemeClr val="bg1">
                    <a:lumMod val="50000"/>
                  </a:schemeClr>
                </a:solidFill>
              </a:rPr>
              <a:pPr algn="l">
                <a:lnSpc>
                  <a:spcPct val="100000"/>
                </a:lnSpc>
                <a:spcBef>
                  <a:spcPts val="800"/>
                </a:spcBef>
              </a:pPr>
              <a:t>07/09/21</a:t>
            </a:fld>
            <a:r>
              <a:rPr lang="en-GB" sz="1000" b="0" dirty="0">
                <a:solidFill>
                  <a:schemeClr val="bg1">
                    <a:lumMod val="50000"/>
                  </a:schemeClr>
                </a:solidFill>
              </a:rPr>
              <a:t>    |    </a:t>
            </a:r>
            <a:fld id="{8A2FA427-98CD-45C3-948C-68954699FC1F}" type="slidenum">
              <a:rPr lang="en-GB" sz="1000" b="0" smtClean="0">
                <a:solidFill>
                  <a:schemeClr val="bg1">
                    <a:lumMod val="50000"/>
                  </a:schemeClr>
                </a:solidFill>
              </a:rPr>
              <a:pPr algn="l">
                <a:lnSpc>
                  <a:spcPct val="100000"/>
                </a:lnSpc>
                <a:spcBef>
                  <a:spcPts val="800"/>
                </a:spcBef>
              </a:pPr>
              <a:t>‹Nr.›</a:t>
            </a:fld>
            <a:endParaRPr lang="en-GB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0EF157-FABE-45B3-94E3-A25E29DACD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17960"/>
            <a:ext cx="1768161" cy="569093"/>
          </a:xfrm>
          <a:prstGeom prst="rect">
            <a:avLst/>
          </a:prstGeom>
        </p:spPr>
      </p:pic>
      <p:pic>
        <p:nvPicPr>
          <p:cNvPr id="7" name="Grafik 6" descr="Q:\2030\03 Projekte\DG KF\2.03.03339.1.0 Flex+ (Esterl)\Projektmanagement\Website\FFg-KliEn-Logos.png">
            <a:extLst>
              <a:ext uri="{FF2B5EF4-FFF2-40B4-BE49-F238E27FC236}">
                <a16:creationId xmlns:a16="http://schemas.microsoft.com/office/drawing/2014/main" id="{AA5F68E7-0336-42E8-B300-06D659FBC297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33" y="6259079"/>
            <a:ext cx="1510880" cy="453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85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 cap="none" baseline="0">
          <a:solidFill>
            <a:schemeClr val="tx1"/>
          </a:solidFill>
          <a:latin typeface="Montserra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3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3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</p:sldLayoutIdLst>
  <p:txStyles>
    <p:titleStyle>
      <a:lvl1pPr algn="l" defTabSz="609585" rtl="0" eaLnBrk="1" latinLnBrk="0" hangingPunct="1">
        <a:lnSpc>
          <a:spcPct val="110000"/>
        </a:lnSpc>
        <a:spcBef>
          <a:spcPct val="0"/>
        </a:spcBef>
        <a:buNone/>
        <a:defRPr sz="32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37061" indent="-220128" algn="l" defTabSz="609585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Verdana"/>
        </a:defRPr>
      </a:lvl1pPr>
      <a:lvl2pPr marL="478355" indent="-232828" algn="l" defTabSz="609585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19649" indent="-237061" algn="l" defTabSz="609585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952476" indent="-243411" algn="l" defTabSz="609585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1200121" indent="-237061" algn="l" defTabSz="609585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25.png"/><Relationship Id="rId3" Type="http://schemas.openxmlformats.org/officeDocument/2006/relationships/image" Target="../media/image30.jp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19" Type="http://schemas.openxmlformats.org/officeDocument/2006/relationships/image" Target="../media/image2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lorian.guschl@world-direct.at" TargetMode="External"/><Relationship Id="rId2" Type="http://schemas.openxmlformats.org/officeDocument/2006/relationships/hyperlink" Target="mailto:christian.fuchs@ait.ac.at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52919" y="4020721"/>
            <a:ext cx="7775080" cy="646785"/>
          </a:xfrm>
        </p:spPr>
        <p:txBody>
          <a:bodyPr/>
          <a:lstStyle/>
          <a:p>
            <a:r>
              <a:rPr lang="de-DE" b="1" dirty="0"/>
              <a:t>Christian Fuchs (AIT Austrian Institute </a:t>
            </a:r>
            <a:r>
              <a:rPr lang="de-DE" b="1" dirty="0" err="1"/>
              <a:t>of</a:t>
            </a:r>
            <a:r>
              <a:rPr lang="de-DE" b="1" dirty="0"/>
              <a:t> Technology)</a:t>
            </a:r>
          </a:p>
          <a:p>
            <a:r>
              <a:rPr lang="de-DE" b="1" dirty="0"/>
              <a:t>Florian Guschl (World </a:t>
            </a:r>
            <a:r>
              <a:rPr lang="de-DE" b="1" dirty="0" err="1"/>
              <a:t>Direct</a:t>
            </a:r>
            <a:r>
              <a:rPr lang="de-DE" b="1" dirty="0"/>
              <a:t>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Regelreserve- und Spotmarktteilnahme von </a:t>
            </a:r>
            <a:r>
              <a:rPr lang="de-DE" dirty="0" err="1"/>
              <a:t>HaushaltskundInnen</a:t>
            </a:r>
            <a:r>
              <a:rPr lang="de-DE" dirty="0"/>
              <a:t> am Beispiel von Elektroboilern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IEWT, Wien, 08.09.2021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7607CA-AB93-430E-BA4A-FADFF37E5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6120" y="4983990"/>
            <a:ext cx="1599951" cy="9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9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3FD56-BD61-4F54-B6C0-F09686EC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Cases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2C5402-9BD3-4E2C-BAA6-B935E99A1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Referenzszenario </a:t>
            </a:r>
          </a:p>
          <a:p>
            <a:pPr lvl="1"/>
            <a:r>
              <a:rPr lang="de-DE" dirty="0"/>
              <a:t>Pool ohne Optimierung mit Flat-Price</a:t>
            </a:r>
          </a:p>
          <a:p>
            <a:pPr lvl="1"/>
            <a:endParaRPr lang="de-DE" dirty="0"/>
          </a:p>
          <a:p>
            <a:r>
              <a:rPr lang="de-DE" dirty="0"/>
              <a:t>Teilnahme am </a:t>
            </a:r>
            <a:r>
              <a:rPr lang="de-DE" dirty="0" err="1"/>
              <a:t>Dayahead</a:t>
            </a:r>
            <a:r>
              <a:rPr lang="de-DE" dirty="0"/>
              <a:t> Spotmarkt</a:t>
            </a:r>
          </a:p>
          <a:p>
            <a:pPr lvl="1"/>
            <a:r>
              <a:rPr lang="de-DE" dirty="0"/>
              <a:t>Kostenoptimierter Einkauf von Leistung am Tag vor Lieferung </a:t>
            </a:r>
          </a:p>
          <a:p>
            <a:pPr lvl="1"/>
            <a:endParaRPr lang="de-DE" dirty="0"/>
          </a:p>
          <a:p>
            <a:r>
              <a:rPr lang="de-DE" dirty="0"/>
              <a:t>Teilnahme Spotmarkt und Sekundär- und Tertiär-Regelenergiemarkt</a:t>
            </a:r>
          </a:p>
          <a:p>
            <a:pPr lvl="1"/>
            <a:r>
              <a:rPr lang="de-DE" dirty="0"/>
              <a:t>Angebot von 4h-Produkten am Tag vor Lieferung</a:t>
            </a:r>
          </a:p>
          <a:p>
            <a:pPr lvl="1"/>
            <a:endParaRPr lang="de-DE" dirty="0"/>
          </a:p>
          <a:p>
            <a:r>
              <a:rPr lang="de-DE" dirty="0"/>
              <a:t>Teilnahme am Spotmarkt und </a:t>
            </a:r>
            <a:r>
              <a:rPr lang="de-DE" dirty="0" err="1"/>
              <a:t>Intradaymarkt</a:t>
            </a:r>
            <a:endParaRPr lang="de-DE" dirty="0"/>
          </a:p>
          <a:p>
            <a:pPr lvl="1"/>
            <a:r>
              <a:rPr lang="de-DE" dirty="0"/>
              <a:t>Kontinuierlicher Handel über EPEX Spot </a:t>
            </a:r>
          </a:p>
          <a:p>
            <a:pPr lvl="1"/>
            <a:r>
              <a:rPr lang="de-DE" dirty="0"/>
              <a:t>Handel theoretisch bis 5min vor Lieferbeginn möglich </a:t>
            </a:r>
          </a:p>
        </p:txBody>
      </p:sp>
    </p:spTree>
    <p:extLst>
      <p:ext uri="{BB962C8B-B14F-4D97-AF65-F5344CB8AC3E}">
        <p14:creationId xmlns:p14="http://schemas.microsoft.com/office/powerpoint/2010/main" val="112197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26643-4C12-4C84-9A9B-EA64669E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Teilnahme am </a:t>
            </a:r>
            <a:r>
              <a:rPr lang="de-DE" dirty="0" err="1"/>
              <a:t>Dayahead</a:t>
            </a:r>
            <a:r>
              <a:rPr lang="de-DE" dirty="0"/>
              <a:t> Spotmarkt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260827-0816-4176-8A0C-A8DC34897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5996558" cy="1631783"/>
          </a:xfrm>
        </p:spPr>
        <p:txBody>
          <a:bodyPr>
            <a:noAutofit/>
          </a:bodyPr>
          <a:lstStyle/>
          <a:p>
            <a:r>
              <a:rPr lang="de-DE" sz="1800" dirty="0"/>
              <a:t>Einkauf über EPEX Spot ermöglicht Nutzung dynamischer Strompreise</a:t>
            </a:r>
          </a:p>
          <a:p>
            <a:r>
              <a:rPr lang="de-DE" sz="1800" dirty="0"/>
              <a:t>Flexibilität ermöglicht Heizen zu Zeitpunkten mit günstigen Preisen</a:t>
            </a:r>
          </a:p>
          <a:p>
            <a:r>
              <a:rPr lang="de-DE" sz="1800" dirty="0"/>
              <a:t>Eigeninteressen des Haushalts können berücksichtigt werden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2AA27C2-51F9-41CA-8739-4DFD17468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474775"/>
              </p:ext>
            </p:extLst>
          </p:nvPr>
        </p:nvGraphicFramePr>
        <p:xfrm>
          <a:off x="747514" y="3363707"/>
          <a:ext cx="5996558" cy="263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F61E7997-31CE-4108-8CAB-BBA007567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5301208"/>
            <a:ext cx="1978927" cy="3512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9E4597-022C-4894-AE40-4DA25D893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381" y="5251864"/>
            <a:ext cx="1426435" cy="522916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D17BE75F-2140-4304-BE27-9D278AF9BBB6}"/>
              </a:ext>
            </a:extLst>
          </p:cNvPr>
          <p:cNvSpPr txBox="1">
            <a:spLocks/>
          </p:cNvSpPr>
          <p:nvPr/>
        </p:nvSpPr>
        <p:spPr>
          <a:xfrm>
            <a:off x="6750036" y="1509185"/>
            <a:ext cx="5278967" cy="441649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867" dirty="0"/>
              <a:t>Preise sind am Vortag bekannt und </a:t>
            </a:r>
            <a:r>
              <a:rPr lang="de-DE" sz="1867" dirty="0" err="1"/>
              <a:t>Prosumer</a:t>
            </a:r>
            <a:r>
              <a:rPr lang="de-DE" sz="1867" dirty="0"/>
              <a:t> kann den kostenminimalen Betrieb entweder selber oder über Aggregator optimieren</a:t>
            </a:r>
          </a:p>
          <a:p>
            <a:pPr fontAlgn="auto">
              <a:spcAft>
                <a:spcPts val="0"/>
              </a:spcAft>
            </a:pPr>
            <a:r>
              <a:rPr lang="de-DE" sz="1867" dirty="0"/>
              <a:t>Zwei Strombörsen derzeit relevant für AT:</a:t>
            </a:r>
          </a:p>
          <a:p>
            <a:pPr lvl="1" fontAlgn="auto">
              <a:spcAft>
                <a:spcPts val="0"/>
              </a:spcAft>
            </a:pPr>
            <a:r>
              <a:rPr lang="de-DE" sz="1600" dirty="0"/>
              <a:t>EXAA (AT): Auktion um 10:15 Uhr, 15-Min-Preise</a:t>
            </a:r>
          </a:p>
          <a:p>
            <a:pPr lvl="1" fontAlgn="auto">
              <a:spcAft>
                <a:spcPts val="0"/>
              </a:spcAft>
            </a:pPr>
            <a:r>
              <a:rPr lang="de-DE" sz="1600" dirty="0"/>
              <a:t>EPEX Spot (AT/DE): Auktion um 12:00 Uhr, 1-h-Preise</a:t>
            </a:r>
          </a:p>
          <a:p>
            <a:pPr fontAlgn="auto"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20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4492-C18B-4DA2-9077-50B710D6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Teilnahme am Sekundär- und Tertiär-Regelenergiemarkt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B1B0DC-2206-426B-A32A-18C041060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6356598" cy="3798737"/>
          </a:xfrm>
        </p:spPr>
        <p:txBody>
          <a:bodyPr/>
          <a:lstStyle/>
          <a:p>
            <a:r>
              <a:rPr lang="de-DE" sz="1800" dirty="0"/>
              <a:t>Präqualifikation des </a:t>
            </a:r>
            <a:r>
              <a:rPr lang="de-DE" sz="1800" dirty="0" err="1"/>
              <a:t>Boilerpools</a:t>
            </a:r>
            <a:r>
              <a:rPr lang="de-DE" sz="1800" dirty="0"/>
              <a:t> für den Sekundärregelenergiemarkt</a:t>
            </a:r>
          </a:p>
          <a:p>
            <a:pPr marL="685782" lvl="2">
              <a:spcBef>
                <a:spcPts val="1000"/>
              </a:spcBef>
            </a:pPr>
            <a:r>
              <a:rPr lang="de-DE" sz="1533" dirty="0"/>
              <a:t>Durch TIWAG, World </a:t>
            </a:r>
            <a:r>
              <a:rPr lang="de-DE" sz="1533" dirty="0" err="1"/>
              <a:t>Direct</a:t>
            </a:r>
            <a:r>
              <a:rPr lang="de-DE" sz="1533" dirty="0"/>
              <a:t>, Austria Email</a:t>
            </a:r>
          </a:p>
          <a:p>
            <a:endParaRPr lang="de-DE" sz="1800" dirty="0"/>
          </a:p>
          <a:p>
            <a:r>
              <a:rPr lang="de-DE" sz="1800" dirty="0"/>
              <a:t>Optimierung erfolgt auf Basis von Preis, Last und Abruf-Prognosen</a:t>
            </a:r>
          </a:p>
          <a:p>
            <a:r>
              <a:rPr lang="de-DE" sz="1800" dirty="0"/>
              <a:t>Negative Regelenergie wird zum Heizen verwendet</a:t>
            </a:r>
          </a:p>
          <a:p>
            <a:r>
              <a:rPr lang="de-DE" sz="1800" dirty="0"/>
              <a:t>Positive Regelenergie durch Leistungsvorhaltung -&gt; Resultiert in Netto-Leistungseinspeisung ins Netz</a:t>
            </a:r>
          </a:p>
          <a:p>
            <a:r>
              <a:rPr lang="de-DE" sz="1800" dirty="0"/>
              <a:t>Hier am Beispiel im Pool von 30 Elektroboilern mit jeweils 2,7kW Leistung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2CCE2B6C-9632-4734-A91C-2B5793FC0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755939"/>
              </p:ext>
            </p:extLst>
          </p:nvPr>
        </p:nvGraphicFramePr>
        <p:xfrm>
          <a:off x="7104112" y="1509183"/>
          <a:ext cx="4700414" cy="37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81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C3CEF-6E7A-403B-A22C-13366EC4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Teilnahme am </a:t>
            </a:r>
            <a:r>
              <a:rPr lang="de-DE" dirty="0" err="1"/>
              <a:t>Intradaymarkt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D957DF-12F1-4763-B08D-822B3EFEB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438" y="1412776"/>
            <a:ext cx="5348486" cy="4677833"/>
          </a:xfrm>
        </p:spPr>
        <p:txBody>
          <a:bodyPr/>
          <a:lstStyle/>
          <a:p>
            <a:r>
              <a:rPr lang="de-DE" sz="2000" dirty="0"/>
              <a:t>Optimierter Einkauf von Leistung am Fließmarkt anhand von ID-Durchschnittspreisen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D3EEDDD-DD87-4009-9CBD-5CD19F2B9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92561"/>
              </p:ext>
            </p:extLst>
          </p:nvPr>
        </p:nvGraphicFramePr>
        <p:xfrm>
          <a:off x="719666" y="2780928"/>
          <a:ext cx="5348486" cy="340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A91C3C0-70B1-4CE7-94B7-AE607ED6ECC9}"/>
              </a:ext>
            </a:extLst>
          </p:cNvPr>
          <p:cNvSpPr txBox="1">
            <a:spLocks/>
          </p:cNvSpPr>
          <p:nvPr/>
        </p:nvSpPr>
        <p:spPr>
          <a:xfrm>
            <a:off x="6151696" y="1412775"/>
            <a:ext cx="5278866" cy="4677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dirty="0"/>
              <a:t>Optimierter Einkauf von Leistung am Fließmarkt anhand von ID-Durchschnittspreisen</a:t>
            </a:r>
          </a:p>
          <a:p>
            <a:pPr fontAlgn="auto">
              <a:spcAft>
                <a:spcPts val="0"/>
              </a:spcAft>
            </a:pPr>
            <a:r>
              <a:rPr lang="de-DE" sz="2000" dirty="0"/>
              <a:t>Optimierung der Fahrpläne im 15 Minuten Takt (Echtzeit)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Nutzung von kurzfristigen Preisschwankung zum Nachhandeln von Leistung</a:t>
            </a:r>
          </a:p>
          <a:p>
            <a:pPr fontAlgn="auto">
              <a:spcAft>
                <a:spcPts val="0"/>
              </a:spcAft>
            </a:pPr>
            <a:r>
              <a:rPr lang="de-DE" sz="2000" dirty="0"/>
              <a:t>Höhere Fluktuation bei den </a:t>
            </a:r>
            <a:r>
              <a:rPr lang="de-DE" sz="2000" dirty="0" err="1"/>
              <a:t>Intraday</a:t>
            </a:r>
            <a:r>
              <a:rPr lang="de-DE" sz="2000" dirty="0"/>
              <a:t>-Preisen als bei Day-</a:t>
            </a:r>
            <a:r>
              <a:rPr lang="de-DE" sz="2000" dirty="0" err="1"/>
              <a:t>Ahead</a:t>
            </a:r>
            <a:endParaRPr lang="de-DE" sz="2000" dirty="0"/>
          </a:p>
          <a:p>
            <a:pPr lvl="1" fontAlgn="auto">
              <a:spcAft>
                <a:spcPts val="0"/>
              </a:spcAft>
            </a:pPr>
            <a:r>
              <a:rPr lang="de-DE" sz="1734" dirty="0"/>
              <a:t> Flexibilität kann mehr genutzt werden</a:t>
            </a:r>
          </a:p>
          <a:p>
            <a:pPr fontAlgn="auto"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25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444-934D-4673-A7DF-0DB0247E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Potentialanalyse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6C5745-7DD8-4FE7-91BD-2B7D4D69E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6500614" cy="4677833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Mögliche jährliche Einsparungen anhand Simulationsmodell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Teilnahme am </a:t>
            </a:r>
            <a:r>
              <a:rPr lang="de-DE" dirty="0" err="1"/>
              <a:t>Dayahead</a:t>
            </a:r>
            <a:r>
              <a:rPr lang="de-DE" dirty="0"/>
              <a:t> Spotmarkt: 6,9%</a:t>
            </a:r>
          </a:p>
          <a:p>
            <a:pPr lvl="1"/>
            <a:r>
              <a:rPr lang="de-DE" dirty="0"/>
              <a:t>Teilnahme am </a:t>
            </a:r>
            <a:r>
              <a:rPr lang="de-DE" dirty="0" err="1"/>
              <a:t>Dayahead</a:t>
            </a:r>
            <a:r>
              <a:rPr lang="de-DE" dirty="0"/>
              <a:t> Markt mit </a:t>
            </a:r>
            <a:r>
              <a:rPr lang="de-DE" dirty="0" err="1"/>
              <a:t>Intraday</a:t>
            </a:r>
            <a:r>
              <a:rPr lang="de-DE" dirty="0"/>
              <a:t> Trading: 12,4%</a:t>
            </a:r>
          </a:p>
          <a:p>
            <a:pPr lvl="1"/>
            <a:r>
              <a:rPr lang="de-DE" dirty="0"/>
              <a:t>Teilnahme am </a:t>
            </a:r>
            <a:r>
              <a:rPr lang="de-DE" dirty="0" err="1"/>
              <a:t>Dayahead</a:t>
            </a:r>
            <a:r>
              <a:rPr lang="de-DE" dirty="0"/>
              <a:t> und Regelenergiemarkt: 18,5%</a:t>
            </a:r>
          </a:p>
          <a:p>
            <a:pPr marL="457189" lvl="1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E073985-AC42-4097-A101-B7DF06D92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675040"/>
              </p:ext>
            </p:extLst>
          </p:nvPr>
        </p:nvGraphicFramePr>
        <p:xfrm>
          <a:off x="7104112" y="1509184"/>
          <a:ext cx="4340375" cy="444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00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18FF9-BD2C-4F15-810F-EE334139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Demobetrieb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920709-6ABE-45AE-95DC-D3931CF63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  <a:p>
            <a:pPr lvl="1"/>
            <a:r>
              <a:rPr lang="de-DE" dirty="0"/>
              <a:t>Prognoseabweichungen müssen durch </a:t>
            </a:r>
            <a:r>
              <a:rPr lang="de-DE" dirty="0" err="1"/>
              <a:t>Intraday</a:t>
            </a:r>
            <a:r>
              <a:rPr lang="de-DE" dirty="0"/>
              <a:t>-Handel ausgeglichen werden </a:t>
            </a:r>
          </a:p>
          <a:p>
            <a:pPr lvl="1"/>
            <a:r>
              <a:rPr lang="de-DE" dirty="0" err="1"/>
              <a:t>Failsafes</a:t>
            </a:r>
            <a:r>
              <a:rPr lang="de-DE" dirty="0"/>
              <a:t> bei Fehlfunktion eines Gerätes</a:t>
            </a:r>
          </a:p>
          <a:p>
            <a:pPr lvl="1"/>
            <a:r>
              <a:rPr lang="de-DE" dirty="0"/>
              <a:t>Kommunikation zwischen Hardware und zentraler Plattform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69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A15E155-60E8-4916-8423-2F3B00DA69D9}"/>
              </a:ext>
            </a:extLst>
          </p:cNvPr>
          <p:cNvGrpSpPr/>
          <p:nvPr/>
        </p:nvGrpSpPr>
        <p:grpSpPr>
          <a:xfrm>
            <a:off x="6569954" y="951344"/>
            <a:ext cx="5560506" cy="5719667"/>
            <a:chOff x="7044550" y="423331"/>
            <a:chExt cx="5253646" cy="540402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F93DD89-823A-449D-89D5-47BE5FC20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6" t="8410" r="10695" b="3294"/>
            <a:stretch/>
          </p:blipFill>
          <p:spPr>
            <a:xfrm>
              <a:off x="7044550" y="423331"/>
              <a:ext cx="5253646" cy="5404023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0D58BFC-9CC6-4DBE-B7EB-EF67ECEE7EB4}"/>
                </a:ext>
              </a:extLst>
            </p:cNvPr>
            <p:cNvSpPr/>
            <p:nvPr/>
          </p:nvSpPr>
          <p:spPr>
            <a:xfrm>
              <a:off x="7045153" y="582199"/>
              <a:ext cx="1468345" cy="6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514" y="701747"/>
            <a:ext cx="9333464" cy="584699"/>
          </a:xfrm>
        </p:spPr>
        <p:txBody>
          <a:bodyPr/>
          <a:lstStyle/>
          <a:p>
            <a:pPr defTabSz="914377">
              <a:lnSpc>
                <a:spcPct val="90000"/>
              </a:lnSpc>
            </a:pPr>
            <a:r>
              <a:rPr lang="de-DE" b="1" dirty="0">
                <a:latin typeface="Montserrat"/>
                <a:ea typeface="Verdana" panose="020B0604030504040204" pitchFamily="34" charset="0"/>
              </a:rPr>
              <a:t>Die Idee: Die Warmwasserbereitung im Haushalt flexibilisieren und als Energiespeicher nutzen.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47514" y="2180167"/>
            <a:ext cx="10724820" cy="467783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2AC54B-B001-4DC5-974F-31A6541843CA}"/>
              </a:ext>
            </a:extLst>
          </p:cNvPr>
          <p:cNvSpPr txBox="1"/>
          <p:nvPr/>
        </p:nvSpPr>
        <p:spPr>
          <a:xfrm>
            <a:off x="510038" y="1811804"/>
            <a:ext cx="4720751" cy="1190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IoT – Steuerung heizt den Speicher, bei: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Bedarf für </a:t>
            </a: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negative Regelenergie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Überschüssen aus Wind und PV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Gerade günstigen </a:t>
            </a: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Tarifen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C3013CC-F7A5-4468-A0FE-901527FF29D5}"/>
              </a:ext>
            </a:extLst>
          </p:cNvPr>
          <p:cNvGrpSpPr/>
          <p:nvPr/>
        </p:nvGrpSpPr>
        <p:grpSpPr>
          <a:xfrm>
            <a:off x="960811" y="2710294"/>
            <a:ext cx="2316773" cy="2316773"/>
            <a:chOff x="8080024" y="406723"/>
            <a:chExt cx="2316773" cy="231677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ADEE5AD-1DBA-481F-8C61-08C7DF85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0024" y="406723"/>
              <a:ext cx="2316773" cy="2316773"/>
            </a:xfrm>
            <a:prstGeom prst="rect">
              <a:avLst/>
            </a:prstGeom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7023A42-91EA-48C3-AAF5-7AFDAF2EE4E8}"/>
                </a:ext>
              </a:extLst>
            </p:cNvPr>
            <p:cNvGrpSpPr/>
            <p:nvPr/>
          </p:nvGrpSpPr>
          <p:grpSpPr>
            <a:xfrm flipH="1">
              <a:off x="8621407" y="1008186"/>
              <a:ext cx="1143929" cy="1287026"/>
              <a:chOff x="8621392" y="1083198"/>
              <a:chExt cx="1256094" cy="1212014"/>
            </a:xfrm>
          </p:grpSpPr>
          <p:sp>
            <p:nvSpPr>
              <p:cNvPr id="11" name="Freihandform 32">
                <a:extLst>
                  <a:ext uri="{FF2B5EF4-FFF2-40B4-BE49-F238E27FC236}">
                    <a16:creationId xmlns:a16="http://schemas.microsoft.com/office/drawing/2014/main" id="{111AE1CE-B2CB-4F8A-848C-C1FAC3972E3A}"/>
                  </a:ext>
                </a:extLst>
              </p:cNvPr>
              <p:cNvSpPr/>
              <p:nvPr/>
            </p:nvSpPr>
            <p:spPr>
              <a:xfrm flipH="1">
                <a:off x="8753177" y="1700223"/>
                <a:ext cx="265721" cy="352593"/>
              </a:xfrm>
              <a:custGeom>
                <a:avLst/>
                <a:gdLst>
                  <a:gd name="connsiteX0" fmla="*/ 242823 w 265721"/>
                  <a:gd name="connsiteY0" fmla="*/ 110183 h 352593"/>
                  <a:gd name="connsiteX1" fmla="*/ 176713 w 265721"/>
                  <a:gd name="connsiteY1" fmla="*/ 110183 h 352593"/>
                  <a:gd name="connsiteX2" fmla="*/ 196545 w 265721"/>
                  <a:gd name="connsiteY2" fmla="*/ 26444 h 352593"/>
                  <a:gd name="connsiteX3" fmla="*/ 181119 w 265721"/>
                  <a:gd name="connsiteY3" fmla="*/ 0 h 352593"/>
                  <a:gd name="connsiteX4" fmla="*/ 174507 w 265721"/>
                  <a:gd name="connsiteY4" fmla="*/ 0 h 352593"/>
                  <a:gd name="connsiteX5" fmla="*/ 53305 w 265721"/>
                  <a:gd name="connsiteY5" fmla="*/ 0 h 352593"/>
                  <a:gd name="connsiteX6" fmla="*/ 31269 w 265721"/>
                  <a:gd name="connsiteY6" fmla="*/ 17629 h 352593"/>
                  <a:gd name="connsiteX7" fmla="*/ 417 w 265721"/>
                  <a:gd name="connsiteY7" fmla="*/ 171893 h 352593"/>
                  <a:gd name="connsiteX8" fmla="*/ 18047 w 265721"/>
                  <a:gd name="connsiteY8" fmla="*/ 198337 h 352593"/>
                  <a:gd name="connsiteX9" fmla="*/ 22454 w 265721"/>
                  <a:gd name="connsiteY9" fmla="*/ 198337 h 352593"/>
                  <a:gd name="connsiteX10" fmla="*/ 62120 w 265721"/>
                  <a:gd name="connsiteY10" fmla="*/ 198337 h 352593"/>
                  <a:gd name="connsiteX11" fmla="*/ 51102 w 265721"/>
                  <a:gd name="connsiteY11" fmla="*/ 328353 h 352593"/>
                  <a:gd name="connsiteX12" fmla="*/ 64324 w 265721"/>
                  <a:gd name="connsiteY12" fmla="*/ 350390 h 352593"/>
                  <a:gd name="connsiteX13" fmla="*/ 73139 w 265721"/>
                  <a:gd name="connsiteY13" fmla="*/ 352593 h 352593"/>
                  <a:gd name="connsiteX14" fmla="*/ 90768 w 265721"/>
                  <a:gd name="connsiteY14" fmla="*/ 345983 h 352593"/>
                  <a:gd name="connsiteX15" fmla="*/ 260447 w 265721"/>
                  <a:gd name="connsiteY15" fmla="*/ 147660 h 352593"/>
                  <a:gd name="connsiteX16" fmla="*/ 262650 w 265721"/>
                  <a:gd name="connsiteY16" fmla="*/ 123419 h 352593"/>
                  <a:gd name="connsiteX17" fmla="*/ 242817 w 265721"/>
                  <a:gd name="connsiteY17" fmla="*/ 110197 h 352593"/>
                  <a:gd name="connsiteX18" fmla="*/ 99589 w 265721"/>
                  <a:gd name="connsiteY18" fmla="*/ 266647 h 352593"/>
                  <a:gd name="connsiteX19" fmla="*/ 106200 w 265721"/>
                  <a:gd name="connsiteY19" fmla="*/ 178500 h 352593"/>
                  <a:gd name="connsiteX20" fmla="*/ 99589 w 265721"/>
                  <a:gd name="connsiteY20" fmla="*/ 160871 h 352593"/>
                  <a:gd name="connsiteX21" fmla="*/ 84162 w 265721"/>
                  <a:gd name="connsiteY21" fmla="*/ 154261 h 352593"/>
                  <a:gd name="connsiteX22" fmla="*/ 48904 w 265721"/>
                  <a:gd name="connsiteY22" fmla="*/ 154261 h 352593"/>
                  <a:gd name="connsiteX23" fmla="*/ 70940 w 265721"/>
                  <a:gd name="connsiteY23" fmla="*/ 44078 h 352593"/>
                  <a:gd name="connsiteX24" fmla="*/ 145865 w 265721"/>
                  <a:gd name="connsiteY24" fmla="*/ 44078 h 352593"/>
                  <a:gd name="connsiteX25" fmla="*/ 126033 w 265721"/>
                  <a:gd name="connsiteY25" fmla="*/ 127817 h 352593"/>
                  <a:gd name="connsiteX26" fmla="*/ 141459 w 265721"/>
                  <a:gd name="connsiteY26" fmla="*/ 154261 h 352593"/>
                  <a:gd name="connsiteX27" fmla="*/ 148069 w 265721"/>
                  <a:gd name="connsiteY27" fmla="*/ 154261 h 352593"/>
                  <a:gd name="connsiteX28" fmla="*/ 194347 w 265721"/>
                  <a:gd name="connsiteY28" fmla="*/ 154261 h 35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65721" h="352593">
                    <a:moveTo>
                      <a:pt x="242823" y="110183"/>
                    </a:moveTo>
                    <a:lnTo>
                      <a:pt x="176713" y="110183"/>
                    </a:lnTo>
                    <a:lnTo>
                      <a:pt x="196545" y="26444"/>
                    </a:lnTo>
                    <a:cubicBezTo>
                      <a:pt x="198750" y="15425"/>
                      <a:pt x="192138" y="2203"/>
                      <a:pt x="181119" y="0"/>
                    </a:cubicBezTo>
                    <a:lnTo>
                      <a:pt x="174507" y="0"/>
                    </a:lnTo>
                    <a:lnTo>
                      <a:pt x="53305" y="0"/>
                    </a:lnTo>
                    <a:cubicBezTo>
                      <a:pt x="42288" y="0"/>
                      <a:pt x="33473" y="6610"/>
                      <a:pt x="31269" y="17629"/>
                    </a:cubicBezTo>
                    <a:lnTo>
                      <a:pt x="417" y="171893"/>
                    </a:lnTo>
                    <a:cubicBezTo>
                      <a:pt x="-1786" y="182912"/>
                      <a:pt x="4825" y="196134"/>
                      <a:pt x="18047" y="198337"/>
                    </a:cubicBezTo>
                    <a:lnTo>
                      <a:pt x="22454" y="198337"/>
                    </a:lnTo>
                    <a:lnTo>
                      <a:pt x="62120" y="198337"/>
                    </a:lnTo>
                    <a:lnTo>
                      <a:pt x="51102" y="328353"/>
                    </a:lnTo>
                    <a:cubicBezTo>
                      <a:pt x="51102" y="337168"/>
                      <a:pt x="55510" y="345983"/>
                      <a:pt x="64324" y="350390"/>
                    </a:cubicBezTo>
                    <a:cubicBezTo>
                      <a:pt x="66527" y="352593"/>
                      <a:pt x="68732" y="352593"/>
                      <a:pt x="73139" y="352593"/>
                    </a:cubicBezTo>
                    <a:cubicBezTo>
                      <a:pt x="79749" y="352593"/>
                      <a:pt x="86361" y="350390"/>
                      <a:pt x="90768" y="345983"/>
                    </a:cubicBezTo>
                    <a:lnTo>
                      <a:pt x="260447" y="147660"/>
                    </a:lnTo>
                    <a:cubicBezTo>
                      <a:pt x="267057" y="141049"/>
                      <a:pt x="267057" y="132234"/>
                      <a:pt x="262650" y="123419"/>
                    </a:cubicBezTo>
                    <a:cubicBezTo>
                      <a:pt x="260447" y="114605"/>
                      <a:pt x="251632" y="110197"/>
                      <a:pt x="242817" y="110197"/>
                    </a:cubicBezTo>
                    <a:close/>
                    <a:moveTo>
                      <a:pt x="99589" y="266647"/>
                    </a:moveTo>
                    <a:lnTo>
                      <a:pt x="106200" y="178500"/>
                    </a:lnTo>
                    <a:cubicBezTo>
                      <a:pt x="106200" y="171890"/>
                      <a:pt x="103996" y="165278"/>
                      <a:pt x="99589" y="160871"/>
                    </a:cubicBezTo>
                    <a:cubicBezTo>
                      <a:pt x="95181" y="156464"/>
                      <a:pt x="88571" y="154261"/>
                      <a:pt x="84162" y="154261"/>
                    </a:cubicBezTo>
                    <a:lnTo>
                      <a:pt x="48904" y="154261"/>
                    </a:lnTo>
                    <a:lnTo>
                      <a:pt x="70940" y="44078"/>
                    </a:lnTo>
                    <a:lnTo>
                      <a:pt x="145865" y="44078"/>
                    </a:lnTo>
                    <a:lnTo>
                      <a:pt x="126033" y="127817"/>
                    </a:lnTo>
                    <a:cubicBezTo>
                      <a:pt x="123830" y="138834"/>
                      <a:pt x="130440" y="152058"/>
                      <a:pt x="141459" y="154261"/>
                    </a:cubicBezTo>
                    <a:lnTo>
                      <a:pt x="148069" y="154261"/>
                    </a:lnTo>
                    <a:lnTo>
                      <a:pt x="194347" y="154261"/>
                    </a:lnTo>
                    <a:close/>
                  </a:path>
                </a:pathLst>
              </a:custGeom>
              <a:solidFill>
                <a:srgbClr val="FFFFFF"/>
              </a:solidFill>
              <a:ln w="14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ihandform 33">
                <a:extLst>
                  <a:ext uri="{FF2B5EF4-FFF2-40B4-BE49-F238E27FC236}">
                    <a16:creationId xmlns:a16="http://schemas.microsoft.com/office/drawing/2014/main" id="{5F542F02-33D6-4729-883C-1E75CC441D5F}"/>
                  </a:ext>
                </a:extLst>
              </p:cNvPr>
              <p:cNvSpPr/>
              <p:nvPr/>
            </p:nvSpPr>
            <p:spPr>
              <a:xfrm>
                <a:off x="8621392" y="1083198"/>
                <a:ext cx="1256094" cy="1212014"/>
              </a:xfrm>
              <a:custGeom>
                <a:avLst/>
                <a:gdLst>
                  <a:gd name="connsiteX0" fmla="*/ 1234044 w 1256094"/>
                  <a:gd name="connsiteY0" fmla="*/ 1167941 h 1212014"/>
                  <a:gd name="connsiteX1" fmla="*/ 1234044 w 1256094"/>
                  <a:gd name="connsiteY1" fmla="*/ 154256 h 1212014"/>
                  <a:gd name="connsiteX2" fmla="*/ 1167934 w 1256094"/>
                  <a:gd name="connsiteY2" fmla="*/ 88147 h 1212014"/>
                  <a:gd name="connsiteX3" fmla="*/ 1057751 w 1256094"/>
                  <a:gd name="connsiteY3" fmla="*/ 88147 h 1212014"/>
                  <a:gd name="connsiteX4" fmla="*/ 1057751 w 1256094"/>
                  <a:gd name="connsiteY4" fmla="*/ 22037 h 1212014"/>
                  <a:gd name="connsiteX5" fmla="*/ 1035714 w 1256094"/>
                  <a:gd name="connsiteY5" fmla="*/ 0 h 1212014"/>
                  <a:gd name="connsiteX6" fmla="*/ 815348 w 1256094"/>
                  <a:gd name="connsiteY6" fmla="*/ 0 h 1212014"/>
                  <a:gd name="connsiteX7" fmla="*/ 793311 w 1256094"/>
                  <a:gd name="connsiteY7" fmla="*/ 22037 h 1212014"/>
                  <a:gd name="connsiteX8" fmla="*/ 793311 w 1256094"/>
                  <a:gd name="connsiteY8" fmla="*/ 88147 h 1212014"/>
                  <a:gd name="connsiteX9" fmla="*/ 683128 w 1256094"/>
                  <a:gd name="connsiteY9" fmla="*/ 88147 h 1212014"/>
                  <a:gd name="connsiteX10" fmla="*/ 617018 w 1256094"/>
                  <a:gd name="connsiteY10" fmla="*/ 154256 h 1212014"/>
                  <a:gd name="connsiteX11" fmla="*/ 617018 w 1256094"/>
                  <a:gd name="connsiteY11" fmla="*/ 286476 h 1212014"/>
                  <a:gd name="connsiteX12" fmla="*/ 154256 w 1256094"/>
                  <a:gd name="connsiteY12" fmla="*/ 286476 h 1212014"/>
                  <a:gd name="connsiteX13" fmla="*/ 132220 w 1256094"/>
                  <a:gd name="connsiteY13" fmla="*/ 308513 h 1212014"/>
                  <a:gd name="connsiteX14" fmla="*/ 132220 w 1256094"/>
                  <a:gd name="connsiteY14" fmla="*/ 396659 h 1212014"/>
                  <a:gd name="connsiteX15" fmla="*/ 22037 w 1256094"/>
                  <a:gd name="connsiteY15" fmla="*/ 396659 h 1212014"/>
                  <a:gd name="connsiteX16" fmla="*/ 0 w 1256094"/>
                  <a:gd name="connsiteY16" fmla="*/ 418696 h 1212014"/>
                  <a:gd name="connsiteX17" fmla="*/ 0 w 1256094"/>
                  <a:gd name="connsiteY17" fmla="*/ 1167941 h 1212014"/>
                  <a:gd name="connsiteX18" fmla="*/ 4407 w 1256094"/>
                  <a:gd name="connsiteY18" fmla="*/ 1178959 h 1212014"/>
                  <a:gd name="connsiteX19" fmla="*/ 0 w 1256094"/>
                  <a:gd name="connsiteY19" fmla="*/ 1189978 h 1212014"/>
                  <a:gd name="connsiteX20" fmla="*/ 22037 w 1256094"/>
                  <a:gd name="connsiteY20" fmla="*/ 1212014 h 1212014"/>
                  <a:gd name="connsiteX21" fmla="*/ 1234058 w 1256094"/>
                  <a:gd name="connsiteY21" fmla="*/ 1212014 h 1212014"/>
                  <a:gd name="connsiteX22" fmla="*/ 1256095 w 1256094"/>
                  <a:gd name="connsiteY22" fmla="*/ 1189978 h 1212014"/>
                  <a:gd name="connsiteX23" fmla="*/ 1234058 w 1256094"/>
                  <a:gd name="connsiteY23" fmla="*/ 1167941 h 1212014"/>
                  <a:gd name="connsiteX24" fmla="*/ 617018 w 1256094"/>
                  <a:gd name="connsiteY24" fmla="*/ 925531 h 1212014"/>
                  <a:gd name="connsiteX25" fmla="*/ 528872 w 1256094"/>
                  <a:gd name="connsiteY25" fmla="*/ 925531 h 1212014"/>
                  <a:gd name="connsiteX26" fmla="*/ 528872 w 1256094"/>
                  <a:gd name="connsiteY26" fmla="*/ 661092 h 1212014"/>
                  <a:gd name="connsiteX27" fmla="*/ 617018 w 1256094"/>
                  <a:gd name="connsiteY27" fmla="*/ 661092 h 1212014"/>
                  <a:gd name="connsiteX28" fmla="*/ 1013678 w 1256094"/>
                  <a:gd name="connsiteY28" fmla="*/ 352579 h 1212014"/>
                  <a:gd name="connsiteX29" fmla="*/ 837385 w 1256094"/>
                  <a:gd name="connsiteY29" fmla="*/ 352579 h 1212014"/>
                  <a:gd name="connsiteX30" fmla="*/ 837385 w 1256094"/>
                  <a:gd name="connsiteY30" fmla="*/ 308506 h 1212014"/>
                  <a:gd name="connsiteX31" fmla="*/ 1013678 w 1256094"/>
                  <a:gd name="connsiteY31" fmla="*/ 308506 h 1212014"/>
                  <a:gd name="connsiteX32" fmla="*/ 1013678 w 1256094"/>
                  <a:gd name="connsiteY32" fmla="*/ 462762 h 1212014"/>
                  <a:gd name="connsiteX33" fmla="*/ 837385 w 1256094"/>
                  <a:gd name="connsiteY33" fmla="*/ 462762 h 1212014"/>
                  <a:gd name="connsiteX34" fmla="*/ 837385 w 1256094"/>
                  <a:gd name="connsiteY34" fmla="*/ 396652 h 1212014"/>
                  <a:gd name="connsiteX35" fmla="*/ 1013678 w 1256094"/>
                  <a:gd name="connsiteY35" fmla="*/ 396652 h 1212014"/>
                  <a:gd name="connsiteX36" fmla="*/ 837385 w 1256094"/>
                  <a:gd name="connsiteY36" fmla="*/ 705172 h 1212014"/>
                  <a:gd name="connsiteX37" fmla="*/ 1013678 w 1256094"/>
                  <a:gd name="connsiteY37" fmla="*/ 705172 h 1212014"/>
                  <a:gd name="connsiteX38" fmla="*/ 1013678 w 1256094"/>
                  <a:gd name="connsiteY38" fmla="*/ 749245 h 1212014"/>
                  <a:gd name="connsiteX39" fmla="*/ 837385 w 1256094"/>
                  <a:gd name="connsiteY39" fmla="*/ 749245 h 1212014"/>
                  <a:gd name="connsiteX40" fmla="*/ 837385 w 1256094"/>
                  <a:gd name="connsiteY40" fmla="*/ 661099 h 1212014"/>
                  <a:gd name="connsiteX41" fmla="*/ 837385 w 1256094"/>
                  <a:gd name="connsiteY41" fmla="*/ 617026 h 1212014"/>
                  <a:gd name="connsiteX42" fmla="*/ 1013678 w 1256094"/>
                  <a:gd name="connsiteY42" fmla="*/ 617026 h 1212014"/>
                  <a:gd name="connsiteX43" fmla="*/ 1013678 w 1256094"/>
                  <a:gd name="connsiteY43" fmla="*/ 661099 h 1212014"/>
                  <a:gd name="connsiteX44" fmla="*/ 837385 w 1256094"/>
                  <a:gd name="connsiteY44" fmla="*/ 572952 h 1212014"/>
                  <a:gd name="connsiteX45" fmla="*/ 837385 w 1256094"/>
                  <a:gd name="connsiteY45" fmla="*/ 506842 h 1212014"/>
                  <a:gd name="connsiteX46" fmla="*/ 1013678 w 1256094"/>
                  <a:gd name="connsiteY46" fmla="*/ 506842 h 1212014"/>
                  <a:gd name="connsiteX47" fmla="*/ 1013678 w 1256094"/>
                  <a:gd name="connsiteY47" fmla="*/ 572952 h 1212014"/>
                  <a:gd name="connsiteX48" fmla="*/ 837385 w 1256094"/>
                  <a:gd name="connsiteY48" fmla="*/ 793319 h 1212014"/>
                  <a:gd name="connsiteX49" fmla="*/ 1013678 w 1256094"/>
                  <a:gd name="connsiteY49" fmla="*/ 793319 h 1212014"/>
                  <a:gd name="connsiteX50" fmla="*/ 1013678 w 1256094"/>
                  <a:gd name="connsiteY50" fmla="*/ 837392 h 1212014"/>
                  <a:gd name="connsiteX51" fmla="*/ 837385 w 1256094"/>
                  <a:gd name="connsiteY51" fmla="*/ 837392 h 1212014"/>
                  <a:gd name="connsiteX52" fmla="*/ 1013678 w 1256094"/>
                  <a:gd name="connsiteY52" fmla="*/ 264440 h 1212014"/>
                  <a:gd name="connsiteX53" fmla="*/ 837385 w 1256094"/>
                  <a:gd name="connsiteY53" fmla="*/ 264440 h 1212014"/>
                  <a:gd name="connsiteX54" fmla="*/ 837385 w 1256094"/>
                  <a:gd name="connsiteY54" fmla="*/ 220366 h 1212014"/>
                  <a:gd name="connsiteX55" fmla="*/ 1013678 w 1256094"/>
                  <a:gd name="connsiteY55" fmla="*/ 220366 h 1212014"/>
                  <a:gd name="connsiteX56" fmla="*/ 837385 w 1256094"/>
                  <a:gd name="connsiteY56" fmla="*/ 881465 h 1212014"/>
                  <a:gd name="connsiteX57" fmla="*/ 1013678 w 1256094"/>
                  <a:gd name="connsiteY57" fmla="*/ 881465 h 1212014"/>
                  <a:gd name="connsiteX58" fmla="*/ 1013678 w 1256094"/>
                  <a:gd name="connsiteY58" fmla="*/ 925538 h 1212014"/>
                  <a:gd name="connsiteX59" fmla="*/ 837385 w 1256094"/>
                  <a:gd name="connsiteY59" fmla="*/ 925538 h 1212014"/>
                  <a:gd name="connsiteX60" fmla="*/ 1013678 w 1256094"/>
                  <a:gd name="connsiteY60" fmla="*/ 176293 h 1212014"/>
                  <a:gd name="connsiteX61" fmla="*/ 837385 w 1256094"/>
                  <a:gd name="connsiteY61" fmla="*/ 176293 h 1212014"/>
                  <a:gd name="connsiteX62" fmla="*/ 837385 w 1256094"/>
                  <a:gd name="connsiteY62" fmla="*/ 132220 h 1212014"/>
                  <a:gd name="connsiteX63" fmla="*/ 1013678 w 1256094"/>
                  <a:gd name="connsiteY63" fmla="*/ 132220 h 1212014"/>
                  <a:gd name="connsiteX64" fmla="*/ 1013678 w 1256094"/>
                  <a:gd name="connsiteY64" fmla="*/ 44073 h 1212014"/>
                  <a:gd name="connsiteX65" fmla="*/ 1013678 w 1256094"/>
                  <a:gd name="connsiteY65" fmla="*/ 88147 h 1212014"/>
                  <a:gd name="connsiteX66" fmla="*/ 837385 w 1256094"/>
                  <a:gd name="connsiteY66" fmla="*/ 88147 h 1212014"/>
                  <a:gd name="connsiteX67" fmla="*/ 837385 w 1256094"/>
                  <a:gd name="connsiteY67" fmla="*/ 44073 h 1212014"/>
                  <a:gd name="connsiteX68" fmla="*/ 661092 w 1256094"/>
                  <a:gd name="connsiteY68" fmla="*/ 154256 h 1212014"/>
                  <a:gd name="connsiteX69" fmla="*/ 683128 w 1256094"/>
                  <a:gd name="connsiteY69" fmla="*/ 132220 h 1212014"/>
                  <a:gd name="connsiteX70" fmla="*/ 793311 w 1256094"/>
                  <a:gd name="connsiteY70" fmla="*/ 132220 h 1212014"/>
                  <a:gd name="connsiteX71" fmla="*/ 793311 w 1256094"/>
                  <a:gd name="connsiteY71" fmla="*/ 947568 h 1212014"/>
                  <a:gd name="connsiteX72" fmla="*/ 815348 w 1256094"/>
                  <a:gd name="connsiteY72" fmla="*/ 969604 h 1212014"/>
                  <a:gd name="connsiteX73" fmla="*/ 1035714 w 1256094"/>
                  <a:gd name="connsiteY73" fmla="*/ 969604 h 1212014"/>
                  <a:gd name="connsiteX74" fmla="*/ 1057751 w 1256094"/>
                  <a:gd name="connsiteY74" fmla="*/ 947568 h 1212014"/>
                  <a:gd name="connsiteX75" fmla="*/ 1057751 w 1256094"/>
                  <a:gd name="connsiteY75" fmla="*/ 132220 h 1212014"/>
                  <a:gd name="connsiteX76" fmla="*/ 1167934 w 1256094"/>
                  <a:gd name="connsiteY76" fmla="*/ 132220 h 1212014"/>
                  <a:gd name="connsiteX77" fmla="*/ 1189971 w 1256094"/>
                  <a:gd name="connsiteY77" fmla="*/ 154256 h 1212014"/>
                  <a:gd name="connsiteX78" fmla="*/ 1189971 w 1256094"/>
                  <a:gd name="connsiteY78" fmla="*/ 1145897 h 1212014"/>
                  <a:gd name="connsiteX79" fmla="*/ 661092 w 1256094"/>
                  <a:gd name="connsiteY79" fmla="*/ 1145897 h 1212014"/>
                  <a:gd name="connsiteX80" fmla="*/ 176286 w 1256094"/>
                  <a:gd name="connsiteY80" fmla="*/ 330549 h 1212014"/>
                  <a:gd name="connsiteX81" fmla="*/ 617018 w 1256094"/>
                  <a:gd name="connsiteY81" fmla="*/ 330549 h 1212014"/>
                  <a:gd name="connsiteX82" fmla="*/ 617018 w 1256094"/>
                  <a:gd name="connsiteY82" fmla="*/ 396659 h 1212014"/>
                  <a:gd name="connsiteX83" fmla="*/ 176286 w 1256094"/>
                  <a:gd name="connsiteY83" fmla="*/ 396659 h 1212014"/>
                  <a:gd name="connsiteX84" fmla="*/ 44066 w 1256094"/>
                  <a:gd name="connsiteY84" fmla="*/ 440733 h 1212014"/>
                  <a:gd name="connsiteX85" fmla="*/ 617018 w 1256094"/>
                  <a:gd name="connsiteY85" fmla="*/ 440733 h 1212014"/>
                  <a:gd name="connsiteX86" fmla="*/ 617018 w 1256094"/>
                  <a:gd name="connsiteY86" fmla="*/ 617026 h 1212014"/>
                  <a:gd name="connsiteX87" fmla="*/ 506835 w 1256094"/>
                  <a:gd name="connsiteY87" fmla="*/ 617026 h 1212014"/>
                  <a:gd name="connsiteX88" fmla="*/ 484799 w 1256094"/>
                  <a:gd name="connsiteY88" fmla="*/ 639062 h 1212014"/>
                  <a:gd name="connsiteX89" fmla="*/ 484799 w 1256094"/>
                  <a:gd name="connsiteY89" fmla="*/ 947575 h 1212014"/>
                  <a:gd name="connsiteX90" fmla="*/ 506835 w 1256094"/>
                  <a:gd name="connsiteY90" fmla="*/ 969612 h 1212014"/>
                  <a:gd name="connsiteX91" fmla="*/ 617018 w 1256094"/>
                  <a:gd name="connsiteY91" fmla="*/ 969612 h 1212014"/>
                  <a:gd name="connsiteX92" fmla="*/ 617018 w 1256094"/>
                  <a:gd name="connsiteY92" fmla="*/ 1145905 h 1212014"/>
                  <a:gd name="connsiteX93" fmla="*/ 44066 w 1256094"/>
                  <a:gd name="connsiteY93" fmla="*/ 1145905 h 121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256094" h="1212014">
                    <a:moveTo>
                      <a:pt x="1234044" y="1167941"/>
                    </a:moveTo>
                    <a:lnTo>
                      <a:pt x="1234044" y="154256"/>
                    </a:lnTo>
                    <a:cubicBezTo>
                      <a:pt x="1234044" y="116795"/>
                      <a:pt x="1205397" y="88147"/>
                      <a:pt x="1167934" y="88147"/>
                    </a:cubicBezTo>
                    <a:lnTo>
                      <a:pt x="1057751" y="88147"/>
                    </a:lnTo>
                    <a:lnTo>
                      <a:pt x="1057751" y="22037"/>
                    </a:lnTo>
                    <a:cubicBezTo>
                      <a:pt x="1057751" y="8815"/>
                      <a:pt x="1048936" y="0"/>
                      <a:pt x="1035714" y="0"/>
                    </a:cubicBezTo>
                    <a:lnTo>
                      <a:pt x="815348" y="0"/>
                    </a:lnTo>
                    <a:cubicBezTo>
                      <a:pt x="802126" y="0"/>
                      <a:pt x="793311" y="8815"/>
                      <a:pt x="793311" y="22037"/>
                    </a:cubicBezTo>
                    <a:lnTo>
                      <a:pt x="793311" y="88147"/>
                    </a:lnTo>
                    <a:lnTo>
                      <a:pt x="683128" y="88147"/>
                    </a:lnTo>
                    <a:cubicBezTo>
                      <a:pt x="645667" y="88147"/>
                      <a:pt x="617018" y="116793"/>
                      <a:pt x="617018" y="154256"/>
                    </a:cubicBezTo>
                    <a:lnTo>
                      <a:pt x="617018" y="286476"/>
                    </a:lnTo>
                    <a:lnTo>
                      <a:pt x="154256" y="286476"/>
                    </a:lnTo>
                    <a:cubicBezTo>
                      <a:pt x="141034" y="286476"/>
                      <a:pt x="132220" y="295291"/>
                      <a:pt x="132220" y="308513"/>
                    </a:cubicBezTo>
                    <a:lnTo>
                      <a:pt x="132220" y="396659"/>
                    </a:lnTo>
                    <a:lnTo>
                      <a:pt x="22037" y="396659"/>
                    </a:lnTo>
                    <a:cubicBezTo>
                      <a:pt x="8815" y="396659"/>
                      <a:pt x="0" y="405474"/>
                      <a:pt x="0" y="418696"/>
                    </a:cubicBezTo>
                    <a:lnTo>
                      <a:pt x="0" y="1167941"/>
                    </a:lnTo>
                    <a:cubicBezTo>
                      <a:pt x="0" y="1172349"/>
                      <a:pt x="2204" y="1174553"/>
                      <a:pt x="4407" y="1178959"/>
                    </a:cubicBezTo>
                    <a:cubicBezTo>
                      <a:pt x="2204" y="1183368"/>
                      <a:pt x="0" y="1185570"/>
                      <a:pt x="0" y="1189978"/>
                    </a:cubicBezTo>
                    <a:cubicBezTo>
                      <a:pt x="0" y="1203200"/>
                      <a:pt x="8815" y="1212014"/>
                      <a:pt x="22037" y="1212014"/>
                    </a:cubicBezTo>
                    <a:lnTo>
                      <a:pt x="1234058" y="1212014"/>
                    </a:lnTo>
                    <a:cubicBezTo>
                      <a:pt x="1247280" y="1212014"/>
                      <a:pt x="1256095" y="1203200"/>
                      <a:pt x="1256095" y="1189978"/>
                    </a:cubicBezTo>
                    <a:cubicBezTo>
                      <a:pt x="1256095" y="1176756"/>
                      <a:pt x="1247280" y="1167941"/>
                      <a:pt x="1234058" y="1167941"/>
                    </a:cubicBezTo>
                    <a:close/>
                    <a:moveTo>
                      <a:pt x="617018" y="925531"/>
                    </a:moveTo>
                    <a:lnTo>
                      <a:pt x="528872" y="925531"/>
                    </a:lnTo>
                    <a:lnTo>
                      <a:pt x="528872" y="661092"/>
                    </a:lnTo>
                    <a:lnTo>
                      <a:pt x="617018" y="661092"/>
                    </a:lnTo>
                    <a:close/>
                    <a:moveTo>
                      <a:pt x="1013678" y="352579"/>
                    </a:moveTo>
                    <a:lnTo>
                      <a:pt x="837385" y="352579"/>
                    </a:lnTo>
                    <a:lnTo>
                      <a:pt x="837385" y="308506"/>
                    </a:lnTo>
                    <a:lnTo>
                      <a:pt x="1013678" y="308506"/>
                    </a:lnTo>
                    <a:close/>
                    <a:moveTo>
                      <a:pt x="1013678" y="462762"/>
                    </a:moveTo>
                    <a:lnTo>
                      <a:pt x="837385" y="462762"/>
                    </a:lnTo>
                    <a:lnTo>
                      <a:pt x="837385" y="396652"/>
                    </a:lnTo>
                    <a:lnTo>
                      <a:pt x="1013678" y="396652"/>
                    </a:lnTo>
                    <a:close/>
                    <a:moveTo>
                      <a:pt x="837385" y="705172"/>
                    </a:moveTo>
                    <a:lnTo>
                      <a:pt x="1013678" y="705172"/>
                    </a:lnTo>
                    <a:lnTo>
                      <a:pt x="1013678" y="749245"/>
                    </a:lnTo>
                    <a:lnTo>
                      <a:pt x="837385" y="749245"/>
                    </a:lnTo>
                    <a:close/>
                    <a:moveTo>
                      <a:pt x="837385" y="661099"/>
                    </a:moveTo>
                    <a:lnTo>
                      <a:pt x="837385" y="617026"/>
                    </a:lnTo>
                    <a:lnTo>
                      <a:pt x="1013678" y="617026"/>
                    </a:lnTo>
                    <a:lnTo>
                      <a:pt x="1013678" y="661099"/>
                    </a:lnTo>
                    <a:close/>
                    <a:moveTo>
                      <a:pt x="837385" y="572952"/>
                    </a:moveTo>
                    <a:lnTo>
                      <a:pt x="837385" y="506842"/>
                    </a:lnTo>
                    <a:lnTo>
                      <a:pt x="1013678" y="506842"/>
                    </a:lnTo>
                    <a:lnTo>
                      <a:pt x="1013678" y="572952"/>
                    </a:lnTo>
                    <a:close/>
                    <a:moveTo>
                      <a:pt x="837385" y="793319"/>
                    </a:moveTo>
                    <a:lnTo>
                      <a:pt x="1013678" y="793319"/>
                    </a:lnTo>
                    <a:lnTo>
                      <a:pt x="1013678" y="837392"/>
                    </a:lnTo>
                    <a:lnTo>
                      <a:pt x="837385" y="837392"/>
                    </a:lnTo>
                    <a:close/>
                    <a:moveTo>
                      <a:pt x="1013678" y="264440"/>
                    </a:moveTo>
                    <a:lnTo>
                      <a:pt x="837385" y="264440"/>
                    </a:lnTo>
                    <a:lnTo>
                      <a:pt x="837385" y="220366"/>
                    </a:lnTo>
                    <a:lnTo>
                      <a:pt x="1013678" y="220366"/>
                    </a:lnTo>
                    <a:close/>
                    <a:moveTo>
                      <a:pt x="837385" y="881465"/>
                    </a:moveTo>
                    <a:lnTo>
                      <a:pt x="1013678" y="881465"/>
                    </a:lnTo>
                    <a:lnTo>
                      <a:pt x="1013678" y="925538"/>
                    </a:lnTo>
                    <a:lnTo>
                      <a:pt x="837385" y="925538"/>
                    </a:lnTo>
                    <a:close/>
                    <a:moveTo>
                      <a:pt x="1013678" y="176293"/>
                    </a:moveTo>
                    <a:lnTo>
                      <a:pt x="837385" y="176293"/>
                    </a:lnTo>
                    <a:lnTo>
                      <a:pt x="837385" y="132220"/>
                    </a:lnTo>
                    <a:lnTo>
                      <a:pt x="1013678" y="132220"/>
                    </a:lnTo>
                    <a:close/>
                    <a:moveTo>
                      <a:pt x="1013678" y="44073"/>
                    </a:moveTo>
                    <a:lnTo>
                      <a:pt x="1013678" y="88147"/>
                    </a:lnTo>
                    <a:lnTo>
                      <a:pt x="837385" y="88147"/>
                    </a:lnTo>
                    <a:lnTo>
                      <a:pt x="837385" y="44073"/>
                    </a:lnTo>
                    <a:close/>
                    <a:moveTo>
                      <a:pt x="661092" y="154256"/>
                    </a:moveTo>
                    <a:cubicBezTo>
                      <a:pt x="661092" y="141034"/>
                      <a:pt x="669906" y="132220"/>
                      <a:pt x="683128" y="132220"/>
                    </a:cubicBezTo>
                    <a:lnTo>
                      <a:pt x="793311" y="132220"/>
                    </a:lnTo>
                    <a:lnTo>
                      <a:pt x="793311" y="947568"/>
                    </a:lnTo>
                    <a:cubicBezTo>
                      <a:pt x="793311" y="960790"/>
                      <a:pt x="802126" y="969604"/>
                      <a:pt x="815348" y="969604"/>
                    </a:cubicBezTo>
                    <a:lnTo>
                      <a:pt x="1035714" y="969604"/>
                    </a:lnTo>
                    <a:cubicBezTo>
                      <a:pt x="1048936" y="969604"/>
                      <a:pt x="1057751" y="960790"/>
                      <a:pt x="1057751" y="947568"/>
                    </a:cubicBezTo>
                    <a:lnTo>
                      <a:pt x="1057751" y="132220"/>
                    </a:lnTo>
                    <a:lnTo>
                      <a:pt x="1167934" y="132220"/>
                    </a:lnTo>
                    <a:cubicBezTo>
                      <a:pt x="1181156" y="132220"/>
                      <a:pt x="1189971" y="141034"/>
                      <a:pt x="1189971" y="154256"/>
                    </a:cubicBezTo>
                    <a:lnTo>
                      <a:pt x="1189971" y="1145897"/>
                    </a:lnTo>
                    <a:lnTo>
                      <a:pt x="661092" y="1145897"/>
                    </a:lnTo>
                    <a:close/>
                    <a:moveTo>
                      <a:pt x="176286" y="330549"/>
                    </a:moveTo>
                    <a:lnTo>
                      <a:pt x="617018" y="330549"/>
                    </a:lnTo>
                    <a:lnTo>
                      <a:pt x="617018" y="396659"/>
                    </a:lnTo>
                    <a:lnTo>
                      <a:pt x="176286" y="396659"/>
                    </a:lnTo>
                    <a:close/>
                    <a:moveTo>
                      <a:pt x="44066" y="440733"/>
                    </a:moveTo>
                    <a:lnTo>
                      <a:pt x="617018" y="440733"/>
                    </a:lnTo>
                    <a:lnTo>
                      <a:pt x="617018" y="617026"/>
                    </a:lnTo>
                    <a:lnTo>
                      <a:pt x="506835" y="617026"/>
                    </a:lnTo>
                    <a:cubicBezTo>
                      <a:pt x="493613" y="617026"/>
                      <a:pt x="484799" y="625840"/>
                      <a:pt x="484799" y="639062"/>
                    </a:cubicBezTo>
                    <a:lnTo>
                      <a:pt x="484799" y="947575"/>
                    </a:lnTo>
                    <a:cubicBezTo>
                      <a:pt x="484799" y="960797"/>
                      <a:pt x="493613" y="969612"/>
                      <a:pt x="506835" y="969612"/>
                    </a:cubicBezTo>
                    <a:lnTo>
                      <a:pt x="617018" y="969612"/>
                    </a:lnTo>
                    <a:lnTo>
                      <a:pt x="617018" y="1145905"/>
                    </a:lnTo>
                    <a:lnTo>
                      <a:pt x="44066" y="1145905"/>
                    </a:lnTo>
                    <a:close/>
                  </a:path>
                </a:pathLst>
              </a:custGeom>
              <a:solidFill>
                <a:srgbClr val="FFFFFF"/>
              </a:solidFill>
              <a:ln w="14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3" name="Gerade Verbindung 22">
            <a:extLst>
              <a:ext uri="{FF2B5EF4-FFF2-40B4-BE49-F238E27FC236}">
                <a16:creationId xmlns:a16="http://schemas.microsoft.com/office/drawing/2014/main" id="{93EAA2B0-2FB5-42C4-95DB-327EE9E062B3}"/>
              </a:ext>
            </a:extLst>
          </p:cNvPr>
          <p:cNvCxnSpPr>
            <a:cxnSpLocks/>
          </p:cNvCxnSpPr>
          <p:nvPr/>
        </p:nvCxnSpPr>
        <p:spPr>
          <a:xfrm flipV="1">
            <a:off x="3506281" y="2950922"/>
            <a:ext cx="1185333" cy="729649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4">
            <a:extLst>
              <a:ext uri="{FF2B5EF4-FFF2-40B4-BE49-F238E27FC236}">
                <a16:creationId xmlns:a16="http://schemas.microsoft.com/office/drawing/2014/main" id="{C83563B5-8623-45DE-B056-EFEAF1EC020F}"/>
              </a:ext>
            </a:extLst>
          </p:cNvPr>
          <p:cNvCxnSpPr>
            <a:cxnSpLocks/>
          </p:cNvCxnSpPr>
          <p:nvPr/>
        </p:nvCxnSpPr>
        <p:spPr>
          <a:xfrm>
            <a:off x="3540922" y="4378341"/>
            <a:ext cx="1207145" cy="685682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2DF6187-42C4-4116-9D27-2167EEA1CBD7}"/>
              </a:ext>
            </a:extLst>
          </p:cNvPr>
          <p:cNvGrpSpPr/>
          <p:nvPr/>
        </p:nvGrpSpPr>
        <p:grpSpPr>
          <a:xfrm>
            <a:off x="4981201" y="3259733"/>
            <a:ext cx="1705884" cy="1468920"/>
            <a:chOff x="3068414" y="1278263"/>
            <a:chExt cx="1705884" cy="1468920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AEEA3E2A-F5B1-4E80-96AE-995776144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8414" y="1278263"/>
              <a:ext cx="1705884" cy="146892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de-A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br>
                <a:rPr kumimoji="0" lang="de-A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endPara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Energie-lieferanten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FC88A27-1D61-493E-B10A-EB55EE687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67307" y="1278263"/>
              <a:ext cx="908098" cy="908098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E2ABFAE-F9CF-4496-915D-98004C608DCC}"/>
              </a:ext>
            </a:extLst>
          </p:cNvPr>
          <p:cNvGrpSpPr/>
          <p:nvPr/>
        </p:nvGrpSpPr>
        <p:grpSpPr>
          <a:xfrm>
            <a:off x="4981201" y="4863044"/>
            <a:ext cx="1705884" cy="1468920"/>
            <a:chOff x="4985172" y="4863044"/>
            <a:chExt cx="1705884" cy="1468920"/>
          </a:xfrm>
        </p:grpSpPr>
        <p:sp>
          <p:nvSpPr>
            <p:cNvPr id="19" name="Sechseck 18">
              <a:extLst>
                <a:ext uri="{FF2B5EF4-FFF2-40B4-BE49-F238E27FC236}">
                  <a16:creationId xmlns:a16="http://schemas.microsoft.com/office/drawing/2014/main" id="{CED3A9D8-04EF-481A-ABFB-C2965528AD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5172" y="4863044"/>
              <a:ext cx="1705884" cy="146892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</a:br>
              <a:b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</a:br>
              <a:endParaRPr kumimoji="0" lang="de-A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Energie-märkte</a:t>
              </a: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57E5761-91A7-4695-8860-1ED391FD6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71061" y="4952933"/>
              <a:ext cx="758489" cy="75848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DA51158-ED55-45E8-BB91-E14A52CB81E9}"/>
              </a:ext>
            </a:extLst>
          </p:cNvPr>
          <p:cNvGrpSpPr/>
          <p:nvPr/>
        </p:nvGrpSpPr>
        <p:grpSpPr>
          <a:xfrm>
            <a:off x="554030" y="5008217"/>
            <a:ext cx="1587005" cy="840884"/>
            <a:chOff x="8509002" y="4733440"/>
            <a:chExt cx="1790250" cy="9485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9194F2A-DC65-44A8-AF68-DEFA4B931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54338" y="4733440"/>
              <a:ext cx="948575" cy="948575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D23BC81-6A8C-47FE-A3A0-93EF512D7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09002" y="4979785"/>
              <a:ext cx="497072" cy="49707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A85B2AE-04F4-4650-A3E5-AEA063EC7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60727" y="4984707"/>
              <a:ext cx="497072" cy="49707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A908250-50B6-4A30-8D72-18FAEBA83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14715" y="4874899"/>
              <a:ext cx="254244" cy="25424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16AF1696-AABE-443E-945B-F06F8E556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12262" y="4734348"/>
              <a:ext cx="254244" cy="25424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B3E8CE06-CBDE-4022-AAFB-446667D2E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30677" y="5101199"/>
              <a:ext cx="254244" cy="25424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C908F015-BE88-4AE3-B156-C4114D10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07060" y="5185945"/>
              <a:ext cx="192192" cy="192192"/>
            </a:xfrm>
            <a:prstGeom prst="rect">
              <a:avLst/>
            </a:prstGeom>
          </p:spPr>
        </p:pic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5587A847-E604-465E-B46D-113DB6794338}"/>
              </a:ext>
            </a:extLst>
          </p:cNvPr>
          <p:cNvSpPr/>
          <p:nvPr/>
        </p:nvSpPr>
        <p:spPr>
          <a:xfrm>
            <a:off x="2119197" y="4896106"/>
            <a:ext cx="2974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Pooling/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Eigenverbrauchs-optimierung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785842A-041B-4255-8E51-7EEAE084D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7843" y="2124411"/>
            <a:ext cx="730929" cy="430290"/>
          </a:xfrm>
          <a:prstGeom prst="rect">
            <a:avLst/>
          </a:prstGeom>
        </p:spPr>
      </p:pic>
      <p:cxnSp>
        <p:nvCxnSpPr>
          <p:cNvPr id="31" name="Gerade Verbindung 22">
            <a:extLst>
              <a:ext uri="{FF2B5EF4-FFF2-40B4-BE49-F238E27FC236}">
                <a16:creationId xmlns:a16="http://schemas.microsoft.com/office/drawing/2014/main" id="{A89141BC-AE47-4FE3-88AC-E57CF096535D}"/>
              </a:ext>
            </a:extLst>
          </p:cNvPr>
          <p:cNvCxnSpPr>
            <a:cxnSpLocks/>
          </p:cNvCxnSpPr>
          <p:nvPr/>
        </p:nvCxnSpPr>
        <p:spPr>
          <a:xfrm flipV="1">
            <a:off x="3536011" y="4008926"/>
            <a:ext cx="1174719" cy="7275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B6F3F67-84EB-467D-BDE2-FAF8EB2E7825}"/>
              </a:ext>
            </a:extLst>
          </p:cNvPr>
          <p:cNvGrpSpPr/>
          <p:nvPr/>
        </p:nvGrpSpPr>
        <p:grpSpPr>
          <a:xfrm>
            <a:off x="4981201" y="1642273"/>
            <a:ext cx="1705884" cy="1483070"/>
            <a:chOff x="4977230" y="1642273"/>
            <a:chExt cx="1705884" cy="1483070"/>
          </a:xfrm>
        </p:grpSpPr>
        <p:sp>
          <p:nvSpPr>
            <p:cNvPr id="33" name="Sechseck 32">
              <a:extLst>
                <a:ext uri="{FF2B5EF4-FFF2-40B4-BE49-F238E27FC236}">
                  <a16:creationId xmlns:a16="http://schemas.microsoft.com/office/drawing/2014/main" id="{2A907E54-64F1-4188-8200-60201A079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77230" y="1656423"/>
              <a:ext cx="1705884" cy="146892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de-A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br>
                <a:rPr kumimoji="0" lang="de-A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endPara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Eigene PV-Produktion</a:t>
              </a: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435CB498-B4FA-498E-95D1-1C99963D6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73981" y="1642273"/>
              <a:ext cx="886456" cy="886576"/>
            </a:xfrm>
            <a:prstGeom prst="rect">
              <a:avLst/>
            </a:prstGeom>
          </p:spPr>
        </p:pic>
      </p:grpSp>
      <p:pic>
        <p:nvPicPr>
          <p:cNvPr id="35" name="Grafik 34" descr="Ein Bild, das Text, Verbinder enthält.&#10;&#10;Automatisch generierte Beschreibung">
            <a:extLst>
              <a:ext uri="{FF2B5EF4-FFF2-40B4-BE49-F238E27FC236}">
                <a16:creationId xmlns:a16="http://schemas.microsoft.com/office/drawing/2014/main" id="{1C6B9F4C-2910-445B-98FE-408AD2D6BE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97" y="4668270"/>
            <a:ext cx="2430535" cy="1822903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7C5C9DAB-B409-4020-85DA-9EEE1C9FDD79}"/>
              </a:ext>
            </a:extLst>
          </p:cNvPr>
          <p:cNvSpPr txBox="1"/>
          <p:nvPr/>
        </p:nvSpPr>
        <p:spPr>
          <a:xfrm>
            <a:off x="10201477" y="4925970"/>
            <a:ext cx="1367792" cy="63363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Kontinuierliche Messung des Energieinhalts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9A261BA1-ED2F-4085-AF61-390D4DE257DB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5263" y="4900267"/>
            <a:ext cx="1018163" cy="101816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6B11DBE-CA1C-4110-9922-FEC1B7DFD48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t="27603" b="29747"/>
          <a:stretch/>
        </p:blipFill>
        <p:spPr>
          <a:xfrm>
            <a:off x="6984080" y="1689522"/>
            <a:ext cx="1705884" cy="4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514" y="701747"/>
            <a:ext cx="9333464" cy="584699"/>
          </a:xfrm>
        </p:spPr>
        <p:txBody>
          <a:bodyPr/>
          <a:lstStyle/>
          <a:p>
            <a:pPr defTabSz="914377">
              <a:lnSpc>
                <a:spcPct val="90000"/>
              </a:lnSpc>
            </a:pPr>
            <a:r>
              <a:rPr lang="de-DE" b="1" dirty="0">
                <a:latin typeface="Montserrat"/>
                <a:ea typeface="Verdana" panose="020B0604030504040204" pitchFamily="34" charset="0"/>
              </a:rPr>
              <a:t>Anwendung negative Regelenergie 1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AFAE642E-26CA-4FA8-B2DF-152D39DB71C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2752" y="2681739"/>
            <a:ext cx="1018163" cy="1018163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ACD605E-6E39-4EF7-88E5-AD54C6F3208B}"/>
              </a:ext>
            </a:extLst>
          </p:cNvPr>
          <p:cNvGrpSpPr/>
          <p:nvPr/>
        </p:nvGrpSpPr>
        <p:grpSpPr>
          <a:xfrm>
            <a:off x="1068542" y="2655754"/>
            <a:ext cx="2293318" cy="1215128"/>
            <a:chOff x="8509002" y="4733440"/>
            <a:chExt cx="1790250" cy="9485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06EE49B2-1D0A-4427-B660-93CB64C1D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54338" y="4733440"/>
              <a:ext cx="948575" cy="948575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FB64CD97-31D0-4BF3-BA2A-44166889B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09002" y="4979785"/>
              <a:ext cx="497072" cy="497072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3BC83990-3AB9-48F6-A1D3-F25249633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0727" y="4984707"/>
              <a:ext cx="497072" cy="497072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4218CB26-1BBF-4E4D-94B1-FAB7E534B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14715" y="4874899"/>
              <a:ext cx="254244" cy="254244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CDBCCE38-0308-4134-85AC-4ED17206E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12262" y="4734348"/>
              <a:ext cx="254244" cy="254244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6572B08F-061C-4422-9D0F-EF15B278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30677" y="5101199"/>
              <a:ext cx="254244" cy="254244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80F0DD24-BD5C-4BC5-A8D3-FE24EA68F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07060" y="5185945"/>
              <a:ext cx="192192" cy="192192"/>
            </a:xfrm>
            <a:prstGeom prst="rect">
              <a:avLst/>
            </a:prstGeom>
          </p:spPr>
        </p:pic>
      </p:grpSp>
      <p:sp>
        <p:nvSpPr>
          <p:cNvPr id="50" name="Textfeld 49">
            <a:extLst>
              <a:ext uri="{FF2B5EF4-FFF2-40B4-BE49-F238E27FC236}">
                <a16:creationId xmlns:a16="http://schemas.microsoft.com/office/drawing/2014/main" id="{5DF5841C-C832-438C-ABAC-FA0F32F24665}"/>
              </a:ext>
            </a:extLst>
          </p:cNvPr>
          <p:cNvSpPr txBox="1"/>
          <p:nvPr/>
        </p:nvSpPr>
        <p:spPr>
          <a:xfrm>
            <a:off x="746340" y="1807779"/>
            <a:ext cx="8308450" cy="307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Zur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Netzstabilisierung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 </a:t>
            </a:r>
            <a:r>
              <a:rPr kumimoji="0" lang="de-A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un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d Prävention von Stromausfällen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4A1991FC-0D57-4C28-9BCE-7B800D7A6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6744" y="2184884"/>
            <a:ext cx="7089486" cy="4228916"/>
          </a:xfrm>
          <a:prstGeom prst="rect">
            <a:avLst/>
          </a:prstGeom>
        </p:spPr>
      </p:pic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F606400B-06CB-4533-B58D-C33804A48E39}"/>
              </a:ext>
            </a:extLst>
          </p:cNvPr>
          <p:cNvCxnSpPr>
            <a:cxnSpLocks/>
          </p:cNvCxnSpPr>
          <p:nvPr/>
        </p:nvCxnSpPr>
        <p:spPr>
          <a:xfrm>
            <a:off x="11006253" y="4048822"/>
            <a:ext cx="63517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9B6B2332-E3C3-483F-8D7F-17F24F294E87}"/>
              </a:ext>
            </a:extLst>
          </p:cNvPr>
          <p:cNvSpPr txBox="1"/>
          <p:nvPr/>
        </p:nvSpPr>
        <p:spPr>
          <a:xfrm>
            <a:off x="593129" y="4080661"/>
            <a:ext cx="3599730" cy="158748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Aktuelle Kapazität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Aktuelle Energieaufnahme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Maximale verfügbare Kapazität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Calibri" panose="020F0502020204030204" pitchFamily="34" charset="0"/>
              </a:rPr>
              <a:t>Angeforderte Regelenergie</a:t>
            </a:r>
          </a:p>
        </p:txBody>
      </p:sp>
    </p:spTree>
    <p:extLst>
      <p:ext uri="{BB962C8B-B14F-4D97-AF65-F5344CB8AC3E}">
        <p14:creationId xmlns:p14="http://schemas.microsoft.com/office/powerpoint/2010/main" val="330340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514" y="701747"/>
            <a:ext cx="9333464" cy="584699"/>
          </a:xfrm>
        </p:spPr>
        <p:txBody>
          <a:bodyPr/>
          <a:lstStyle/>
          <a:p>
            <a:pPr defTabSz="914377">
              <a:lnSpc>
                <a:spcPct val="90000"/>
              </a:lnSpc>
            </a:pPr>
            <a:r>
              <a:rPr lang="de-DE" b="1" dirty="0">
                <a:latin typeface="Montserrat"/>
                <a:ea typeface="Verdana" panose="020B0604030504040204" pitchFamily="34" charset="0"/>
              </a:rPr>
              <a:t>Anwendung negative Regelenergie 2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B39CCD4-232A-447D-AC5A-D82C3DFC0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726" y="2147858"/>
            <a:ext cx="7055462" cy="41799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0CB296A-D9F6-4FF5-9365-5114225A6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6080" y="4583881"/>
            <a:ext cx="440640" cy="44064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53E8DD0-CEA8-4FFD-A3DE-987E54760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5513" y="4229751"/>
            <a:ext cx="225380" cy="22538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CD46C8D-5D89-46FC-BCF3-0693B2DED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1584" y="2576124"/>
            <a:ext cx="225380" cy="22538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95E5B60-82E2-45E2-8AFF-2B56EECDE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4731" y="3194878"/>
            <a:ext cx="225380" cy="22538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8425458-1F73-4E52-B153-D9C1DC24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024" y="2966894"/>
            <a:ext cx="170373" cy="17037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A944B26-6254-4A9F-BC7C-67DBB9966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5465" y="2590273"/>
            <a:ext cx="840884" cy="84088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D37B43B-CC99-4753-9E1C-69A6E2CA6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3650" y="4329702"/>
            <a:ext cx="840884" cy="84088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4854BE49-55AD-4638-8783-D66942980D29}"/>
              </a:ext>
            </a:extLst>
          </p:cNvPr>
          <p:cNvSpPr txBox="1"/>
          <p:nvPr/>
        </p:nvSpPr>
        <p:spPr>
          <a:xfrm>
            <a:off x="9085612" y="1363178"/>
            <a:ext cx="2140516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Calibri" panose="020F0502020204030204" pitchFamily="34" charset="0"/>
              </a:rPr>
              <a:t>S</a:t>
            </a:r>
            <a:r>
              <a:rPr kumimoji="0" lang="de-A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Calibri" panose="020F0502020204030204" pitchFamily="34" charset="0"/>
              </a:rPr>
              <a:t>chaltung</a:t>
            </a:r>
            <a:r>
              <a:rPr kumimoji="0" lang="de-A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Calibri" panose="020F0502020204030204" pitchFamily="34" charset="0"/>
              </a:rPr>
              <a:t> nach verfügbarer Kapazität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5F7E0C05-E310-4B44-8CFB-22866DE1796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7575" y="2308735"/>
            <a:ext cx="276663" cy="27666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9125772-F082-47E9-95B5-A04A96D3432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5495" y="4058288"/>
            <a:ext cx="276663" cy="2766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EAFA6DA-5D84-405C-81ED-90AA6BDF005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1858" y="4114005"/>
            <a:ext cx="112690" cy="11269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E8CC745-372E-4098-ABBE-53EA2F39552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3899" y="2451078"/>
            <a:ext cx="112690" cy="11269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55586C3-8397-4226-A84B-8017A531B6C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8608" y="3078012"/>
            <a:ext cx="112690" cy="11269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16A352B-C4CF-4739-8032-038D9923095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2352" y="2890980"/>
            <a:ext cx="71353" cy="7135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F184664-A375-4D40-8892-5278DA2AE7B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5612" y="4330931"/>
            <a:ext cx="232243" cy="232243"/>
          </a:xfrm>
          <a:prstGeom prst="rect">
            <a:avLst/>
          </a:prstGeom>
        </p:spPr>
      </p:pic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84970A4A-5CF7-4198-9664-94137F4A04C1}"/>
              </a:ext>
            </a:extLst>
          </p:cNvPr>
          <p:cNvCxnSpPr>
            <a:cxnSpLocks/>
          </p:cNvCxnSpPr>
          <p:nvPr/>
        </p:nvCxnSpPr>
        <p:spPr>
          <a:xfrm>
            <a:off x="485001" y="4048822"/>
            <a:ext cx="63517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CAF8BD15-11D6-44CE-9847-1C68DD6BD5B0}"/>
              </a:ext>
            </a:extLst>
          </p:cNvPr>
          <p:cNvSpPr txBox="1"/>
          <p:nvPr/>
        </p:nvSpPr>
        <p:spPr>
          <a:xfrm>
            <a:off x="4503991" y="3190702"/>
            <a:ext cx="1123265" cy="27635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200" b="1">
                <a:latin typeface="Verdana"/>
                <a:cs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</a:rPr>
              <a:t>Zapfung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DCD6F64-C2C5-4F8D-972D-8F85ADDCE0C9}"/>
              </a:ext>
            </a:extLst>
          </p:cNvPr>
          <p:cNvSpPr txBox="1"/>
          <p:nvPr/>
        </p:nvSpPr>
        <p:spPr>
          <a:xfrm>
            <a:off x="1144355" y="3238889"/>
            <a:ext cx="1512085" cy="88575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Aufheizung durch Abruf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DE63093-B5C9-4332-BC2B-3775B600DD99}"/>
              </a:ext>
            </a:extLst>
          </p:cNvPr>
          <p:cNvSpPr txBox="1"/>
          <p:nvPr/>
        </p:nvSpPr>
        <p:spPr>
          <a:xfrm>
            <a:off x="6053850" y="3450102"/>
            <a:ext cx="2115046" cy="58105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Aufheizung für Komforthaltung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CE1D669-EE57-45D7-AC45-EB2BBBA97445}"/>
              </a:ext>
            </a:extLst>
          </p:cNvPr>
          <p:cNvSpPr/>
          <p:nvPr/>
        </p:nvSpPr>
        <p:spPr>
          <a:xfrm>
            <a:off x="1636728" y="2308735"/>
            <a:ext cx="487571" cy="76927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BFF8D57-3705-47D0-9E4E-7BBE86EF4130}"/>
              </a:ext>
            </a:extLst>
          </p:cNvPr>
          <p:cNvSpPr/>
          <p:nvPr/>
        </p:nvSpPr>
        <p:spPr>
          <a:xfrm>
            <a:off x="4834620" y="2671632"/>
            <a:ext cx="406837" cy="4314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4176A5D9-2617-4AB0-AE07-4BF13E74DBAF}"/>
              </a:ext>
            </a:extLst>
          </p:cNvPr>
          <p:cNvSpPr/>
          <p:nvPr/>
        </p:nvSpPr>
        <p:spPr>
          <a:xfrm>
            <a:off x="6801904" y="2801504"/>
            <a:ext cx="406837" cy="54802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51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BBD95-DFFE-4F88-9BB0-28F7B0E1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77">
              <a:lnSpc>
                <a:spcPct val="90000"/>
              </a:lnSpc>
            </a:pPr>
            <a:r>
              <a:rPr lang="de-DE" b="1" dirty="0">
                <a:latin typeface="Montserrat"/>
                <a:ea typeface="Verdana" panose="020B0604030504040204" pitchFamily="34" charset="0"/>
              </a:rPr>
              <a:t>Kontaktdaten</a:t>
            </a:r>
            <a:endParaRPr lang="de-AT" b="1" dirty="0">
              <a:latin typeface="Montserrat"/>
              <a:ea typeface="Verdana" panose="020B060403050404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2DBE68-8078-4DC7-8A3D-328B8C6A3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8848" y="1509185"/>
            <a:ext cx="7673485" cy="4677833"/>
          </a:xfrm>
        </p:spPr>
        <p:txBody>
          <a:bodyPr/>
          <a:lstStyle/>
          <a:p>
            <a:pPr marL="16933" indent="0">
              <a:buClr>
                <a:schemeClr val="tx1"/>
              </a:buClr>
              <a:buNone/>
            </a:pPr>
            <a:r>
              <a:rPr lang="de-DE" b="1" dirty="0"/>
              <a:t>Christian Fuchs, </a:t>
            </a:r>
            <a:r>
              <a:rPr lang="de-AT" dirty="0"/>
              <a:t>AIT Austrian Institute </a:t>
            </a:r>
            <a:r>
              <a:rPr lang="de-AT" dirty="0" err="1"/>
              <a:t>of</a:t>
            </a:r>
            <a:r>
              <a:rPr lang="de-AT" dirty="0"/>
              <a:t> Technology</a:t>
            </a:r>
            <a:endParaRPr lang="de-DE" b="1" dirty="0"/>
          </a:p>
          <a:p>
            <a:pPr>
              <a:buClr>
                <a:schemeClr val="tx1"/>
              </a:buClr>
            </a:pPr>
            <a:r>
              <a:rPr lang="de-DE" dirty="0"/>
              <a:t>Jungautor </a:t>
            </a:r>
          </a:p>
          <a:p>
            <a:pPr>
              <a:buClr>
                <a:schemeClr val="tx1"/>
              </a:buClr>
            </a:pPr>
            <a:r>
              <a:rPr lang="de-DE" dirty="0">
                <a:hlinkClick r:id="rId2"/>
              </a:rPr>
              <a:t>christian.fuchs@ait.ac.at</a:t>
            </a:r>
            <a:endParaRPr lang="de-DE" dirty="0"/>
          </a:p>
          <a:p>
            <a:pPr>
              <a:buClr>
                <a:schemeClr val="tx1"/>
              </a:buClr>
            </a:pPr>
            <a:endParaRPr lang="de-AT" dirty="0"/>
          </a:p>
          <a:p>
            <a:pPr>
              <a:buClr>
                <a:schemeClr val="tx1"/>
              </a:buClr>
            </a:pPr>
            <a:endParaRPr lang="de-AT" dirty="0"/>
          </a:p>
          <a:p>
            <a:pPr marL="16933" indent="0">
              <a:buClr>
                <a:schemeClr val="tx1"/>
              </a:buClr>
              <a:buNone/>
            </a:pPr>
            <a:r>
              <a:rPr lang="de-AT" b="1" dirty="0"/>
              <a:t>Florian Guschl</a:t>
            </a:r>
            <a:r>
              <a:rPr lang="de-AT" dirty="0"/>
              <a:t>, World </a:t>
            </a:r>
            <a:r>
              <a:rPr lang="de-AT" dirty="0" err="1"/>
              <a:t>Direct</a:t>
            </a:r>
            <a:endParaRPr lang="de-AT" dirty="0"/>
          </a:p>
          <a:p>
            <a:pPr>
              <a:buClr>
                <a:schemeClr val="tx1"/>
              </a:buClr>
            </a:pPr>
            <a:r>
              <a:rPr lang="de-AT" dirty="0"/>
              <a:t>Junior Consultant</a:t>
            </a:r>
          </a:p>
          <a:p>
            <a:pPr>
              <a:buClr>
                <a:schemeClr val="tx1"/>
              </a:buClr>
            </a:pPr>
            <a:r>
              <a:rPr lang="de-AT" dirty="0">
                <a:hlinkClick r:id="rId3"/>
              </a:rPr>
              <a:t>florian.guschl@world-direct.at</a:t>
            </a:r>
            <a:r>
              <a:rPr lang="de-AT" dirty="0"/>
              <a:t> </a:t>
            </a:r>
          </a:p>
        </p:txBody>
      </p:sp>
      <p:pic>
        <p:nvPicPr>
          <p:cNvPr id="1026" name="Picture 2" descr="Austrian Institute of Technology (AIT) | EIT Food partner">
            <a:extLst>
              <a:ext uri="{FF2B5EF4-FFF2-40B4-BE49-F238E27FC236}">
                <a16:creationId xmlns:a16="http://schemas.microsoft.com/office/drawing/2014/main" id="{2D1FBDEE-C484-42FA-8665-A431FA6A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0" y="1466517"/>
            <a:ext cx="1456164" cy="9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FC1A12-BA4F-4B6B-929E-51C5E32A7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972" y="2617365"/>
            <a:ext cx="2783471" cy="162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9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CA3CD-8096-49EF-9F7D-FD3CA4FB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und Motivation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7B14CD-B42F-4571-8729-67E802C2E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9020894" cy="4677833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Teil des Forschungsprojekts Flex+</a:t>
            </a:r>
          </a:p>
          <a:p>
            <a:pPr lvl="1"/>
            <a:r>
              <a:rPr lang="de-DE" dirty="0"/>
              <a:t>Pooling von flexiblen Komponenten in Privathaushalten</a:t>
            </a:r>
          </a:p>
          <a:p>
            <a:pPr lvl="1"/>
            <a:r>
              <a:rPr lang="de-DE" dirty="0"/>
              <a:t>Vermarktung von dezentralen </a:t>
            </a:r>
            <a:r>
              <a:rPr lang="de-DE" dirty="0" err="1"/>
              <a:t>Prosumer</a:t>
            </a:r>
            <a:r>
              <a:rPr lang="de-DE" dirty="0"/>
              <a:t> Flexibilität</a:t>
            </a:r>
          </a:p>
          <a:p>
            <a:endParaRPr lang="de-DE" dirty="0"/>
          </a:p>
          <a:p>
            <a:r>
              <a:rPr lang="de-DE" dirty="0"/>
              <a:t>Ziele </a:t>
            </a:r>
          </a:p>
          <a:p>
            <a:pPr lvl="1"/>
            <a:r>
              <a:rPr lang="de-DE" dirty="0"/>
              <a:t>Teilnahme der Pools am </a:t>
            </a:r>
          </a:p>
          <a:p>
            <a:pPr lvl="2"/>
            <a:r>
              <a:rPr lang="de-DE" dirty="0" err="1"/>
              <a:t>Dayahead</a:t>
            </a:r>
            <a:r>
              <a:rPr lang="de-DE" dirty="0"/>
              <a:t> Spotmarkt</a:t>
            </a:r>
          </a:p>
          <a:p>
            <a:pPr lvl="2"/>
            <a:r>
              <a:rPr lang="de-DE" dirty="0"/>
              <a:t>Regelenergiemarkt </a:t>
            </a:r>
          </a:p>
          <a:p>
            <a:pPr lvl="2"/>
            <a:r>
              <a:rPr lang="de-DE" dirty="0" err="1"/>
              <a:t>Intradaymarkt</a:t>
            </a:r>
            <a:endParaRPr lang="de-DE" dirty="0"/>
          </a:p>
          <a:p>
            <a:pPr lvl="1"/>
            <a:r>
              <a:rPr lang="de-DE" dirty="0"/>
              <a:t>Senkung der Stromkosten für </a:t>
            </a:r>
            <a:r>
              <a:rPr lang="de-DE" dirty="0" err="1"/>
              <a:t>EndkundInnen</a:t>
            </a:r>
            <a:endParaRPr lang="de-DE" dirty="0"/>
          </a:p>
          <a:p>
            <a:pPr lvl="1"/>
            <a:r>
              <a:rPr lang="de-DE" dirty="0"/>
              <a:t>Berücksichtigung der </a:t>
            </a:r>
            <a:r>
              <a:rPr lang="de-DE" dirty="0" err="1"/>
              <a:t>Prosumer</a:t>
            </a:r>
            <a:r>
              <a:rPr lang="de-DE" dirty="0"/>
              <a:t>-Eigeninteressen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19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52919" y="4020721"/>
            <a:ext cx="7775080" cy="646785"/>
          </a:xfrm>
        </p:spPr>
        <p:txBody>
          <a:bodyPr/>
          <a:lstStyle/>
          <a:p>
            <a:r>
              <a:rPr lang="de-DE" b="1" dirty="0"/>
              <a:t>Christian Fuchs (AIT Austrian Institute </a:t>
            </a:r>
            <a:r>
              <a:rPr lang="de-DE" b="1" dirty="0" err="1"/>
              <a:t>of</a:t>
            </a:r>
            <a:r>
              <a:rPr lang="de-DE" b="1" dirty="0"/>
              <a:t> Technology)</a:t>
            </a:r>
          </a:p>
          <a:p>
            <a:r>
              <a:rPr lang="de-DE" b="1" dirty="0"/>
              <a:t>Florian Guschl (World </a:t>
            </a:r>
            <a:r>
              <a:rPr lang="de-DE" b="1" dirty="0" err="1"/>
              <a:t>Direct</a:t>
            </a:r>
            <a:r>
              <a:rPr lang="de-DE" b="1" dirty="0"/>
              <a:t>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Regelreserve- und Spotmarktteilnahme von </a:t>
            </a:r>
            <a:r>
              <a:rPr lang="de-DE" dirty="0" err="1"/>
              <a:t>HaushaltskundInnen</a:t>
            </a:r>
            <a:r>
              <a:rPr lang="de-DE" dirty="0"/>
              <a:t> am Beispiel von Elektroboilern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IEWT, Wien, 08.09.2021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7607CA-AB93-430E-BA4A-FADFF37E5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6120" y="4983990"/>
            <a:ext cx="1599951" cy="9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1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57F0F-EA86-4574-967B-C4BB342A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Elektroboiler	</a:t>
            </a:r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FF121DD2-7B01-4771-A3BE-6E8C684A358A}"/>
              </a:ext>
            </a:extLst>
          </p:cNvPr>
          <p:cNvCxnSpPr>
            <a:cxnSpLocks/>
          </p:cNvCxnSpPr>
          <p:nvPr/>
        </p:nvCxnSpPr>
        <p:spPr>
          <a:xfrm flipH="1">
            <a:off x="2017009" y="3212975"/>
            <a:ext cx="1038687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D7886A4A-1D06-4D30-8F99-675C7F15C6D6}"/>
              </a:ext>
            </a:extLst>
          </p:cNvPr>
          <p:cNvCxnSpPr>
            <a:cxnSpLocks/>
          </p:cNvCxnSpPr>
          <p:nvPr/>
        </p:nvCxnSpPr>
        <p:spPr>
          <a:xfrm flipH="1">
            <a:off x="2017009" y="4005064"/>
            <a:ext cx="1038687" cy="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BE27260E-CF31-4E4A-9244-163F15455480}"/>
              </a:ext>
            </a:extLst>
          </p:cNvPr>
          <p:cNvSpPr/>
          <p:nvPr/>
        </p:nvSpPr>
        <p:spPr>
          <a:xfrm>
            <a:off x="761438" y="2905275"/>
            <a:ext cx="1269495" cy="5296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109AEB8B-86A0-40C4-A05C-7F891E077593}"/>
              </a:ext>
            </a:extLst>
          </p:cNvPr>
          <p:cNvSpPr/>
          <p:nvPr/>
        </p:nvSpPr>
        <p:spPr>
          <a:xfrm>
            <a:off x="761438" y="3212974"/>
            <a:ext cx="1269495" cy="6125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5C8545C-8085-4AFE-8EBD-CECF98E8DB51}"/>
              </a:ext>
            </a:extLst>
          </p:cNvPr>
          <p:cNvSpPr/>
          <p:nvPr/>
        </p:nvSpPr>
        <p:spPr>
          <a:xfrm>
            <a:off x="761438" y="3212975"/>
            <a:ext cx="1269495" cy="17755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EF405DB-CE58-4A79-9660-F4C379A71222}"/>
              </a:ext>
            </a:extLst>
          </p:cNvPr>
          <p:cNvSpPr/>
          <p:nvPr/>
        </p:nvSpPr>
        <p:spPr>
          <a:xfrm>
            <a:off x="1263760" y="2763233"/>
            <a:ext cx="264850" cy="1420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B4C430C-B883-49C9-A141-A49CE38C2399}"/>
              </a:ext>
            </a:extLst>
          </p:cNvPr>
          <p:cNvSpPr/>
          <p:nvPr/>
        </p:nvSpPr>
        <p:spPr>
          <a:xfrm>
            <a:off x="608292" y="4157681"/>
            <a:ext cx="153146" cy="1287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8997A5B7-9A7A-4AAC-83CA-95C1CB09D7C8}"/>
              </a:ext>
            </a:extLst>
          </p:cNvPr>
          <p:cNvCxnSpPr>
            <a:cxnSpLocks/>
          </p:cNvCxnSpPr>
          <p:nvPr/>
        </p:nvCxnSpPr>
        <p:spPr>
          <a:xfrm>
            <a:off x="1792640" y="3576958"/>
            <a:ext cx="0" cy="83709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0E39B5F3-E2A3-4572-A183-0EFC6AD70A73}"/>
              </a:ext>
            </a:extLst>
          </p:cNvPr>
          <p:cNvSpPr/>
          <p:nvPr/>
        </p:nvSpPr>
        <p:spPr>
          <a:xfrm>
            <a:off x="1652152" y="4988509"/>
            <a:ext cx="78431" cy="10875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82414A4E-A279-4428-980B-DAB8537A99D0}"/>
              </a:ext>
            </a:extLst>
          </p:cNvPr>
          <p:cNvCxnSpPr>
            <a:cxnSpLocks/>
          </p:cNvCxnSpPr>
          <p:nvPr/>
        </p:nvCxnSpPr>
        <p:spPr>
          <a:xfrm>
            <a:off x="1689141" y="5097261"/>
            <a:ext cx="0" cy="1279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65FA9574-C297-4800-AC3C-59FC90C6C206}"/>
              </a:ext>
            </a:extLst>
          </p:cNvPr>
          <p:cNvCxnSpPr>
            <a:cxnSpLocks/>
          </p:cNvCxnSpPr>
          <p:nvPr/>
        </p:nvCxnSpPr>
        <p:spPr>
          <a:xfrm flipH="1">
            <a:off x="1594446" y="5232523"/>
            <a:ext cx="18939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>
            <a:extLst>
              <a:ext uri="{FF2B5EF4-FFF2-40B4-BE49-F238E27FC236}">
                <a16:creationId xmlns:a16="http://schemas.microsoft.com/office/drawing/2014/main" id="{94B883BD-4899-426F-973C-5D51A28B32F4}"/>
              </a:ext>
            </a:extLst>
          </p:cNvPr>
          <p:cNvSpPr/>
          <p:nvPr/>
        </p:nvSpPr>
        <p:spPr>
          <a:xfrm>
            <a:off x="1005562" y="4990419"/>
            <a:ext cx="78431" cy="10875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FB28563F-D4C4-4796-A3BF-D1C685FA15C8}"/>
              </a:ext>
            </a:extLst>
          </p:cNvPr>
          <p:cNvCxnSpPr>
            <a:cxnSpLocks/>
          </p:cNvCxnSpPr>
          <p:nvPr/>
        </p:nvCxnSpPr>
        <p:spPr>
          <a:xfrm>
            <a:off x="1042551" y="5099171"/>
            <a:ext cx="0" cy="1279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7E2F750E-62EE-4CCE-BEB3-1C7C3D55E542}"/>
              </a:ext>
            </a:extLst>
          </p:cNvPr>
          <p:cNvCxnSpPr>
            <a:cxnSpLocks/>
          </p:cNvCxnSpPr>
          <p:nvPr/>
        </p:nvCxnSpPr>
        <p:spPr>
          <a:xfrm flipH="1">
            <a:off x="947856" y="5234433"/>
            <a:ext cx="18939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eck 67">
            <a:extLst>
              <a:ext uri="{FF2B5EF4-FFF2-40B4-BE49-F238E27FC236}">
                <a16:creationId xmlns:a16="http://schemas.microsoft.com/office/drawing/2014/main" id="{DEC1A61B-DC85-4119-8DDD-9236413C68A7}"/>
              </a:ext>
            </a:extLst>
          </p:cNvPr>
          <p:cNvSpPr/>
          <p:nvPr/>
        </p:nvSpPr>
        <p:spPr>
          <a:xfrm>
            <a:off x="600373" y="3663368"/>
            <a:ext cx="153146" cy="1287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CE91525-BF25-49AB-8D7B-042027F3ECEA}"/>
              </a:ext>
            </a:extLst>
          </p:cNvPr>
          <p:cNvSpPr txBox="1"/>
          <p:nvPr/>
        </p:nvSpPr>
        <p:spPr>
          <a:xfrm>
            <a:off x="3055696" y="306422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Maximaler Wärmeinhalt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6931CF0B-F1A1-444B-943D-F070B88829E6}"/>
              </a:ext>
            </a:extLst>
          </p:cNvPr>
          <p:cNvSpPr txBox="1"/>
          <p:nvPr/>
        </p:nvSpPr>
        <p:spPr>
          <a:xfrm>
            <a:off x="3055696" y="384990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Minimaler Wärmeinhalt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D22199A-CEB6-4935-BA9B-7D01BE6F69BD}"/>
              </a:ext>
            </a:extLst>
          </p:cNvPr>
          <p:cNvSpPr txBox="1"/>
          <p:nvPr/>
        </p:nvSpPr>
        <p:spPr>
          <a:xfrm>
            <a:off x="2184078" y="3455132"/>
            <a:ext cx="3243687" cy="306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Flexibilitätspotential</a:t>
            </a:r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1644E88A-BFD7-4234-80C9-168F7ED14569}"/>
              </a:ext>
            </a:extLst>
          </p:cNvPr>
          <p:cNvSpPr txBox="1">
            <a:spLocks/>
          </p:cNvSpPr>
          <p:nvPr/>
        </p:nvSpPr>
        <p:spPr>
          <a:xfrm>
            <a:off x="747514" y="1509186"/>
            <a:ext cx="5348486" cy="9402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800"/>
              <a:t>Potential für Flexibilität pro Einheit ist abhängig von den Temperaturgrenzen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19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57F0F-EA86-4574-967B-C4BB342A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Elektroboiler	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BDEE895-261C-477C-8FB4-4F9A6459946A}"/>
              </a:ext>
            </a:extLst>
          </p:cNvPr>
          <p:cNvCxnSpPr>
            <a:cxnSpLocks/>
          </p:cNvCxnSpPr>
          <p:nvPr/>
        </p:nvCxnSpPr>
        <p:spPr>
          <a:xfrm flipH="1">
            <a:off x="2017009" y="3212975"/>
            <a:ext cx="1038687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ECE39D1-0DC5-47AF-9D66-8E746E7C050D}"/>
              </a:ext>
            </a:extLst>
          </p:cNvPr>
          <p:cNvCxnSpPr>
            <a:cxnSpLocks/>
          </p:cNvCxnSpPr>
          <p:nvPr/>
        </p:nvCxnSpPr>
        <p:spPr>
          <a:xfrm flipH="1">
            <a:off x="2017009" y="4005064"/>
            <a:ext cx="1038687" cy="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CA4B0003-53F4-40C1-B1E2-F4BED73FE99B}"/>
              </a:ext>
            </a:extLst>
          </p:cNvPr>
          <p:cNvSpPr/>
          <p:nvPr/>
        </p:nvSpPr>
        <p:spPr>
          <a:xfrm>
            <a:off x="761438" y="2905275"/>
            <a:ext cx="1269495" cy="5296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8A7C491-0C55-41B0-9D61-081BD17896E3}"/>
              </a:ext>
            </a:extLst>
          </p:cNvPr>
          <p:cNvSpPr/>
          <p:nvPr/>
        </p:nvSpPr>
        <p:spPr>
          <a:xfrm>
            <a:off x="761438" y="3212974"/>
            <a:ext cx="1269495" cy="6125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280AC24-4063-4F28-B900-029BD11F15DE}"/>
              </a:ext>
            </a:extLst>
          </p:cNvPr>
          <p:cNvSpPr/>
          <p:nvPr/>
        </p:nvSpPr>
        <p:spPr>
          <a:xfrm>
            <a:off x="761438" y="3212975"/>
            <a:ext cx="1269495" cy="17755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5C70248-82BA-4450-9A2C-C900033948C3}"/>
              </a:ext>
            </a:extLst>
          </p:cNvPr>
          <p:cNvSpPr/>
          <p:nvPr/>
        </p:nvSpPr>
        <p:spPr>
          <a:xfrm>
            <a:off x="1263760" y="2763233"/>
            <a:ext cx="264850" cy="1420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7762E69-F6AC-4095-92B0-89F59D9661D4}"/>
              </a:ext>
            </a:extLst>
          </p:cNvPr>
          <p:cNvSpPr/>
          <p:nvPr/>
        </p:nvSpPr>
        <p:spPr>
          <a:xfrm>
            <a:off x="608292" y="4157681"/>
            <a:ext cx="153146" cy="1287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6DA9A365-7AFD-45CB-90DC-058239DDC2FC}"/>
              </a:ext>
            </a:extLst>
          </p:cNvPr>
          <p:cNvCxnSpPr>
            <a:cxnSpLocks/>
          </p:cNvCxnSpPr>
          <p:nvPr/>
        </p:nvCxnSpPr>
        <p:spPr>
          <a:xfrm>
            <a:off x="1792640" y="3576958"/>
            <a:ext cx="0" cy="83709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4D22F3B9-CCED-430B-9491-66D5D17179D0}"/>
              </a:ext>
            </a:extLst>
          </p:cNvPr>
          <p:cNvSpPr/>
          <p:nvPr/>
        </p:nvSpPr>
        <p:spPr>
          <a:xfrm>
            <a:off x="1652152" y="4988509"/>
            <a:ext cx="78431" cy="10875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5515208-AECA-4356-8AE6-4E8D9A99161D}"/>
              </a:ext>
            </a:extLst>
          </p:cNvPr>
          <p:cNvCxnSpPr>
            <a:cxnSpLocks/>
          </p:cNvCxnSpPr>
          <p:nvPr/>
        </p:nvCxnSpPr>
        <p:spPr>
          <a:xfrm>
            <a:off x="1689141" y="5097261"/>
            <a:ext cx="0" cy="1279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C5E859B-D7F2-41FE-94BF-1D54C9A701B0}"/>
              </a:ext>
            </a:extLst>
          </p:cNvPr>
          <p:cNvCxnSpPr>
            <a:cxnSpLocks/>
          </p:cNvCxnSpPr>
          <p:nvPr/>
        </p:nvCxnSpPr>
        <p:spPr>
          <a:xfrm flipH="1">
            <a:off x="1594446" y="5232523"/>
            <a:ext cx="18939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F63D412D-B29A-49C2-99B0-7FA6D1FD9F84}"/>
              </a:ext>
            </a:extLst>
          </p:cNvPr>
          <p:cNvSpPr/>
          <p:nvPr/>
        </p:nvSpPr>
        <p:spPr>
          <a:xfrm>
            <a:off x="1005562" y="4990419"/>
            <a:ext cx="78431" cy="10875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49BC7AC4-66CA-4886-81AB-D7B5F809252F}"/>
              </a:ext>
            </a:extLst>
          </p:cNvPr>
          <p:cNvCxnSpPr>
            <a:cxnSpLocks/>
          </p:cNvCxnSpPr>
          <p:nvPr/>
        </p:nvCxnSpPr>
        <p:spPr>
          <a:xfrm>
            <a:off x="1042551" y="5099171"/>
            <a:ext cx="0" cy="1279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A66031A-733B-4E03-BC4A-BE2C7C38F0A8}"/>
              </a:ext>
            </a:extLst>
          </p:cNvPr>
          <p:cNvCxnSpPr>
            <a:cxnSpLocks/>
          </p:cNvCxnSpPr>
          <p:nvPr/>
        </p:nvCxnSpPr>
        <p:spPr>
          <a:xfrm flipH="1">
            <a:off x="947856" y="5234433"/>
            <a:ext cx="18939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D1A7585E-4E31-4436-A787-2098F255F2AA}"/>
              </a:ext>
            </a:extLst>
          </p:cNvPr>
          <p:cNvSpPr/>
          <p:nvPr/>
        </p:nvSpPr>
        <p:spPr>
          <a:xfrm>
            <a:off x="600373" y="3663368"/>
            <a:ext cx="153146" cy="1287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6F8C7503-07ED-4AFF-A61C-826D4924F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77" y="2763233"/>
            <a:ext cx="477148" cy="813725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0F4BBBD-DD93-4CF1-ACFB-B26D5E9A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92095"/>
            <a:ext cx="477148" cy="813725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D9FAA5F-E153-4F72-A827-60E8EDE4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872" y="4818323"/>
            <a:ext cx="477148" cy="813725"/>
          </a:xfrm>
          <a:prstGeom prst="rect">
            <a:avLst/>
          </a:prstGeom>
        </p:spPr>
      </p:pic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484F1E31-11BF-4BDB-93A4-E87C4496E17F}"/>
              </a:ext>
            </a:extLst>
          </p:cNvPr>
          <p:cNvCxnSpPr>
            <a:cxnSpLocks/>
          </p:cNvCxnSpPr>
          <p:nvPr/>
        </p:nvCxnSpPr>
        <p:spPr>
          <a:xfrm flipH="1">
            <a:off x="6554020" y="3212974"/>
            <a:ext cx="1038687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4BF555C5-DE18-43C0-8575-85589CE6D209}"/>
              </a:ext>
            </a:extLst>
          </p:cNvPr>
          <p:cNvCxnSpPr>
            <a:cxnSpLocks/>
          </p:cNvCxnSpPr>
          <p:nvPr/>
        </p:nvCxnSpPr>
        <p:spPr>
          <a:xfrm flipH="1">
            <a:off x="6554019" y="5232523"/>
            <a:ext cx="1038687" cy="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726A7A78-1D01-43BA-9437-AD337B7BE289}"/>
              </a:ext>
            </a:extLst>
          </p:cNvPr>
          <p:cNvSpPr txBox="1"/>
          <p:nvPr/>
        </p:nvSpPr>
        <p:spPr>
          <a:xfrm>
            <a:off x="3055696" y="306422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Maximaler Wärmeinhalt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B22239A-899E-4E54-923E-533AA4395287}"/>
              </a:ext>
            </a:extLst>
          </p:cNvPr>
          <p:cNvSpPr txBox="1"/>
          <p:nvPr/>
        </p:nvSpPr>
        <p:spPr>
          <a:xfrm>
            <a:off x="3055696" y="384990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Minimaler Wärmeinhalt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AD352E3-DCDB-403F-B6B5-A8C641472A2C}"/>
              </a:ext>
            </a:extLst>
          </p:cNvPr>
          <p:cNvSpPr txBox="1"/>
          <p:nvPr/>
        </p:nvSpPr>
        <p:spPr>
          <a:xfrm>
            <a:off x="7629894" y="306422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Maximaler Wärmeinhalt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65914CF-14FC-44C0-98A3-113794E82D98}"/>
              </a:ext>
            </a:extLst>
          </p:cNvPr>
          <p:cNvSpPr txBox="1"/>
          <p:nvPr/>
        </p:nvSpPr>
        <p:spPr>
          <a:xfrm>
            <a:off x="7629894" y="508486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Minimaler Wärmeinhalt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12C68B3C-3D6E-43DC-8443-7DAE9A52086D}"/>
              </a:ext>
            </a:extLst>
          </p:cNvPr>
          <p:cNvSpPr txBox="1"/>
          <p:nvPr/>
        </p:nvSpPr>
        <p:spPr>
          <a:xfrm>
            <a:off x="2184078" y="3455132"/>
            <a:ext cx="3243687" cy="306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Flexibilitätspotential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81EEA35-5071-49C8-A14A-0C9A6191DF39}"/>
              </a:ext>
            </a:extLst>
          </p:cNvPr>
          <p:cNvSpPr txBox="1"/>
          <p:nvPr/>
        </p:nvSpPr>
        <p:spPr>
          <a:xfrm>
            <a:off x="6675719" y="3417849"/>
            <a:ext cx="3243687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Aggregiertes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Flexibilitätspotential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CAEFF0CC-59E6-4488-9D89-7F105CF47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6"/>
            <a:ext cx="5348486" cy="940233"/>
          </a:xfrm>
        </p:spPr>
        <p:txBody>
          <a:bodyPr>
            <a:normAutofit/>
          </a:bodyPr>
          <a:lstStyle/>
          <a:p>
            <a:r>
              <a:rPr lang="de-DE" sz="1800" dirty="0"/>
              <a:t>Potential für Flexibilität pro Einheit ist abhängig von den Temperaturgrenzen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8C3BAE7C-977A-4737-8603-F1BEFA90DEA2}"/>
              </a:ext>
            </a:extLst>
          </p:cNvPr>
          <p:cNvSpPr txBox="1">
            <a:spLocks/>
          </p:cNvSpPr>
          <p:nvPr/>
        </p:nvSpPr>
        <p:spPr>
          <a:xfrm>
            <a:off x="6096000" y="1475825"/>
            <a:ext cx="5348486" cy="10092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800" dirty="0"/>
              <a:t>Pooling ermöglicht Aggregation der Flexibilität</a:t>
            </a:r>
          </a:p>
          <a:p>
            <a:pPr fontAlgn="auto">
              <a:spcAft>
                <a:spcPts val="0"/>
              </a:spcAft>
            </a:pPr>
            <a:r>
              <a:rPr lang="de-DE" sz="1800" dirty="0"/>
              <a:t>Vermarktung von höheren Leistungen</a:t>
            </a:r>
          </a:p>
        </p:txBody>
      </p:sp>
    </p:spTree>
    <p:extLst>
      <p:ext uri="{BB962C8B-B14F-4D97-AF65-F5344CB8AC3E}">
        <p14:creationId xmlns:p14="http://schemas.microsoft.com/office/powerpoint/2010/main" val="112146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F03722C-450C-4E41-8475-0EC4C58B43E8}"/>
              </a:ext>
            </a:extLst>
          </p:cNvPr>
          <p:cNvSpPr/>
          <p:nvPr/>
        </p:nvSpPr>
        <p:spPr>
          <a:xfrm>
            <a:off x="7032104" y="4797152"/>
            <a:ext cx="38884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E08EED-5003-42FB-83D7-7F16288E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7E749-0C88-43C4-914F-850F0FF9B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5348486" cy="4677833"/>
          </a:xfrm>
        </p:spPr>
        <p:txBody>
          <a:bodyPr>
            <a:normAutofit/>
          </a:bodyPr>
          <a:lstStyle/>
          <a:p>
            <a:r>
              <a:rPr lang="de-DE" sz="1800" dirty="0"/>
              <a:t>Anschluss der Elektroboiler an Flex+ Plattform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F4939D-A286-41AF-9316-C5952B58A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4941168"/>
            <a:ext cx="477148" cy="8137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B9B357-B234-4063-AEAB-0C068C377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4941168"/>
            <a:ext cx="477148" cy="813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DF195F-8498-4709-9198-B45E51BF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4941168"/>
            <a:ext cx="477148" cy="813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71129A-25C4-4604-8B77-0B79BA4FB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941168"/>
            <a:ext cx="477148" cy="8137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62EAD3F-322E-4D29-8775-9DCFE0E2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4941167"/>
            <a:ext cx="477148" cy="813725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B7877C3D-919A-4C65-8F70-1979044F6ACF}"/>
              </a:ext>
            </a:extLst>
          </p:cNvPr>
          <p:cNvSpPr/>
          <p:nvPr/>
        </p:nvSpPr>
        <p:spPr>
          <a:xfrm>
            <a:off x="7032104" y="3212975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1DBF77F-0F25-484B-91E4-A54345CF0DDC}"/>
              </a:ext>
            </a:extLst>
          </p:cNvPr>
          <p:cNvSpPr txBox="1"/>
          <p:nvPr/>
        </p:nvSpPr>
        <p:spPr>
          <a:xfrm>
            <a:off x="7104112" y="328162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Flex+ Plattform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5337E8-B4A9-451A-A536-E50369FF434C}"/>
              </a:ext>
            </a:extLst>
          </p:cNvPr>
          <p:cNvCxnSpPr/>
          <p:nvPr/>
        </p:nvCxnSpPr>
        <p:spPr>
          <a:xfrm flipV="1">
            <a:off x="7536160" y="3658058"/>
            <a:ext cx="0" cy="113909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89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08EED-5003-42FB-83D7-7F16288E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7E749-0C88-43C4-914F-850F0FF9B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5348486" cy="4677833"/>
          </a:xfrm>
        </p:spPr>
        <p:txBody>
          <a:bodyPr>
            <a:normAutofit/>
          </a:bodyPr>
          <a:lstStyle/>
          <a:p>
            <a:r>
              <a:rPr lang="de-DE" sz="1800" dirty="0"/>
              <a:t>Anschluss der Elektroboiler an Flex+ Plattform</a:t>
            </a:r>
          </a:p>
          <a:p>
            <a:r>
              <a:rPr lang="de-DE" sz="1800" dirty="0"/>
              <a:t>Übertragung des Zustandes der Einheit in 15 minütiger Auflösung 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56F09B5-6099-4C85-9D60-9FE61EC46C86}"/>
              </a:ext>
            </a:extLst>
          </p:cNvPr>
          <p:cNvSpPr/>
          <p:nvPr/>
        </p:nvSpPr>
        <p:spPr>
          <a:xfrm>
            <a:off x="7032104" y="4797152"/>
            <a:ext cx="38884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898073-8F07-4BCD-B1A1-FD8B7DFB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4941168"/>
            <a:ext cx="477148" cy="8137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D4653EE-E35F-4F0E-B675-4FE4DF054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4941168"/>
            <a:ext cx="477148" cy="8137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77B2DA6-E89C-4370-8449-0279E66E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4941168"/>
            <a:ext cx="477148" cy="8137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0D904F7-253D-49D3-99E2-852F6EDF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941168"/>
            <a:ext cx="477148" cy="8137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88DFB8D-A2A4-4E37-83D9-F1F873AB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4941167"/>
            <a:ext cx="477148" cy="813725"/>
          </a:xfrm>
          <a:prstGeom prst="rect">
            <a:avLst/>
          </a:prstGeom>
        </p:spPr>
      </p:pic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B8983442-6990-4888-8677-A8F70EE98016}"/>
              </a:ext>
            </a:extLst>
          </p:cNvPr>
          <p:cNvSpPr/>
          <p:nvPr/>
        </p:nvSpPr>
        <p:spPr>
          <a:xfrm>
            <a:off x="7032104" y="3212975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1B67D3F-6C3A-4DE1-8E88-05EFE2357628}"/>
              </a:ext>
            </a:extLst>
          </p:cNvPr>
          <p:cNvSpPr txBox="1"/>
          <p:nvPr/>
        </p:nvSpPr>
        <p:spPr>
          <a:xfrm>
            <a:off x="7104112" y="328162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Flex+ Plattform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92412D0-3211-4DEF-9069-43198C3B813F}"/>
              </a:ext>
            </a:extLst>
          </p:cNvPr>
          <p:cNvSpPr txBox="1"/>
          <p:nvPr/>
        </p:nvSpPr>
        <p:spPr>
          <a:xfrm>
            <a:off x="6096000" y="4078576"/>
            <a:ext cx="141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Boiler-Daten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(15min)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ED864465-2BE4-4499-BFDE-CD9751E9AFAB}"/>
              </a:ext>
            </a:extLst>
          </p:cNvPr>
          <p:cNvCxnSpPr/>
          <p:nvPr/>
        </p:nvCxnSpPr>
        <p:spPr>
          <a:xfrm flipV="1">
            <a:off x="7824192" y="3658058"/>
            <a:ext cx="0" cy="113909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7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08EED-5003-42FB-83D7-7F16288E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7E749-0C88-43C4-914F-850F0FF9B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5348486" cy="4677833"/>
          </a:xfrm>
        </p:spPr>
        <p:txBody>
          <a:bodyPr>
            <a:normAutofit/>
          </a:bodyPr>
          <a:lstStyle/>
          <a:p>
            <a:r>
              <a:rPr lang="de-DE" sz="1800" dirty="0"/>
              <a:t>Anschluss der Elektroboiler an Flex+ Plattform</a:t>
            </a:r>
          </a:p>
          <a:p>
            <a:r>
              <a:rPr lang="de-DE" sz="1800" dirty="0"/>
              <a:t>Übertragung des Zustandes der Einheit in 15 minütiger Auflösung </a:t>
            </a:r>
          </a:p>
          <a:p>
            <a:r>
              <a:rPr lang="de-DE" sz="1800" dirty="0"/>
              <a:t>Optimierung des Fahrplans und Einkauf der Leistung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0D41F798-DEF0-46C0-96D9-7DE763443642}"/>
              </a:ext>
            </a:extLst>
          </p:cNvPr>
          <p:cNvSpPr/>
          <p:nvPr/>
        </p:nvSpPr>
        <p:spPr>
          <a:xfrm>
            <a:off x="7032104" y="4797152"/>
            <a:ext cx="38884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8C2952-10B3-4CB1-A793-4561A218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4941168"/>
            <a:ext cx="477148" cy="8137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D550AF-2E52-4347-B346-5059BA40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4941168"/>
            <a:ext cx="477148" cy="813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2755BB-7FE5-4F80-8580-63120E6D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4941168"/>
            <a:ext cx="477148" cy="813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88BBD7-4D5B-4E43-AB86-7FED55569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941168"/>
            <a:ext cx="477148" cy="8137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D04DA5-9B0E-4168-96B6-D53C241E1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4941167"/>
            <a:ext cx="477148" cy="813725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E19DC89-3B8D-4418-85B0-EB431215D3BA}"/>
              </a:ext>
            </a:extLst>
          </p:cNvPr>
          <p:cNvSpPr/>
          <p:nvPr/>
        </p:nvSpPr>
        <p:spPr>
          <a:xfrm>
            <a:off x="7032104" y="3212975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E2C869-C379-4C33-993A-E78CE7F147E2}"/>
              </a:ext>
            </a:extLst>
          </p:cNvPr>
          <p:cNvSpPr txBox="1"/>
          <p:nvPr/>
        </p:nvSpPr>
        <p:spPr>
          <a:xfrm>
            <a:off x="7104112" y="328162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Flex+ Plattform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0504B97C-D016-4CB5-A423-4EC681D9795B}"/>
              </a:ext>
            </a:extLst>
          </p:cNvPr>
          <p:cNvSpPr/>
          <p:nvPr/>
        </p:nvSpPr>
        <p:spPr>
          <a:xfrm>
            <a:off x="9192344" y="3212973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C3E9AED-56A2-4AB2-9487-42840D7AD245}"/>
              </a:ext>
            </a:extLst>
          </p:cNvPr>
          <p:cNvSpPr txBox="1"/>
          <p:nvPr/>
        </p:nvSpPr>
        <p:spPr>
          <a:xfrm>
            <a:off x="9480376" y="328162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Optimierer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99DFC5F-DC9E-4BE2-89AB-F209B53B9344}"/>
              </a:ext>
            </a:extLst>
          </p:cNvPr>
          <p:cNvCxnSpPr>
            <a:cxnSpLocks/>
          </p:cNvCxnSpPr>
          <p:nvPr/>
        </p:nvCxnSpPr>
        <p:spPr>
          <a:xfrm>
            <a:off x="8760296" y="3501008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110AD7F4-6BB6-407C-877C-683CA7144F02}"/>
              </a:ext>
            </a:extLst>
          </p:cNvPr>
          <p:cNvSpPr/>
          <p:nvPr/>
        </p:nvSpPr>
        <p:spPr>
          <a:xfrm>
            <a:off x="7015379" y="1628794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D4458E2-A02E-4066-8F66-35E58DCB1598}"/>
              </a:ext>
            </a:extLst>
          </p:cNvPr>
          <p:cNvSpPr txBox="1"/>
          <p:nvPr/>
        </p:nvSpPr>
        <p:spPr>
          <a:xfrm>
            <a:off x="7320136" y="17069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Lieferant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3090669-083A-41C0-A7FC-106C8AC27D8C}"/>
              </a:ext>
            </a:extLst>
          </p:cNvPr>
          <p:cNvSpPr txBox="1"/>
          <p:nvPr/>
        </p:nvSpPr>
        <p:spPr>
          <a:xfrm>
            <a:off x="6096000" y="4078576"/>
            <a:ext cx="141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Boiler-Daten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(15min)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B1A580F-3CFA-4577-ABC4-3C92A2362CF3}"/>
              </a:ext>
            </a:extLst>
          </p:cNvPr>
          <p:cNvCxnSpPr/>
          <p:nvPr/>
        </p:nvCxnSpPr>
        <p:spPr>
          <a:xfrm flipV="1">
            <a:off x="7824192" y="3658058"/>
            <a:ext cx="0" cy="113909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9C9F0270-71AA-4445-B9ED-4394223BC493}"/>
              </a:ext>
            </a:extLst>
          </p:cNvPr>
          <p:cNvCxnSpPr/>
          <p:nvPr/>
        </p:nvCxnSpPr>
        <p:spPr>
          <a:xfrm flipV="1">
            <a:off x="7799619" y="2073879"/>
            <a:ext cx="0" cy="113909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1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08EED-5003-42FB-83D7-7F16288E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7E749-0C88-43C4-914F-850F0FF9B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5348486" cy="4677833"/>
          </a:xfrm>
        </p:spPr>
        <p:txBody>
          <a:bodyPr>
            <a:normAutofit/>
          </a:bodyPr>
          <a:lstStyle/>
          <a:p>
            <a:r>
              <a:rPr lang="de-DE" sz="1800" dirty="0"/>
              <a:t>Anschluss der Elektroboiler an Flex+ Plattform</a:t>
            </a:r>
          </a:p>
          <a:p>
            <a:r>
              <a:rPr lang="de-DE" sz="1800" dirty="0"/>
              <a:t>Übertragung des Zustandes der Einheit in 15 minütiger Auflösung </a:t>
            </a:r>
          </a:p>
          <a:p>
            <a:r>
              <a:rPr lang="de-DE" sz="1800" dirty="0"/>
              <a:t>Optimierung des Fahrplans und Einkauf der Leistung</a:t>
            </a:r>
          </a:p>
          <a:p>
            <a:r>
              <a:rPr lang="de-DE" sz="1800" dirty="0"/>
              <a:t>Steuerung der Geräte auf Basis von Kundenverhalten, Marktgegebenheiten, und Ladezustand der Einheit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DA2E41A-2038-43E8-BB06-5F9399A17599}"/>
              </a:ext>
            </a:extLst>
          </p:cNvPr>
          <p:cNvSpPr/>
          <p:nvPr/>
        </p:nvSpPr>
        <p:spPr>
          <a:xfrm>
            <a:off x="7032104" y="4797152"/>
            <a:ext cx="38884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F4312F-B268-401A-9D99-E728CA9A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4941168"/>
            <a:ext cx="477148" cy="813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184510-F8C0-4F57-89B7-53ECEC1C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4941168"/>
            <a:ext cx="477148" cy="813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E46A230-B765-40E6-8760-D0371AFF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4941168"/>
            <a:ext cx="477148" cy="8137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9D2C79-286A-49C6-B493-283CA949D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941168"/>
            <a:ext cx="477148" cy="8137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9ABB363-1B7D-451E-A471-9A577D35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4941167"/>
            <a:ext cx="477148" cy="81372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73D421B-DD43-410E-9C23-35E7347A1529}"/>
              </a:ext>
            </a:extLst>
          </p:cNvPr>
          <p:cNvSpPr/>
          <p:nvPr/>
        </p:nvSpPr>
        <p:spPr>
          <a:xfrm>
            <a:off x="7032104" y="3212975"/>
            <a:ext cx="1728192" cy="4450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A1F1F6-E57E-4F6D-853C-FC1BC2DCD4B3}"/>
              </a:ext>
            </a:extLst>
          </p:cNvPr>
          <p:cNvSpPr txBox="1"/>
          <p:nvPr/>
        </p:nvSpPr>
        <p:spPr>
          <a:xfrm>
            <a:off x="7104112" y="328162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Flex+ Plattform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C35F31C-5350-4FA9-987F-B9B127272182}"/>
              </a:ext>
            </a:extLst>
          </p:cNvPr>
          <p:cNvCxnSpPr/>
          <p:nvPr/>
        </p:nvCxnSpPr>
        <p:spPr>
          <a:xfrm flipV="1">
            <a:off x="7824192" y="3658058"/>
            <a:ext cx="0" cy="113909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F491199-F41C-4A2F-8B7A-590981D3C702}"/>
              </a:ext>
            </a:extLst>
          </p:cNvPr>
          <p:cNvSpPr/>
          <p:nvPr/>
        </p:nvSpPr>
        <p:spPr>
          <a:xfrm>
            <a:off x="9192344" y="3212973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576E21A-6E86-4921-B7BC-4A92F8B82CCE}"/>
              </a:ext>
            </a:extLst>
          </p:cNvPr>
          <p:cNvSpPr txBox="1"/>
          <p:nvPr/>
        </p:nvSpPr>
        <p:spPr>
          <a:xfrm>
            <a:off x="9480376" y="328162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Optimierer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25A90ED-B06F-433F-9A72-64123F4497A3}"/>
              </a:ext>
            </a:extLst>
          </p:cNvPr>
          <p:cNvCxnSpPr>
            <a:cxnSpLocks/>
          </p:cNvCxnSpPr>
          <p:nvPr/>
        </p:nvCxnSpPr>
        <p:spPr>
          <a:xfrm>
            <a:off x="8760296" y="3501008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AC26EF9-8D4D-4FAF-8E58-8367EF0CB6B6}"/>
              </a:ext>
            </a:extLst>
          </p:cNvPr>
          <p:cNvCxnSpPr>
            <a:cxnSpLocks/>
          </p:cNvCxnSpPr>
          <p:nvPr/>
        </p:nvCxnSpPr>
        <p:spPr>
          <a:xfrm flipH="1">
            <a:off x="8760296" y="335699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3EC9C7B-D46B-4157-842C-0AD7858ADBB3}"/>
              </a:ext>
            </a:extLst>
          </p:cNvPr>
          <p:cNvSpPr/>
          <p:nvPr/>
        </p:nvSpPr>
        <p:spPr>
          <a:xfrm>
            <a:off x="7015379" y="1628794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B10AF44-17A2-4271-9FCF-47E41D30C58E}"/>
              </a:ext>
            </a:extLst>
          </p:cNvPr>
          <p:cNvSpPr txBox="1"/>
          <p:nvPr/>
        </p:nvSpPr>
        <p:spPr>
          <a:xfrm>
            <a:off x="7320136" y="17069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Lieferant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1306A8C-CC1D-4E9A-87B4-28DE68025E50}"/>
              </a:ext>
            </a:extLst>
          </p:cNvPr>
          <p:cNvCxnSpPr/>
          <p:nvPr/>
        </p:nvCxnSpPr>
        <p:spPr>
          <a:xfrm flipV="1">
            <a:off x="7799619" y="2073879"/>
            <a:ext cx="0" cy="113909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D7F88C9-F40E-4439-B45E-EF69D2BA61BE}"/>
              </a:ext>
            </a:extLst>
          </p:cNvPr>
          <p:cNvSpPr txBox="1"/>
          <p:nvPr/>
        </p:nvSpPr>
        <p:spPr>
          <a:xfrm>
            <a:off x="6096000" y="4078576"/>
            <a:ext cx="141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Boiler-Daten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(15min)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4D36C-B8E2-48CA-A594-460DE288930D}"/>
              </a:ext>
            </a:extLst>
          </p:cNvPr>
          <p:cNvCxnSpPr>
            <a:cxnSpLocks/>
          </p:cNvCxnSpPr>
          <p:nvPr/>
        </p:nvCxnSpPr>
        <p:spPr>
          <a:xfrm>
            <a:off x="10001081" y="3658056"/>
            <a:ext cx="0" cy="113909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74D61AA-5BCF-427B-8F91-6AE13CBA5604}"/>
              </a:ext>
            </a:extLst>
          </p:cNvPr>
          <p:cNvSpPr txBox="1"/>
          <p:nvPr/>
        </p:nvSpPr>
        <p:spPr>
          <a:xfrm>
            <a:off x="10029532" y="4078576"/>
            <a:ext cx="180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Fahrplan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(15min)</a:t>
            </a:r>
          </a:p>
        </p:txBody>
      </p: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036FE9DE-7993-47D6-A601-02655AB57E6E}"/>
              </a:ext>
            </a:extLst>
          </p:cNvPr>
          <p:cNvCxnSpPr>
            <a:stCxn id="18" idx="1"/>
            <a:endCxn id="5" idx="1"/>
          </p:cNvCxnSpPr>
          <p:nvPr/>
        </p:nvCxnSpPr>
        <p:spPr>
          <a:xfrm rot="10800000" flipH="1" flipV="1">
            <a:off x="7015378" y="1851336"/>
            <a:ext cx="16725" cy="3485876"/>
          </a:xfrm>
          <a:prstGeom prst="bentConnector3">
            <a:avLst>
              <a:gd name="adj1" fmla="val -5517889"/>
            </a:avLst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CB7DBFDD-0876-4268-B6DB-3390C34667C0}"/>
              </a:ext>
            </a:extLst>
          </p:cNvPr>
          <p:cNvSpPr txBox="1"/>
          <p:nvPr/>
        </p:nvSpPr>
        <p:spPr>
          <a:xfrm>
            <a:off x="6003105" y="1183742"/>
            <a:ext cx="141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Gelieferte Leistung</a:t>
            </a:r>
          </a:p>
        </p:txBody>
      </p:sp>
    </p:spTree>
    <p:extLst>
      <p:ext uri="{BB962C8B-B14F-4D97-AF65-F5344CB8AC3E}">
        <p14:creationId xmlns:p14="http://schemas.microsoft.com/office/powerpoint/2010/main" val="368844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08EED-5003-42FB-83D7-7F16288E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7E749-0C88-43C4-914F-850F0FF9B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514" y="1509185"/>
            <a:ext cx="5348486" cy="4677833"/>
          </a:xfrm>
        </p:spPr>
        <p:txBody>
          <a:bodyPr>
            <a:normAutofit/>
          </a:bodyPr>
          <a:lstStyle/>
          <a:p>
            <a:r>
              <a:rPr lang="de-DE" sz="1800" dirty="0"/>
              <a:t>Anschluss der Elektroboiler an Flex+ Plattform</a:t>
            </a:r>
          </a:p>
          <a:p>
            <a:r>
              <a:rPr lang="de-DE" sz="1800" dirty="0"/>
              <a:t>Übertragung des Zustandes der Einheit in 15 minütiger Auflösung </a:t>
            </a:r>
          </a:p>
          <a:p>
            <a:r>
              <a:rPr lang="de-DE" sz="1800" dirty="0"/>
              <a:t>MILP-Optimierung des Fahrplans und Einkauf der Leistung</a:t>
            </a:r>
          </a:p>
          <a:p>
            <a:r>
              <a:rPr lang="de-DE" sz="1800" dirty="0"/>
              <a:t>Steuerung der Geräte auf Basis von Kundenverhalten, Marktgegebenheiten, und Ladezustand der Einheit</a:t>
            </a:r>
          </a:p>
          <a:p>
            <a:r>
              <a:rPr lang="de-DE" sz="1800" dirty="0"/>
              <a:t>Schalten von Regelenergieabrufen über Flex+ Plattform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DA2E41A-2038-43E8-BB06-5F9399A17599}"/>
              </a:ext>
            </a:extLst>
          </p:cNvPr>
          <p:cNvSpPr/>
          <p:nvPr/>
        </p:nvSpPr>
        <p:spPr>
          <a:xfrm>
            <a:off x="7032104" y="4797152"/>
            <a:ext cx="38884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F4312F-B268-401A-9D99-E728CA9A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4941168"/>
            <a:ext cx="477148" cy="813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184510-F8C0-4F57-89B7-53ECEC1C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4941168"/>
            <a:ext cx="477148" cy="813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E46A230-B765-40E6-8760-D0371AFF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4941168"/>
            <a:ext cx="477148" cy="8137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9D2C79-286A-49C6-B493-283CA949D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941168"/>
            <a:ext cx="477148" cy="8137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9ABB363-1B7D-451E-A471-9A577D35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4941167"/>
            <a:ext cx="477148" cy="81372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73D421B-DD43-410E-9C23-35E7347A1529}"/>
              </a:ext>
            </a:extLst>
          </p:cNvPr>
          <p:cNvSpPr/>
          <p:nvPr/>
        </p:nvSpPr>
        <p:spPr>
          <a:xfrm>
            <a:off x="7032104" y="3212975"/>
            <a:ext cx="1728192" cy="4450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A1F1F6-E57E-4F6D-853C-FC1BC2DCD4B3}"/>
              </a:ext>
            </a:extLst>
          </p:cNvPr>
          <p:cNvSpPr txBox="1"/>
          <p:nvPr/>
        </p:nvSpPr>
        <p:spPr>
          <a:xfrm>
            <a:off x="7104112" y="328162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Flex+ Plattform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C35F31C-5350-4FA9-987F-B9B127272182}"/>
              </a:ext>
            </a:extLst>
          </p:cNvPr>
          <p:cNvCxnSpPr/>
          <p:nvPr/>
        </p:nvCxnSpPr>
        <p:spPr>
          <a:xfrm flipV="1">
            <a:off x="7824192" y="3658058"/>
            <a:ext cx="0" cy="113909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F491199-F41C-4A2F-8B7A-590981D3C702}"/>
              </a:ext>
            </a:extLst>
          </p:cNvPr>
          <p:cNvSpPr/>
          <p:nvPr/>
        </p:nvSpPr>
        <p:spPr>
          <a:xfrm>
            <a:off x="9192344" y="3212973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576E21A-6E86-4921-B7BC-4A92F8B82CCE}"/>
              </a:ext>
            </a:extLst>
          </p:cNvPr>
          <p:cNvSpPr txBox="1"/>
          <p:nvPr/>
        </p:nvSpPr>
        <p:spPr>
          <a:xfrm>
            <a:off x="9480376" y="328162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Optimierer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25A90ED-B06F-433F-9A72-64123F4497A3}"/>
              </a:ext>
            </a:extLst>
          </p:cNvPr>
          <p:cNvCxnSpPr>
            <a:cxnSpLocks/>
          </p:cNvCxnSpPr>
          <p:nvPr/>
        </p:nvCxnSpPr>
        <p:spPr>
          <a:xfrm>
            <a:off x="8760296" y="3501008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AC26EF9-8D4D-4FAF-8E58-8367EF0CB6B6}"/>
              </a:ext>
            </a:extLst>
          </p:cNvPr>
          <p:cNvCxnSpPr>
            <a:cxnSpLocks/>
          </p:cNvCxnSpPr>
          <p:nvPr/>
        </p:nvCxnSpPr>
        <p:spPr>
          <a:xfrm flipH="1">
            <a:off x="8760296" y="335699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3EC9C7B-D46B-4157-842C-0AD7858ADBB3}"/>
              </a:ext>
            </a:extLst>
          </p:cNvPr>
          <p:cNvSpPr/>
          <p:nvPr/>
        </p:nvSpPr>
        <p:spPr>
          <a:xfrm>
            <a:off x="7015379" y="1628794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B10AF44-17A2-4271-9FCF-47E41D30C58E}"/>
              </a:ext>
            </a:extLst>
          </p:cNvPr>
          <p:cNvSpPr txBox="1"/>
          <p:nvPr/>
        </p:nvSpPr>
        <p:spPr>
          <a:xfrm>
            <a:off x="7320136" y="17069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Lieferant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1306A8C-CC1D-4E9A-87B4-28DE68025E50}"/>
              </a:ext>
            </a:extLst>
          </p:cNvPr>
          <p:cNvCxnSpPr/>
          <p:nvPr/>
        </p:nvCxnSpPr>
        <p:spPr>
          <a:xfrm flipV="1">
            <a:off x="7799619" y="2073879"/>
            <a:ext cx="0" cy="113909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D7F88C9-F40E-4439-B45E-EF69D2BA61BE}"/>
              </a:ext>
            </a:extLst>
          </p:cNvPr>
          <p:cNvSpPr txBox="1"/>
          <p:nvPr/>
        </p:nvSpPr>
        <p:spPr>
          <a:xfrm>
            <a:off x="6096000" y="4078576"/>
            <a:ext cx="141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Boiler-Daten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(15min)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4D36C-B8E2-48CA-A594-460DE288930D}"/>
              </a:ext>
            </a:extLst>
          </p:cNvPr>
          <p:cNvCxnSpPr>
            <a:cxnSpLocks/>
          </p:cNvCxnSpPr>
          <p:nvPr/>
        </p:nvCxnSpPr>
        <p:spPr>
          <a:xfrm>
            <a:off x="10001081" y="3658056"/>
            <a:ext cx="0" cy="113909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74D61AA-5BCF-427B-8F91-6AE13CBA5604}"/>
              </a:ext>
            </a:extLst>
          </p:cNvPr>
          <p:cNvSpPr txBox="1"/>
          <p:nvPr/>
        </p:nvSpPr>
        <p:spPr>
          <a:xfrm>
            <a:off x="10029532" y="4078576"/>
            <a:ext cx="180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Fahrplan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(15min)</a:t>
            </a:r>
          </a:p>
        </p:txBody>
      </p: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036FE9DE-7993-47D6-A601-02655AB57E6E}"/>
              </a:ext>
            </a:extLst>
          </p:cNvPr>
          <p:cNvCxnSpPr>
            <a:stCxn id="18" idx="1"/>
            <a:endCxn id="5" idx="1"/>
          </p:cNvCxnSpPr>
          <p:nvPr/>
        </p:nvCxnSpPr>
        <p:spPr>
          <a:xfrm rot="10800000" flipH="1" flipV="1">
            <a:off x="7015378" y="1851336"/>
            <a:ext cx="16725" cy="3485876"/>
          </a:xfrm>
          <a:prstGeom prst="bentConnector3">
            <a:avLst>
              <a:gd name="adj1" fmla="val -5517889"/>
            </a:avLst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CB7DBFDD-0876-4268-B6DB-3390C34667C0}"/>
              </a:ext>
            </a:extLst>
          </p:cNvPr>
          <p:cNvSpPr txBox="1"/>
          <p:nvPr/>
        </p:nvSpPr>
        <p:spPr>
          <a:xfrm>
            <a:off x="6003105" y="1183742"/>
            <a:ext cx="141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Gelieferte Leistung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CCCC8F2F-D897-4EA1-965B-364A5D2E41D2}"/>
              </a:ext>
            </a:extLst>
          </p:cNvPr>
          <p:cNvSpPr/>
          <p:nvPr/>
        </p:nvSpPr>
        <p:spPr>
          <a:xfrm>
            <a:off x="9196225" y="1649158"/>
            <a:ext cx="1728192" cy="445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4A07833-4025-4692-BB8A-A622210EB2D3}"/>
              </a:ext>
            </a:extLst>
          </p:cNvPr>
          <p:cNvSpPr txBox="1"/>
          <p:nvPr/>
        </p:nvSpPr>
        <p:spPr>
          <a:xfrm>
            <a:off x="9370431" y="171781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Netzbetreiber</a:t>
            </a:r>
          </a:p>
        </p:txBody>
      </p: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617248A8-105A-4545-AF53-17130014F9BD}"/>
              </a:ext>
            </a:extLst>
          </p:cNvPr>
          <p:cNvCxnSpPr>
            <a:stCxn id="26" idx="2"/>
          </p:cNvCxnSpPr>
          <p:nvPr/>
        </p:nvCxnSpPr>
        <p:spPr>
          <a:xfrm rot="5400000">
            <a:off x="8919693" y="1502797"/>
            <a:ext cx="549185" cy="1732073"/>
          </a:xfrm>
          <a:prstGeom prst="bentConnector2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A3F196FA-9502-4221-A363-5352389A7150}"/>
              </a:ext>
            </a:extLst>
          </p:cNvPr>
          <p:cNvCxnSpPr>
            <a:cxnSpLocks/>
          </p:cNvCxnSpPr>
          <p:nvPr/>
        </p:nvCxnSpPr>
        <p:spPr>
          <a:xfrm>
            <a:off x="8328249" y="2643426"/>
            <a:ext cx="0" cy="56954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316B6BC8-F07E-467C-A350-95A0879E87A9}"/>
              </a:ext>
            </a:extLst>
          </p:cNvPr>
          <p:cNvCxnSpPr>
            <a:cxnSpLocks/>
          </p:cNvCxnSpPr>
          <p:nvPr/>
        </p:nvCxnSpPr>
        <p:spPr>
          <a:xfrm>
            <a:off x="8328249" y="3658056"/>
            <a:ext cx="0" cy="113909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B334F274-E1B2-4C9A-8739-B50B4FD44B35}"/>
              </a:ext>
            </a:extLst>
          </p:cNvPr>
          <p:cNvSpPr txBox="1"/>
          <p:nvPr/>
        </p:nvSpPr>
        <p:spPr>
          <a:xfrm>
            <a:off x="8328248" y="2650741"/>
            <a:ext cx="249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Regelenergieabrufe</a:t>
            </a:r>
          </a:p>
        </p:txBody>
      </p:sp>
    </p:spTree>
    <p:extLst>
      <p:ext uri="{BB962C8B-B14F-4D97-AF65-F5344CB8AC3E}">
        <p14:creationId xmlns:p14="http://schemas.microsoft.com/office/powerpoint/2010/main" val="1660251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IT_Power_Point_Vorlage-1">
  <a:themeElements>
    <a:clrScheme name="AIT RZ">
      <a:dk1>
        <a:srgbClr val="000000"/>
      </a:dk1>
      <a:lt1>
        <a:srgbClr val="FFFFFF"/>
      </a:lt1>
      <a:dk2>
        <a:srgbClr val="790B1A"/>
      </a:dk2>
      <a:lt2>
        <a:srgbClr val="FFFFFF"/>
      </a:lt2>
      <a:accent1>
        <a:srgbClr val="790B1A"/>
      </a:accent1>
      <a:accent2>
        <a:srgbClr val="5D6C74"/>
      </a:accent2>
      <a:accent3>
        <a:srgbClr val="40AA9B"/>
      </a:accent3>
      <a:accent4>
        <a:srgbClr val="330040"/>
      </a:accent4>
      <a:accent5>
        <a:srgbClr val="BDBDBD"/>
      </a:accent5>
      <a:accent6>
        <a:srgbClr val="000000"/>
      </a:accent6>
      <a:hlink>
        <a:srgbClr val="790B1A"/>
      </a:hlink>
      <a:folHlink>
        <a:srgbClr val="790B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indent="0">
          <a:spcBef>
            <a:spcPts val="400"/>
          </a:spcBef>
          <a:buFont typeface="Arial" charset="0"/>
          <a:buNone/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T_PPTMaster_16zu9_EN_170216" id="{1B95EC1C-B472-450A-8903-C98D4969BD52}" vid="{33B5C33D-DA2D-4FC3-AD9E-3EDC816E9345}"/>
    </a:ext>
  </a:extLst>
</a:theme>
</file>

<file path=ppt/theme/theme2.xml><?xml version="1.0" encoding="utf-8"?>
<a:theme xmlns:a="http://schemas.openxmlformats.org/drawingml/2006/main" name="ERA-NET Smart Grids Pl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6858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1">
  <a:themeElements>
    <a:clrScheme name="Telekom Austria Group 20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281C"/>
      </a:accent1>
      <a:accent2>
        <a:srgbClr val="000000"/>
      </a:accent2>
      <a:accent3>
        <a:srgbClr val="6195AC"/>
      </a:accent3>
      <a:accent4>
        <a:srgbClr val="868C96"/>
      </a:accent4>
      <a:accent5>
        <a:srgbClr val="A3A9B0"/>
      </a:accent5>
      <a:accent6>
        <a:srgbClr val="C3C6CA"/>
      </a:accent6>
      <a:hlink>
        <a:srgbClr val="DA291C"/>
      </a:hlink>
      <a:folHlink>
        <a:srgbClr val="868C96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200" b="1" dirty="0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1_Austria_16-9_intern_PC_Vorlage_180517" id="{79D5E343-CBE0-3D41-94DD-E9048653E140}" vid="{DEDB20E3-398B-034E-8B86-28D164924741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2030817B4B6439F5FFEB005EE0C96" ma:contentTypeVersion="11" ma:contentTypeDescription="Create a new document." ma:contentTypeScope="" ma:versionID="0d40ac610e4803d1a8f5657e60f7b8d0">
  <xsd:schema xmlns:xsd="http://www.w3.org/2001/XMLSchema" xmlns:xs="http://www.w3.org/2001/XMLSchema" xmlns:p="http://schemas.microsoft.com/office/2006/metadata/properties" xmlns:ns3="cb3c35e3-cd99-4d7c-96a1-8f338085f32e" xmlns:ns4="160b4d95-7ae4-4439-95b3-fb961cde1d19" targetNamespace="http://schemas.microsoft.com/office/2006/metadata/properties" ma:root="true" ma:fieldsID="e7b633bac711ed40f653052ec5a840ec" ns3:_="" ns4:_="">
    <xsd:import namespace="cb3c35e3-cd99-4d7c-96a1-8f338085f32e"/>
    <xsd:import namespace="160b4d95-7ae4-4439-95b3-fb961cde1d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c35e3-cd99-4d7c-96a1-8f338085f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b4d95-7ae4-4439-95b3-fb961cde1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2F993B-1249-44D8-8F69-E2F0DCE8A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3c35e3-cd99-4d7c-96a1-8f338085f32e"/>
    <ds:schemaRef ds:uri="160b4d95-7ae4-4439-95b3-fb961cde1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74ECD4-7008-4D9B-8E8F-B33BF62CD3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E5083E-93E9-4B2D-A0D9-643A93914121}">
  <ds:schemaRefs>
    <ds:schemaRef ds:uri="http://schemas.microsoft.com/office/2006/documentManagement/types"/>
    <ds:schemaRef ds:uri="http://schemas.microsoft.com/office/2006/metadata/properties"/>
    <ds:schemaRef ds:uri="cb3c35e3-cd99-4d7c-96a1-8f338085f32e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0b4d95-7ae4-4439-95b3-fb961cde1d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829</Words>
  <Application>Microsoft Office PowerPoint</Application>
  <PresentationFormat>Breitbild</PresentationFormat>
  <Paragraphs>209</Paragraphs>
  <Slides>20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3" baseType="lpstr">
      <vt:lpstr>ＭＳ Ｐゴシック</vt:lpstr>
      <vt:lpstr>A1 Einfach Fett</vt:lpstr>
      <vt:lpstr>Arial</vt:lpstr>
      <vt:lpstr>Calibri</vt:lpstr>
      <vt:lpstr>Courier New</vt:lpstr>
      <vt:lpstr>Geneva</vt:lpstr>
      <vt:lpstr>Montserrat</vt:lpstr>
      <vt:lpstr>Verdana</vt:lpstr>
      <vt:lpstr>Wingdings</vt:lpstr>
      <vt:lpstr>AIT_Power_Point_Vorlage-1</vt:lpstr>
      <vt:lpstr>ERA-NET Smart Grids Plus</vt:lpstr>
      <vt:lpstr>A1</vt:lpstr>
      <vt:lpstr>think-cell Slide</vt:lpstr>
      <vt:lpstr>Regelreserve- und Spotmarktteilnahme von HaushaltskundInnen am Beispiel von Elektroboilern</vt:lpstr>
      <vt:lpstr>Überblick und Motivation</vt:lpstr>
      <vt:lpstr>Beispiel Elektroboiler </vt:lpstr>
      <vt:lpstr>Beispiel Elektroboiler </vt:lpstr>
      <vt:lpstr>Methodik </vt:lpstr>
      <vt:lpstr>Methodik </vt:lpstr>
      <vt:lpstr>Methodik </vt:lpstr>
      <vt:lpstr>Methodik </vt:lpstr>
      <vt:lpstr>Methodik </vt:lpstr>
      <vt:lpstr>Use Cases</vt:lpstr>
      <vt:lpstr>Teilnahme am Dayahead Spotmarkt</vt:lpstr>
      <vt:lpstr>Teilnahme am Sekundär- und Tertiär-Regelenergiemarkt</vt:lpstr>
      <vt:lpstr>Teilnahme am Intradaymarkt</vt:lpstr>
      <vt:lpstr>Potentialanalyse</vt:lpstr>
      <vt:lpstr>Demobetrieb</vt:lpstr>
      <vt:lpstr>Die Idee: Die Warmwasserbereitung im Haushalt flexibilisieren und als Energiespeicher nutzen. </vt:lpstr>
      <vt:lpstr>Anwendung negative Regelenergie 1</vt:lpstr>
      <vt:lpstr>Anwendung negative Regelenergie 2</vt:lpstr>
      <vt:lpstr>Kontaktdaten</vt:lpstr>
      <vt:lpstr>Regelreserve- und Spotmarktteilnahme von HaushaltskundInnen am Beispiel von Elektroboilern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Institute  of Technology</dc:title>
  <dc:creator>Spirit Software</dc:creator>
  <cp:lastModifiedBy>Fuchs Christian</cp:lastModifiedBy>
  <cp:revision>204</cp:revision>
  <cp:lastPrinted>2016-12-29T10:32:45Z</cp:lastPrinted>
  <dcterms:created xsi:type="dcterms:W3CDTF">2016-12-27T07:56:53Z</dcterms:created>
  <dcterms:modified xsi:type="dcterms:W3CDTF">2021-09-08T06:34:00Z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0x0101006FF2030817B4B6439F5FFEB005EE0C96</vt:lpwstr>
  </property>
</Properties>
</file>