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265" r:id="rId3"/>
    <p:sldId id="262" r:id="rId4"/>
    <p:sldId id="263" r:id="rId5"/>
    <p:sldId id="267" r:id="rId6"/>
    <p:sldId id="269" r:id="rId7"/>
    <p:sldId id="272" r:id="rId8"/>
    <p:sldId id="274" r:id="rId9"/>
    <p:sldId id="275" r:id="rId10"/>
    <p:sldId id="278" r:id="rId11"/>
    <p:sldId id="279" r:id="rId12"/>
    <p:sldId id="276" r:id="rId13"/>
    <p:sldId id="277" r:id="rId14"/>
    <p:sldId id="281" r:id="rId15"/>
    <p:sldId id="283" r:id="rId16"/>
    <p:sldId id="285" r:id="rId17"/>
    <p:sldId id="286" r:id="rId18"/>
    <p:sldId id="282" r:id="rId19"/>
    <p:sldId id="280" r:id="rId20"/>
    <p:sldId id="258" r:id="rId21"/>
  </p:sldIdLst>
  <p:sldSz cx="12192000" cy="6858000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16" userDrawn="1">
          <p15:clr>
            <a:srgbClr val="A4A3A4"/>
          </p15:clr>
        </p15:guide>
        <p15:guide id="2" pos="5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008080"/>
    <a:srgbClr val="D9D9D9"/>
    <a:srgbClr val="B7B8B7"/>
    <a:srgbClr val="FFFFFF"/>
    <a:srgbClr val="0000FF"/>
    <a:srgbClr val="A5A6A5"/>
    <a:srgbClr val="F70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0" autoAdjust="0"/>
    <p:restoredTop sz="94228" autoAdjust="0"/>
  </p:normalViewPr>
  <p:slideViewPr>
    <p:cSldViewPr snapToObjects="1">
      <p:cViewPr varScale="1">
        <p:scale>
          <a:sx n="78" d="100"/>
          <a:sy n="78" d="100"/>
        </p:scale>
        <p:origin x="84" y="1216"/>
      </p:cViewPr>
      <p:guideLst>
        <p:guide orient="horz" pos="2216"/>
        <p:guide pos="596"/>
      </p:guideLst>
    </p:cSldViewPr>
  </p:slideViewPr>
  <p:notesTextViewPr>
    <p:cViewPr>
      <p:scale>
        <a:sx n="133" d="100"/>
        <a:sy n="133" d="100"/>
      </p:scale>
      <p:origin x="0" y="0"/>
    </p:cViewPr>
  </p:notesTextViewPr>
  <p:notesViewPr>
    <p:cSldViewPr snapToObjects="1">
      <p:cViewPr varScale="1">
        <p:scale>
          <a:sx n="87" d="100"/>
          <a:sy n="87" d="100"/>
        </p:scale>
        <p:origin x="3840" y="72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>
              <a:latin typeface="Arial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9F2B5218-49A3-2342-BC18-DAD90E05247A}" type="datetime1">
              <a:rPr lang="de-DE">
                <a:latin typeface="Arial"/>
                <a:ea typeface="Arial"/>
                <a:cs typeface="Arial"/>
              </a:rPr>
              <a:pPr/>
              <a:t>08.09.2021</a:t>
            </a:fld>
            <a:endParaRPr lang="de-DE">
              <a:latin typeface="Arial"/>
              <a:ea typeface="Arial"/>
              <a:cs typeface="Arial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FBF5927-EC52-B945-9367-80C190BB9DAE}" type="slidenum">
              <a:rPr lang="de-DE">
                <a:latin typeface="Arial"/>
                <a:ea typeface="Arial"/>
                <a:cs typeface="Arial"/>
              </a:rPr>
              <a:pPr/>
              <a:t>‹Nr.›</a:t>
            </a:fld>
            <a:endParaRPr lang="de-DE"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5487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  <a:ea typeface="Arial"/>
                <a:cs typeface="Arial"/>
              </a:defRPr>
            </a:lvl1pPr>
          </a:lstStyle>
          <a:p>
            <a:fld id="{AED7335E-9968-8C48-9816-B465AE8D4E9F}" type="datetime1">
              <a:rPr lang="de-DE"/>
              <a:pPr/>
              <a:t>08.09.2021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  <a:ea typeface="Arial"/>
                <a:cs typeface="Arial"/>
              </a:defRPr>
            </a:lvl1pPr>
          </a:lstStyle>
          <a:p>
            <a:fld id="{A5CAE625-6F55-6E44-9102-F59BC989DC7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76152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Arial"/>
        <a:cs typeface="Arial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Arial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Arial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Arial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Arial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b="0" dirty="0"/>
          </a:p>
          <a:p>
            <a:endParaRPr lang="de-AT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AE625-6F55-6E44-9102-F59BC989DC7D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188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AE625-6F55-6E44-9102-F59BC989DC7D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5530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AE625-6F55-6E44-9102-F59BC989DC7D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6399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AE625-6F55-6E44-9102-F59BC989DC7D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9570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AE625-6F55-6E44-9102-F59BC989DC7D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556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AE625-6F55-6E44-9102-F59BC989DC7D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8419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AE625-6F55-6E44-9102-F59BC989DC7D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4458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Somit danke ich für ihre Aufmerksamkeit, gibt es noch Fragen?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AE625-6F55-6E44-9102-F59BC989DC7D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7392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KURZ">
    <p:bg>
      <p:bgPr>
        <a:gradFill flip="none" rotWithShape="1">
          <a:gsLst>
            <a:gs pos="100000">
              <a:srgbClr val="A5A6A5"/>
            </a:gs>
            <a:gs pos="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7" descr="AT_Pictogramm2.png"/>
          <p:cNvPicPr>
            <a:picLocks/>
          </p:cNvPicPr>
          <p:nvPr userDrawn="1"/>
        </p:nvPicPr>
        <p:blipFill rotWithShape="1">
          <a:blip r:embed="rId2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5" b="7739"/>
          <a:stretch/>
        </p:blipFill>
        <p:spPr bwMode="auto">
          <a:xfrm>
            <a:off x="1641000" y="1489438"/>
            <a:ext cx="88884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7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960972" y="1134534"/>
            <a:ext cx="10972799" cy="1795992"/>
          </a:xfrm>
        </p:spPr>
        <p:txBody>
          <a:bodyPr anchor="b"/>
          <a:lstStyle>
            <a:lvl1pPr>
              <a:defRPr sz="5000">
                <a:solidFill>
                  <a:srgbClr val="008080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960967" y="2930534"/>
            <a:ext cx="10972805" cy="719987"/>
          </a:xfrm>
        </p:spPr>
        <p:txBody>
          <a:bodyPr anchor="ctr"/>
          <a:lstStyle>
            <a:lvl1pPr>
              <a:defRPr>
                <a:solidFill>
                  <a:srgbClr val="008080"/>
                </a:solidFill>
              </a:defRPr>
            </a:lvl1pPr>
            <a:lvl3pPr marL="536575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8" name="Untertitel 2"/>
          <p:cNvSpPr txBox="1">
            <a:spLocks/>
          </p:cNvSpPr>
          <p:nvPr userDrawn="1"/>
        </p:nvSpPr>
        <p:spPr bwMode="auto">
          <a:xfrm>
            <a:off x="960967" y="6426930"/>
            <a:ext cx="9726084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200" dirty="0" err="1">
                <a:solidFill>
                  <a:srgbClr val="F70146"/>
                </a:solidFill>
                <a:latin typeface="Wingdings 3" charset="0"/>
                <a:cs typeface="Wingdings 3" charset="0"/>
              </a:rPr>
              <a:t>u</a:t>
            </a:r>
            <a:r>
              <a:rPr lang="de-DE" sz="1800" dirty="0">
                <a:solidFill>
                  <a:srgbClr val="595959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www.tugraz.at</a:t>
            </a: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9"/>
          </p:nvPr>
        </p:nvSpPr>
        <p:spPr>
          <a:xfrm>
            <a:off x="960438" y="4009275"/>
            <a:ext cx="10972800" cy="765187"/>
          </a:xfrm>
        </p:spPr>
        <p:txBody>
          <a:bodyPr/>
          <a:lstStyle>
            <a:lvl1pPr>
              <a:defRPr sz="2000" b="1" baseline="0">
                <a:solidFill>
                  <a:srgbClr val="595959"/>
                </a:solidFill>
              </a:defRPr>
            </a:lvl1pPr>
          </a:lstStyle>
          <a:p>
            <a:pPr lvl="0"/>
            <a:endParaRPr lang="de-AT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21"/>
          </p:nvPr>
        </p:nvSpPr>
        <p:spPr>
          <a:xfrm>
            <a:off x="965955" y="5465533"/>
            <a:ext cx="4500045" cy="336936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08.09.2021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B49F2FF2-6358-8E4F-914D-E4E7288E504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24"/>
          </p:nvPr>
        </p:nvSpPr>
        <p:spPr>
          <a:xfrm>
            <a:off x="2766000" y="6363365"/>
            <a:ext cx="3690000" cy="260350"/>
          </a:xfrm>
        </p:spPr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pPr>
              <a:defRPr/>
            </a:pPr>
            <a:r>
              <a:rPr lang="de-DE"/>
              <a:t>Benjamin Stöckl, TU Graz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2119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9"/>
          </p:nvPr>
        </p:nvSpPr>
        <p:spPr/>
        <p:txBody>
          <a:bodyPr/>
          <a:lstStyle>
            <a:lvl1pPr marL="342900" indent="-342900">
              <a:buClr>
                <a:srgbClr val="008080"/>
              </a:buClr>
              <a:buFont typeface="Wingdings" panose="05000000000000000000" pitchFamily="2" charset="2"/>
              <a:buChar char="§"/>
              <a:defRPr sz="2200"/>
            </a:lvl1pPr>
            <a:lvl2pPr marL="803275" indent="-271463">
              <a:buClr>
                <a:srgbClr val="595959"/>
              </a:buClr>
              <a:defRPr sz="1800"/>
            </a:lvl2pPr>
            <a:lvl3pPr marL="1431925" indent="-271463">
              <a:buClr>
                <a:srgbClr val="A5A6A5"/>
              </a:buClr>
              <a:buSzPct val="80000"/>
              <a:defRPr sz="1800"/>
            </a:lvl3pPr>
            <a:lvl4pPr marL="1884363" indent="-228600">
              <a:buFont typeface="Arial" panose="020B0604020202020204" pitchFamily="34" charset="0"/>
              <a:buChar char="•"/>
              <a:defRPr sz="1600"/>
            </a:lvl4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C1F9894-71C1-7C41-A3A8-9C65C7C3E21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959421" y="6596063"/>
            <a:ext cx="4590062" cy="2159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95959"/>
                </a:solidFill>
                <a:ea typeface="Arial"/>
                <a:cs typeface="Arial"/>
              </a:defRPr>
            </a:lvl1pPr>
          </a:lstStyle>
          <a:p>
            <a:r>
              <a:rPr lang="de-DE"/>
              <a:t>08.09.2021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59421" y="6415088"/>
            <a:ext cx="10142746" cy="2603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Benjamin Stöckl, TU Graz</a:t>
            </a:r>
          </a:p>
        </p:txBody>
      </p:sp>
    </p:spTree>
    <p:extLst>
      <p:ext uri="{BB962C8B-B14F-4D97-AF65-F5344CB8AC3E}">
        <p14:creationId xmlns:p14="http://schemas.microsoft.com/office/powerpoint/2010/main" val="157656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960000" y="601200"/>
            <a:ext cx="10972800" cy="640860"/>
          </a:xfrm>
        </p:spPr>
        <p:txBody>
          <a:bodyPr/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EE3174A-9C41-4543-A159-B35D9E0C489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2"/>
          </p:nvPr>
        </p:nvSpPr>
        <p:spPr>
          <a:xfrm>
            <a:off x="959421" y="6596063"/>
            <a:ext cx="4590062" cy="2159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95959"/>
                </a:solidFill>
                <a:ea typeface="Arial"/>
                <a:cs typeface="Arial"/>
              </a:defRPr>
            </a:lvl1pPr>
          </a:lstStyle>
          <a:p>
            <a:r>
              <a:rPr lang="de-DE"/>
              <a:t>08.09.2021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59421" y="6415088"/>
            <a:ext cx="10142746" cy="2603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Benjamin Stöckl, TU Graz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827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946151" y="3294000"/>
            <a:ext cx="10987616" cy="1299604"/>
          </a:xfrm>
        </p:spPr>
        <p:txBody>
          <a:bodyPr anchor="ctr">
            <a:normAutofit/>
          </a:bodyPr>
          <a:lstStyle>
            <a:lvl1pPr algn="l">
              <a:defRPr sz="4400"/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946151" y="4593604"/>
            <a:ext cx="10987616" cy="703589"/>
          </a:xfrm>
        </p:spPr>
        <p:txBody>
          <a:bodyPr anchor="ctr"/>
          <a:lstStyle>
            <a:lvl1pPr algn="l">
              <a:defRPr b="0"/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>
          <a:xfrm>
            <a:off x="959421" y="6596063"/>
            <a:ext cx="4590062" cy="2159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95959"/>
                </a:solidFill>
                <a:ea typeface="Arial"/>
                <a:cs typeface="Arial"/>
              </a:defRPr>
            </a:lvl1pPr>
          </a:lstStyle>
          <a:p>
            <a:r>
              <a:rPr lang="de-DE"/>
              <a:t>08.09.2021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59421" y="6415088"/>
            <a:ext cx="10142746" cy="2603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Benjamin Stöckl, TU Graz</a:t>
            </a:r>
            <a:endParaRPr lang="de-DE" dirty="0"/>
          </a:p>
        </p:txBody>
      </p:sp>
      <p:sp>
        <p:nvSpPr>
          <p:cNvPr id="8" name="Foliennummernplatzhalter 14">
            <a:extLst>
              <a:ext uri="{FF2B5EF4-FFF2-40B4-BE49-F238E27FC236}">
                <a16:creationId xmlns:a16="http://schemas.microsoft.com/office/drawing/2014/main" id="{9EA59055-4BFC-4CD6-931D-7D29A01372B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0" y="642947"/>
            <a:ext cx="504000" cy="356053"/>
          </a:xfrm>
        </p:spPr>
        <p:txBody>
          <a:bodyPr/>
          <a:lstStyle/>
          <a:p>
            <a:fld id="{B49F2FF2-6358-8E4F-914D-E4E7288E504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804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960000" y="601200"/>
            <a:ext cx="10972800" cy="640800"/>
          </a:xfrm>
        </p:spPr>
        <p:txBody>
          <a:bodyPr/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960000" y="1393200"/>
            <a:ext cx="5280000" cy="4885200"/>
          </a:xfrm>
        </p:spPr>
        <p:txBody>
          <a:bodyPr/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16" name="Inhaltsplatzhalter 2"/>
          <p:cNvSpPr>
            <a:spLocks noGrp="1"/>
          </p:cNvSpPr>
          <p:nvPr>
            <p:ph idx="13"/>
          </p:nvPr>
        </p:nvSpPr>
        <p:spPr>
          <a:xfrm>
            <a:off x="6624000" y="1393200"/>
            <a:ext cx="5280000" cy="4885200"/>
          </a:xfrm>
        </p:spPr>
        <p:txBody>
          <a:bodyPr/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35E49E91-34AA-7945-9664-32FA9CA37C2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959421" y="6596063"/>
            <a:ext cx="4590062" cy="2159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95959"/>
                </a:solidFill>
                <a:ea typeface="Arial"/>
                <a:cs typeface="Arial"/>
              </a:defRPr>
            </a:lvl1pPr>
          </a:lstStyle>
          <a:p>
            <a:r>
              <a:rPr lang="de-DE"/>
              <a:t>08.09.2021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59421" y="6415088"/>
            <a:ext cx="10142746" cy="2603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Benjamin Stöckl, TU Graz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974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C1F9894-71C1-7C41-A3A8-9C65C7C3E21B}" type="slidenum">
              <a:rPr lang="de-DE"/>
              <a:pPr/>
              <a:t>‹Nr.›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00963993"/>
              </p:ext>
            </p:extLst>
          </p:nvPr>
        </p:nvGraphicFramePr>
        <p:xfrm>
          <a:off x="1007441" y="1849148"/>
          <a:ext cx="10412846" cy="390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8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7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86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943">
                <a:tc>
                  <a:txBody>
                    <a:bodyPr/>
                    <a:lstStyle/>
                    <a:p>
                      <a:pPr algn="ctr"/>
                      <a:r>
                        <a:rPr lang="de-DE" sz="1500" b="1" dirty="0">
                          <a:solidFill>
                            <a:srgbClr val="595959"/>
                          </a:solidFill>
                        </a:rPr>
                        <a:t>Nr.</a:t>
                      </a:r>
                    </a:p>
                  </a:txBody>
                  <a:tcPr marL="128377" marR="128377" marT="48141" marB="481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dirty="0">
                          <a:solidFill>
                            <a:srgbClr val="595959"/>
                          </a:solidFill>
                        </a:rPr>
                        <a:t>Datum</a:t>
                      </a:r>
                    </a:p>
                  </a:txBody>
                  <a:tcPr marL="128377" marR="128377" marT="48141" marB="481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500" b="1" dirty="0">
                          <a:solidFill>
                            <a:srgbClr val="595959"/>
                          </a:solidFill>
                        </a:rPr>
                        <a:t>Einheit</a:t>
                      </a:r>
                    </a:p>
                  </a:txBody>
                  <a:tcPr marL="128377" marR="128377" marT="48141" marB="481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943">
                <a:tc>
                  <a:txBody>
                    <a:bodyPr/>
                    <a:lstStyle/>
                    <a:p>
                      <a:pPr algn="ctr"/>
                      <a:r>
                        <a:rPr lang="de-DE" sz="1500" b="0" dirty="0">
                          <a:solidFill>
                            <a:srgbClr val="595959"/>
                          </a:solidFill>
                        </a:rPr>
                        <a:t>1</a:t>
                      </a:r>
                    </a:p>
                  </a:txBody>
                  <a:tcPr marL="128377" marR="128377" marT="48141" marB="481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dirty="0">
                          <a:solidFill>
                            <a:srgbClr val="595959"/>
                          </a:solidFill>
                        </a:rPr>
                        <a:t>03.10.2013</a:t>
                      </a:r>
                    </a:p>
                  </a:txBody>
                  <a:tcPr marL="128377" marR="128377" marT="48141" marB="481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0" dirty="0">
                          <a:solidFill>
                            <a:srgbClr val="595959"/>
                          </a:solidFill>
                        </a:rPr>
                        <a:t>Ändern</a:t>
                      </a:r>
                    </a:p>
                  </a:txBody>
                  <a:tcPr marL="128377" marR="128377" marT="48141" marB="481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943">
                <a:tc>
                  <a:txBody>
                    <a:bodyPr/>
                    <a:lstStyle/>
                    <a:p>
                      <a:pPr algn="ctr"/>
                      <a:r>
                        <a:rPr lang="de-DE" sz="1500" b="0" dirty="0">
                          <a:solidFill>
                            <a:srgbClr val="595959"/>
                          </a:solidFill>
                        </a:rPr>
                        <a:t>2</a:t>
                      </a:r>
                    </a:p>
                  </a:txBody>
                  <a:tcPr marL="128377" marR="128377" marT="48141" marB="481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dirty="0">
                          <a:solidFill>
                            <a:srgbClr val="595959"/>
                          </a:solidFill>
                        </a:rPr>
                        <a:t>10.10.2013</a:t>
                      </a:r>
                    </a:p>
                  </a:txBody>
                  <a:tcPr marL="128377" marR="128377" marT="48141" marB="481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0" dirty="0">
                          <a:solidFill>
                            <a:srgbClr val="595959"/>
                          </a:solidFill>
                        </a:rPr>
                        <a:t>im</a:t>
                      </a:r>
                    </a:p>
                  </a:txBody>
                  <a:tcPr marL="128377" marR="128377" marT="48141" marB="481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943"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solidFill>
                            <a:srgbClr val="595959"/>
                          </a:solidFill>
                        </a:rPr>
                        <a:t>3</a:t>
                      </a:r>
                    </a:p>
                  </a:txBody>
                  <a:tcPr marL="128377" marR="128377" marT="48141" marB="481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solidFill>
                            <a:srgbClr val="595959"/>
                          </a:solidFill>
                        </a:rPr>
                        <a:t>17.11.2013</a:t>
                      </a:r>
                    </a:p>
                  </a:txBody>
                  <a:tcPr marL="128377" marR="128377" marT="48141" marB="481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dirty="0">
                          <a:solidFill>
                            <a:srgbClr val="595959"/>
                          </a:solidFill>
                        </a:rPr>
                        <a:t>Folienmaster</a:t>
                      </a:r>
                    </a:p>
                  </a:txBody>
                  <a:tcPr marL="128377" marR="128377" marT="48141" marB="481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943"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solidFill>
                            <a:srgbClr val="595959"/>
                          </a:solidFill>
                        </a:rPr>
                        <a:t>4</a:t>
                      </a:r>
                    </a:p>
                  </a:txBody>
                  <a:tcPr marL="128377" marR="128377" marT="48141" marB="481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solidFill>
                            <a:srgbClr val="595959"/>
                          </a:solidFill>
                        </a:rPr>
                        <a:t>24.11.2013</a:t>
                      </a:r>
                    </a:p>
                  </a:txBody>
                  <a:tcPr marL="128377" marR="128377" marT="48141" marB="481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dirty="0">
                          <a:solidFill>
                            <a:srgbClr val="595959"/>
                          </a:solidFill>
                        </a:rPr>
                        <a:t>unter</a:t>
                      </a:r>
                    </a:p>
                  </a:txBody>
                  <a:tcPr marL="128377" marR="128377" marT="48141" marB="481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338"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128377" marR="128377" marT="48141" marB="481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chemeClr val="bg1"/>
                          </a:solidFill>
                        </a:rPr>
                        <a:t>31.11.2013</a:t>
                      </a:r>
                    </a:p>
                  </a:txBody>
                  <a:tcPr marL="128377" marR="128377" marT="48141" marB="481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1" i="0" dirty="0">
                          <a:solidFill>
                            <a:schemeClr val="bg1"/>
                          </a:solidFill>
                        </a:rPr>
                        <a:t>Ansicht -&gt; Folienmaster</a:t>
                      </a:r>
                    </a:p>
                  </a:txBody>
                  <a:tcPr marL="128377" marR="128377" marT="48141" marB="481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943">
                <a:tc>
                  <a:txBody>
                    <a:bodyPr/>
                    <a:lstStyle/>
                    <a:p>
                      <a:pPr algn="ctr"/>
                      <a:endParaRPr lang="de-DE" sz="1500" dirty="0">
                        <a:solidFill>
                          <a:srgbClr val="595959"/>
                        </a:solidFill>
                      </a:endParaRPr>
                    </a:p>
                  </a:txBody>
                  <a:tcPr marL="128377" marR="128377" marT="48141" marB="481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500" dirty="0">
                        <a:solidFill>
                          <a:srgbClr val="595959"/>
                        </a:solidFill>
                      </a:endParaRPr>
                    </a:p>
                  </a:txBody>
                  <a:tcPr marL="128377" marR="128377" marT="48141" marB="481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>
                        <a:solidFill>
                          <a:srgbClr val="595959"/>
                        </a:solidFill>
                      </a:endParaRPr>
                    </a:p>
                  </a:txBody>
                  <a:tcPr marL="128377" marR="128377" marT="48141" marB="481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943">
                <a:tc>
                  <a:txBody>
                    <a:bodyPr/>
                    <a:lstStyle/>
                    <a:p>
                      <a:pPr algn="ctr"/>
                      <a:endParaRPr lang="de-DE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128377" marR="128377" marT="48141" marB="481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128377" marR="128377" marT="48141" marB="481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128377" marR="128377" marT="48141" marB="481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943">
                <a:tc>
                  <a:txBody>
                    <a:bodyPr/>
                    <a:lstStyle/>
                    <a:p>
                      <a:pPr algn="ctr"/>
                      <a:endParaRPr lang="de-DE" sz="1500" dirty="0">
                        <a:solidFill>
                          <a:srgbClr val="595959"/>
                        </a:solidFill>
                      </a:endParaRPr>
                    </a:p>
                  </a:txBody>
                  <a:tcPr marL="128377" marR="128377" marT="48141" marB="481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500" dirty="0">
                        <a:solidFill>
                          <a:srgbClr val="595959"/>
                        </a:solidFill>
                      </a:endParaRPr>
                    </a:p>
                  </a:txBody>
                  <a:tcPr marL="128377" marR="128377" marT="48141" marB="481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>
                        <a:solidFill>
                          <a:srgbClr val="595959"/>
                        </a:solidFill>
                      </a:endParaRPr>
                    </a:p>
                  </a:txBody>
                  <a:tcPr marL="128377" marR="128377" marT="48141" marB="481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943">
                <a:tc>
                  <a:txBody>
                    <a:bodyPr/>
                    <a:lstStyle/>
                    <a:p>
                      <a:pPr algn="ctr"/>
                      <a:endParaRPr lang="de-DE" sz="1500" dirty="0">
                        <a:solidFill>
                          <a:srgbClr val="595959"/>
                        </a:solidFill>
                      </a:endParaRPr>
                    </a:p>
                  </a:txBody>
                  <a:tcPr marL="128377" marR="128377" marT="48141" marB="481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500" dirty="0">
                        <a:solidFill>
                          <a:srgbClr val="595959"/>
                        </a:solidFill>
                      </a:endParaRPr>
                    </a:p>
                  </a:txBody>
                  <a:tcPr marL="128377" marR="128377" marT="48141" marB="481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>
                        <a:solidFill>
                          <a:srgbClr val="595959"/>
                        </a:solidFill>
                      </a:endParaRPr>
                    </a:p>
                  </a:txBody>
                  <a:tcPr marL="128377" marR="128377" marT="48141" marB="481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943">
                <a:tc>
                  <a:txBody>
                    <a:bodyPr/>
                    <a:lstStyle/>
                    <a:p>
                      <a:pPr algn="ctr"/>
                      <a:endParaRPr lang="de-DE" sz="1500" dirty="0">
                        <a:solidFill>
                          <a:srgbClr val="595959"/>
                        </a:solidFill>
                      </a:endParaRPr>
                    </a:p>
                  </a:txBody>
                  <a:tcPr marL="128377" marR="128377" marT="48141" marB="481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500" dirty="0">
                        <a:solidFill>
                          <a:srgbClr val="595959"/>
                        </a:solidFill>
                      </a:endParaRPr>
                    </a:p>
                  </a:txBody>
                  <a:tcPr marL="128377" marR="128377" marT="48141" marB="481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de-DE" sz="1500" dirty="0">
                        <a:solidFill>
                          <a:srgbClr val="595959"/>
                        </a:solidFill>
                      </a:endParaRPr>
                    </a:p>
                  </a:txBody>
                  <a:tcPr marL="128377" marR="128377" marT="48141" marB="481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943">
                <a:tc>
                  <a:txBody>
                    <a:bodyPr/>
                    <a:lstStyle/>
                    <a:p>
                      <a:pPr algn="ctr"/>
                      <a:endParaRPr lang="de-DE" sz="1500" dirty="0">
                        <a:solidFill>
                          <a:srgbClr val="595959"/>
                        </a:solidFill>
                      </a:endParaRPr>
                    </a:p>
                  </a:txBody>
                  <a:tcPr marL="128377" marR="128377" marT="48141" marB="481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500" dirty="0">
                        <a:solidFill>
                          <a:srgbClr val="595959"/>
                        </a:solidFill>
                      </a:endParaRPr>
                    </a:p>
                  </a:txBody>
                  <a:tcPr marL="128377" marR="128377" marT="48141" marB="481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de-DE" sz="1500" dirty="0">
                        <a:solidFill>
                          <a:srgbClr val="595959"/>
                        </a:solidFill>
                      </a:endParaRPr>
                    </a:p>
                  </a:txBody>
                  <a:tcPr marL="128377" marR="128377" marT="48141" marB="481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>
          <a:xfrm>
            <a:off x="959421" y="6596063"/>
            <a:ext cx="4590062" cy="2159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95959"/>
                </a:solidFill>
                <a:ea typeface="Arial"/>
                <a:cs typeface="Arial"/>
              </a:defRPr>
            </a:lvl1pPr>
          </a:lstStyle>
          <a:p>
            <a:r>
              <a:rPr lang="de-DE"/>
              <a:t>08.09.2021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59421" y="6415088"/>
            <a:ext cx="10142746" cy="2603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Benjamin Stöckl, TU Graz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1916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5" descr="00_Startbild_Homepage_hoch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67" y="1494000"/>
            <a:ext cx="5961600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60967" y="2101500"/>
            <a:ext cx="4910033" cy="2655000"/>
          </a:xfrm>
        </p:spPr>
        <p:txBody>
          <a:bodyPr/>
          <a:lstStyle>
            <a:lvl1pPr marL="0" indent="0">
              <a:lnSpc>
                <a:spcPct val="100000"/>
              </a:lnSpc>
              <a:tabLst>
                <a:tab pos="487363" algn="l"/>
              </a:tabLst>
              <a:defRPr sz="1300">
                <a:latin typeface="+mj-lt"/>
              </a:defRPr>
            </a:lvl1pPr>
          </a:lstStyle>
          <a:p>
            <a:r>
              <a:rPr lang="de-DE" sz="1300" dirty="0">
                <a:solidFill>
                  <a:srgbClr val="595959"/>
                </a:solidFill>
                <a:ea typeface="Arial"/>
                <a:cs typeface="Arial"/>
              </a:rPr>
              <a:t>Kontaktinformationen</a:t>
            </a:r>
            <a:endParaRPr lang="de-AT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49F2FF2-6358-8E4F-914D-E4E7288E504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959421" y="6596063"/>
            <a:ext cx="4590062" cy="2159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95959"/>
                </a:solidFill>
                <a:ea typeface="Arial"/>
                <a:cs typeface="Arial"/>
              </a:defRPr>
            </a:lvl1pPr>
          </a:lstStyle>
          <a:p>
            <a:r>
              <a:rPr lang="de-DE"/>
              <a:t>08.09.2021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59421" y="6415088"/>
            <a:ext cx="10142746" cy="2603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Benjamin Stöckl, TU Graz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9620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platzhalter 6"/>
          <p:cNvPicPr>
            <a:picLocks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83596"/>
            <a:ext cx="504000" cy="236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6354772"/>
            <a:ext cx="12192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Arial"/>
              <a:cs typeface="Arial"/>
            </a:endParaRPr>
          </a:p>
        </p:txBody>
      </p:sp>
      <p:sp>
        <p:nvSpPr>
          <p:cNvPr id="1028" name="Titelplatzhalter 1"/>
          <p:cNvSpPr>
            <a:spLocks noGrp="1"/>
          </p:cNvSpPr>
          <p:nvPr>
            <p:ph type="title"/>
          </p:nvPr>
        </p:nvSpPr>
        <p:spPr bwMode="auto">
          <a:xfrm>
            <a:off x="960967" y="601665"/>
            <a:ext cx="10972800" cy="64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102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960967" y="1393200"/>
            <a:ext cx="10972800" cy="488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pic>
        <p:nvPicPr>
          <p:cNvPr id="1032" name="Picture 9" descr="Logo TU Graz"/>
          <p:cNvPicPr>
            <a:picLocks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-1250" r="-500" b="-1250"/>
          <a:stretch>
            <a:fillRect/>
          </a:stretch>
        </p:blipFill>
        <p:spPr bwMode="auto">
          <a:xfrm>
            <a:off x="10993340" y="79326"/>
            <a:ext cx="910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2947"/>
            <a:ext cx="504000" cy="35605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a typeface="Arial"/>
                <a:cs typeface="Arial"/>
              </a:defRPr>
            </a:lvl1pPr>
          </a:lstStyle>
          <a:p>
            <a:fld id="{B49F2FF2-6358-8E4F-914D-E4E7288E5044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2" name="Gerade Verbindung 11"/>
          <p:cNvCxnSpPr/>
          <p:nvPr userDrawn="1"/>
        </p:nvCxnSpPr>
        <p:spPr bwMode="auto">
          <a:xfrm>
            <a:off x="960973" y="503242"/>
            <a:ext cx="10943167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Bild 1"/>
          <p:cNvPicPr>
            <a:picLocks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167" y="6354768"/>
            <a:ext cx="831600" cy="431881"/>
          </a:xfrm>
          <a:prstGeom prst="rect">
            <a:avLst/>
          </a:prstGeom>
        </p:spPr>
      </p:pic>
      <p:sp>
        <p:nvSpPr>
          <p:cNvPr id="13" name="Textplatzhalter 15"/>
          <p:cNvSpPr txBox="1">
            <a:spLocks/>
          </p:cNvSpPr>
          <p:nvPr userDrawn="1"/>
        </p:nvSpPr>
        <p:spPr>
          <a:xfrm>
            <a:off x="960967" y="190801"/>
            <a:ext cx="10972800" cy="314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271463" indent="-2714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80"/>
              </a:buClr>
              <a:buFont typeface="Wingdings" charset="0"/>
              <a:buChar char="§"/>
              <a:defRPr sz="2400"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808038" indent="-2714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Wingdings" charset="0"/>
              <a:buChar char="§"/>
              <a:defRPr sz="2000"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2000"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ea typeface="Arial"/>
                <a:cs typeface="Arial"/>
              </a:rPr>
              <a:t>Der Energiefluss in Österreich mit ausschließlich erneuerbaren Energien</a:t>
            </a:r>
          </a:p>
          <a:p>
            <a:endParaRPr lang="de-AT" sz="1200" dirty="0">
              <a:ea typeface="Arial"/>
              <a:cs typeface="Arial"/>
            </a:endParaRPr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2"/>
          </p:nvPr>
        </p:nvSpPr>
        <p:spPr>
          <a:xfrm>
            <a:off x="959421" y="6596063"/>
            <a:ext cx="4590062" cy="2159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95959"/>
                </a:solidFill>
                <a:ea typeface="Arial"/>
                <a:cs typeface="Arial"/>
              </a:defRPr>
            </a:lvl1pPr>
          </a:lstStyle>
          <a:p>
            <a:r>
              <a:rPr lang="de-DE"/>
              <a:t>08.09.2021</a:t>
            </a:r>
            <a:endParaRPr lang="de-DE" dirty="0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59421" y="6415088"/>
            <a:ext cx="10142746" cy="2603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Benjamin Stöckl, TU Graz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3" r:id="rId2"/>
    <p:sldLayoutId id="2147483745" r:id="rId3"/>
    <p:sldLayoutId id="2147483746" r:id="rId4"/>
    <p:sldLayoutId id="2147483744" r:id="rId5"/>
    <p:sldLayoutId id="2147483751" r:id="rId6"/>
    <p:sldLayoutId id="2147483750" r:id="rId7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595959"/>
          </a:solidFill>
          <a:latin typeface="+mj-lt"/>
          <a:ea typeface="Arial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0" indent="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595959"/>
          </a:solidFill>
          <a:latin typeface="+mn-lt"/>
          <a:ea typeface="Arial"/>
          <a:cs typeface="Arial"/>
        </a:defRPr>
      </a:lvl1pPr>
      <a:lvl2pPr marL="271463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008080"/>
        </a:buClr>
        <a:buFont typeface="Wingdings" charset="0"/>
        <a:buChar char="§"/>
        <a:defRPr sz="2000" kern="1200">
          <a:solidFill>
            <a:srgbClr val="595959"/>
          </a:solidFill>
          <a:latin typeface="+mn-lt"/>
          <a:ea typeface="Arial"/>
          <a:cs typeface="+mn-cs"/>
        </a:defRPr>
      </a:lvl2pPr>
      <a:lvl3pPr marL="808038" indent="-271463" algn="l" defTabSz="457200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595959"/>
          </a:solidFill>
          <a:latin typeface="+mn-lt"/>
          <a:ea typeface="Arial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1800" kern="1200">
          <a:solidFill>
            <a:srgbClr val="595959"/>
          </a:solidFill>
          <a:latin typeface="+mn-lt"/>
          <a:ea typeface="Arial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1800" kern="1200">
          <a:solidFill>
            <a:srgbClr val="595959"/>
          </a:solidFill>
          <a:latin typeface="+mn-lt"/>
          <a:ea typeface="Arial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ee.tugraz.at/" TargetMode="External"/><Relationship Id="rId7" Type="http://schemas.openxmlformats.org/officeDocument/2006/relationships/hyperlink" Target="https://www.linkedin.com/company/iee-tugraz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iee.tugraz/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/>
              <a:t>Der Energiefluss in Österreich mit ausschließlich erneuerbaren Energien</a:t>
            </a:r>
            <a:endParaRPr lang="de-AT" sz="4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IEWT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Benjamin Stöckl, TU Graz</a:t>
            </a:r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de-DE"/>
              <a:t>08.09.2021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B49F2FF2-6358-8E4F-914D-E4E7288E5044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Benjamin Stöckl, TU Graz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6900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5719821-B1D1-4BD4-857C-F62E25B00E2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Insgesamt benötigtes Primärenergieaufkommen: </a:t>
            </a:r>
            <a:r>
              <a:rPr lang="de-DE" b="1" dirty="0"/>
              <a:t>1.102,9 PJ</a:t>
            </a:r>
          </a:p>
          <a:p>
            <a:pPr lvl="1"/>
            <a:r>
              <a:rPr lang="de-DE" dirty="0"/>
              <a:t>2018</a:t>
            </a:r>
            <a:r>
              <a:rPr lang="de-DE" b="1" dirty="0"/>
              <a:t>: 1.417 PJ </a:t>
            </a:r>
            <a:r>
              <a:rPr lang="de-DE" dirty="0"/>
              <a:t>(Nettoprimärenergieverbrauch)</a:t>
            </a:r>
          </a:p>
          <a:p>
            <a:pPr lvl="1"/>
            <a:r>
              <a:rPr lang="de-DE" dirty="0"/>
              <a:t>Reduktion um </a:t>
            </a:r>
            <a:r>
              <a:rPr lang="de-DE" b="1" dirty="0"/>
              <a:t>314,1 PJ</a:t>
            </a:r>
          </a:p>
          <a:p>
            <a:pPr lvl="1"/>
            <a:r>
              <a:rPr lang="de-DE" dirty="0"/>
              <a:t>Großteils im Verkehrssektor</a:t>
            </a:r>
          </a:p>
          <a:p>
            <a:pPr lvl="1"/>
            <a:endParaRPr lang="de-DE" dirty="0"/>
          </a:p>
          <a:p>
            <a:r>
              <a:rPr lang="de-DE" dirty="0"/>
              <a:t>Bedarf an elektrischer Energie steigt auf </a:t>
            </a:r>
            <a:r>
              <a:rPr lang="de-DE" b="1" dirty="0"/>
              <a:t>630,3 PJ </a:t>
            </a:r>
            <a:r>
              <a:rPr lang="de-DE" dirty="0"/>
              <a:t>(2018: 266 PJ)</a:t>
            </a:r>
          </a:p>
          <a:p>
            <a:pPr lvl="1"/>
            <a:r>
              <a:rPr lang="de-DE" dirty="0"/>
              <a:t>54% elektrischer Endverbrauch</a:t>
            </a:r>
          </a:p>
          <a:p>
            <a:pPr lvl="1"/>
            <a:r>
              <a:rPr lang="de-DE" dirty="0"/>
              <a:t>35% Elektrolyse</a:t>
            </a:r>
          </a:p>
          <a:p>
            <a:pPr lvl="1"/>
            <a:r>
              <a:rPr lang="de-DE" dirty="0"/>
              <a:t>11% Transportverluste</a:t>
            </a:r>
          </a:p>
          <a:p>
            <a:pPr lvl="1"/>
            <a:r>
              <a:rPr lang="de-DE" dirty="0"/>
              <a:t>Potentialauslastung der Primärenergieträger</a:t>
            </a:r>
            <a:r>
              <a:rPr lang="de-DE" b="1" dirty="0"/>
              <a:t>: 85%</a:t>
            </a:r>
          </a:p>
          <a:p>
            <a:pPr lvl="1"/>
            <a:endParaRPr lang="de-DE" dirty="0"/>
          </a:p>
          <a:p>
            <a:r>
              <a:rPr lang="de-DE" dirty="0"/>
              <a:t>Biomassebedarf: </a:t>
            </a:r>
            <a:r>
              <a:rPr lang="de-DE" b="1" dirty="0"/>
              <a:t>470,6 PJ</a:t>
            </a:r>
          </a:p>
          <a:p>
            <a:pPr lvl="1"/>
            <a:r>
              <a:rPr lang="de-DE" dirty="0"/>
              <a:t>Potential reicht nicht aus!</a:t>
            </a:r>
          </a:p>
          <a:p>
            <a:pPr lvl="1"/>
            <a:r>
              <a:rPr lang="de-DE" dirty="0"/>
              <a:t>Import von 95,6 PJ (20,3%)</a:t>
            </a:r>
          </a:p>
          <a:p>
            <a:endParaRPr lang="de-AT" b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118C70C-691E-4021-AF42-9CB5079E5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Ergebnisse Basisszenario l	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EAC8D88-05C5-42B3-87CE-B0CFA69F1B7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C1F9894-71C1-7C41-A3A8-9C65C7C3E21B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2563F69-245C-4219-A9F0-0F6624A904B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08.09.2021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3A1E1A-06A0-4CF9-B7B0-297BC3E49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Benjamin Stöckl, TU Graz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677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A67FA05-C41A-47DB-BEA3-A9071AB0814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166,3 PJ Wasserstoff benötigt</a:t>
            </a:r>
          </a:p>
          <a:p>
            <a:pPr lvl="1"/>
            <a:r>
              <a:rPr lang="de-DE" dirty="0"/>
              <a:t>Ca. je 1/4 Methanisierung, Synthetisierung, Endverbrauch &amp; Umwandlungsverluste</a:t>
            </a:r>
          </a:p>
          <a:p>
            <a:pPr lvl="1"/>
            <a:endParaRPr lang="de-DE" dirty="0"/>
          </a:p>
          <a:p>
            <a:r>
              <a:rPr lang="de-DE" dirty="0"/>
              <a:t>Biomethanpotential ausreichend</a:t>
            </a:r>
          </a:p>
          <a:p>
            <a:endParaRPr lang="de-DE" dirty="0"/>
          </a:p>
          <a:p>
            <a:r>
              <a:rPr lang="de-DE" dirty="0"/>
              <a:t>Umgebungswärme trotz 4x-Steigerung weiterhin gering</a:t>
            </a:r>
          </a:p>
          <a:p>
            <a:endParaRPr lang="de-DE" dirty="0"/>
          </a:p>
          <a:p>
            <a:r>
              <a:rPr lang="de-DE" dirty="0"/>
              <a:t>Transport- &amp; Umwandlungsverluste steigen an!</a:t>
            </a:r>
          </a:p>
          <a:p>
            <a:pPr lvl="1"/>
            <a:r>
              <a:rPr lang="de-DE" dirty="0"/>
              <a:t>Umwandlungsverluste steigen auf </a:t>
            </a:r>
            <a:r>
              <a:rPr lang="de-DE" b="1" dirty="0"/>
              <a:t>118,6</a:t>
            </a:r>
            <a:r>
              <a:rPr lang="de-DE" dirty="0"/>
              <a:t> PJ (2018: 91 PJ)</a:t>
            </a:r>
          </a:p>
          <a:p>
            <a:pPr lvl="1"/>
            <a:r>
              <a:rPr lang="de-DE" dirty="0"/>
              <a:t>Große Verluste bei Elektrolyse &amp; KWK-Anlagen</a:t>
            </a:r>
          </a:p>
          <a:p>
            <a:pPr lvl="1"/>
            <a:r>
              <a:rPr lang="de-DE" dirty="0"/>
              <a:t>Transportverluste steigen aufgrund des hohen Bedarfs an </a:t>
            </a:r>
            <a:r>
              <a:rPr lang="de-DE" dirty="0" err="1"/>
              <a:t>elek</a:t>
            </a:r>
            <a:r>
              <a:rPr lang="de-DE" dirty="0"/>
              <a:t>. Energie</a:t>
            </a:r>
          </a:p>
          <a:p>
            <a:pPr lvl="1"/>
            <a:endParaRPr lang="de-DE" dirty="0"/>
          </a:p>
          <a:p>
            <a:pPr lvl="1"/>
            <a:endParaRPr lang="de-AT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269FB67-513B-4917-941D-10A918027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Ergebnisse Basisszenario </a:t>
            </a:r>
            <a:r>
              <a:rPr lang="de-DE" dirty="0" err="1"/>
              <a:t>ll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B18EE9B-3AB7-47B1-AE08-DCA095C24EA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C1F9894-71C1-7C41-A3A8-9C65C7C3E21B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82DA5B6-1793-477E-98FA-556ADD8ABD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08.09.2021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63671CF-F8EB-4EFE-9DCE-1F4AFFC97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Benjamin Stöckl, TU Graz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754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A3CD90B-E33B-4936-8A64-411B3374A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Vergleich - Primärenergieaufkommen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800617-BD09-4975-BCB5-F2E1D5B83E9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C1F9894-71C1-7C41-A3A8-9C65C7C3E21B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EB8ADCA-12BE-415F-940C-3FAA1409C2C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08.09.2021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EABBCF-36F0-4501-A7DD-6979CEE38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Benjamin Stöckl, TU Graz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E5D797E-9614-4497-984D-5C7307ECC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401" y="1134000"/>
            <a:ext cx="8467197" cy="487606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3365064-1050-4DDB-B4A1-1E5A33F7B0AA}"/>
              </a:ext>
            </a:extLst>
          </p:cNvPr>
          <p:cNvSpPr txBox="1"/>
          <p:nvPr/>
        </p:nvSpPr>
        <p:spPr>
          <a:xfrm>
            <a:off x="3254452" y="4941458"/>
            <a:ext cx="15815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Arial Rounded MT Bold" panose="020F0704030504030204" pitchFamily="34" charset="0"/>
              </a:rPr>
              <a:t>(Nettoimporte: 917)</a:t>
            </a:r>
            <a:endParaRPr lang="de-AT" sz="105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894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41F41B-D78A-4F40-BAA4-4AC4CF21CAA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C1F9894-71C1-7C41-A3A8-9C65C7C3E21B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2C4F42-E78C-4FAF-8494-912F391F7A4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08.09.2021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65C96A-C7D2-4B12-A810-786DC0DF4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Benjamin Stöckl, TU Graz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9E49699-A15D-4F79-B014-120FDB753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000" y="1269000"/>
            <a:ext cx="5050980" cy="463821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F05FDD4-EE8C-492C-A6C3-234E5A5B1064}"/>
              </a:ext>
            </a:extLst>
          </p:cNvPr>
          <p:cNvSpPr txBox="1"/>
          <p:nvPr/>
        </p:nvSpPr>
        <p:spPr>
          <a:xfrm>
            <a:off x="9802470" y="5895388"/>
            <a:ext cx="211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(Angaben in PJ)</a:t>
            </a:r>
            <a:endParaRPr lang="de-AT" sz="12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1D41EED-E6FE-40AB-B3D6-8EE304ACB4FB}"/>
              </a:ext>
            </a:extLst>
          </p:cNvPr>
          <p:cNvSpPr txBox="1"/>
          <p:nvPr/>
        </p:nvSpPr>
        <p:spPr>
          <a:xfrm>
            <a:off x="6951000" y="642947"/>
            <a:ext cx="4095000" cy="4001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Basisszenario</a:t>
            </a:r>
            <a:endParaRPr lang="de-AT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ED60A0B-3364-40C6-B1CD-0AF52A7F5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000" y="1277130"/>
            <a:ext cx="4365001" cy="4630082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DE1B4E91-2C1B-4B9C-9AB9-8FA2D771686C}"/>
              </a:ext>
            </a:extLst>
          </p:cNvPr>
          <p:cNvSpPr txBox="1"/>
          <p:nvPr/>
        </p:nvSpPr>
        <p:spPr>
          <a:xfrm>
            <a:off x="1416000" y="639000"/>
            <a:ext cx="4095000" cy="400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2018</a:t>
            </a:r>
            <a:endParaRPr lang="de-AT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344EB54-B60D-4A46-8E19-FFCB3E801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43" y="3339482"/>
            <a:ext cx="1379316" cy="224138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97D1329-A762-42BE-88C0-BC0AFF4855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1146" y="1043057"/>
            <a:ext cx="1165964" cy="199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49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FFFAAC2-C775-447C-B56B-BA756D7F7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Energiefluss - Verkehr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601C6E-635A-45A2-ADE7-225FC46F64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C1F9894-71C1-7C41-A3A8-9C65C7C3E21B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71422D1-638A-467A-9164-13A54E1599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08.09.2021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8FFD751-7701-4B19-BEDC-454D83BFA1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Benjamin Stöckl, TU Graz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982518C-AAC7-459C-83D6-42B9809801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791"/>
          <a:stretch/>
        </p:blipFill>
        <p:spPr>
          <a:xfrm>
            <a:off x="6321000" y="2131258"/>
            <a:ext cx="5972767" cy="281027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B03D486-1F0D-4EF9-91F9-A171CFD2C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937" b="9854"/>
          <a:stretch/>
        </p:blipFill>
        <p:spPr>
          <a:xfrm>
            <a:off x="333744" y="2142808"/>
            <a:ext cx="5841416" cy="295352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46AA2502-15EB-43C0-9C89-90E9A383F6C6}"/>
              </a:ext>
            </a:extLst>
          </p:cNvPr>
          <p:cNvSpPr txBox="1"/>
          <p:nvPr/>
        </p:nvSpPr>
        <p:spPr>
          <a:xfrm>
            <a:off x="9802470" y="5895388"/>
            <a:ext cx="211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(Angaben in PJ)</a:t>
            </a:r>
            <a:endParaRPr lang="de-AT" sz="12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9B72651-3139-44EF-8461-E6E5070008D7}"/>
              </a:ext>
            </a:extLst>
          </p:cNvPr>
          <p:cNvSpPr txBox="1"/>
          <p:nvPr/>
        </p:nvSpPr>
        <p:spPr>
          <a:xfrm>
            <a:off x="6030794" y="1591817"/>
            <a:ext cx="5886676" cy="4001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Basisszenario</a:t>
            </a:r>
            <a:endParaRPr lang="de-AT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262BE62-6CDE-4F8F-A5C4-7A1D7FA74884}"/>
              </a:ext>
            </a:extLst>
          </p:cNvPr>
          <p:cNvSpPr txBox="1"/>
          <p:nvPr/>
        </p:nvSpPr>
        <p:spPr>
          <a:xfrm>
            <a:off x="606000" y="1602073"/>
            <a:ext cx="5175000" cy="4001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2018</a:t>
            </a:r>
            <a:endParaRPr lang="de-AT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BE4A47D-3DDB-4156-B6AF-AD0FA86BBA0A}"/>
              </a:ext>
            </a:extLst>
          </p:cNvPr>
          <p:cNvSpPr/>
          <p:nvPr/>
        </p:nvSpPr>
        <p:spPr>
          <a:xfrm>
            <a:off x="6456000" y="2002183"/>
            <a:ext cx="3465000" cy="6168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0210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63F1A69-8B17-4A77-87A3-F4234052A8E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64892" y="1242062"/>
            <a:ext cx="4588516" cy="4885200"/>
          </a:xfrm>
        </p:spPr>
        <p:txBody>
          <a:bodyPr/>
          <a:lstStyle/>
          <a:p>
            <a:r>
              <a:rPr lang="de-DE" dirty="0"/>
              <a:t>Primärenergieaufkommen:</a:t>
            </a:r>
            <a:br>
              <a:rPr lang="de-DE" dirty="0"/>
            </a:br>
            <a:r>
              <a:rPr lang="de-DE" dirty="0"/>
              <a:t> </a:t>
            </a:r>
            <a:r>
              <a:rPr lang="de-DE" b="1" dirty="0"/>
              <a:t>1.242 PJ </a:t>
            </a:r>
          </a:p>
          <a:p>
            <a:pPr lvl="1"/>
            <a:r>
              <a:rPr lang="de-DE" dirty="0"/>
              <a:t>Geringer als 2018</a:t>
            </a:r>
          </a:p>
          <a:p>
            <a:endParaRPr lang="de-DE" b="1" dirty="0"/>
          </a:p>
          <a:p>
            <a:r>
              <a:rPr lang="de-DE" dirty="0"/>
              <a:t>96% Potentialauslastung (elektrische Energie)</a:t>
            </a:r>
          </a:p>
          <a:p>
            <a:endParaRPr lang="de-AT" dirty="0"/>
          </a:p>
          <a:p>
            <a:r>
              <a:rPr lang="de-AT" dirty="0"/>
              <a:t>Biomasseimport: 153,4 PJ (29%)</a:t>
            </a:r>
          </a:p>
          <a:p>
            <a:pPr lvl="1"/>
            <a:r>
              <a:rPr lang="de-AT" dirty="0"/>
              <a:t>Vergleich BS: 95,6 PJ (20,3%)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D6DFE91-97E5-489E-A15F-00FE5E6B8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Ergebnisse Wachstumsszenario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C5BFF2-810F-4C19-BB69-234D01AEB4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C1F9894-71C1-7C41-A3A8-9C65C7C3E21B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1E5721-07CC-461E-8D63-7465BBCF4C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08.09.2021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F5BE7FD-8D22-44FB-89BB-CA13E1179C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Benjamin Stöckl, TU Graz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4EB1E06-CDBE-47FC-B135-8B9E067B4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408" y="1231649"/>
            <a:ext cx="7037326" cy="45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0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A731915-B753-4925-AF8E-FC6B2DBBE5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Primärenergieaufkommen: </a:t>
            </a:r>
            <a:r>
              <a:rPr lang="de-DE" b="1" dirty="0"/>
              <a:t>998,7 PJ</a:t>
            </a:r>
          </a:p>
          <a:p>
            <a:pPr lvl="1"/>
            <a:endParaRPr lang="de-DE" b="1" dirty="0"/>
          </a:p>
          <a:p>
            <a:r>
              <a:rPr lang="de-DE" dirty="0"/>
              <a:t>Potential für Wind, PV &amp; Wasserkraft zu </a:t>
            </a:r>
            <a:r>
              <a:rPr lang="de-DE" b="1" dirty="0"/>
              <a:t>77%</a:t>
            </a:r>
            <a:r>
              <a:rPr lang="de-DE" dirty="0"/>
              <a:t> ausgelastet</a:t>
            </a:r>
          </a:p>
          <a:p>
            <a:endParaRPr lang="de-AT" dirty="0"/>
          </a:p>
          <a:p>
            <a:r>
              <a:rPr lang="de-AT" dirty="0"/>
              <a:t>Biomasseimporte in Höhe von </a:t>
            </a:r>
            <a:r>
              <a:rPr lang="de-AT" b="1" dirty="0"/>
              <a:t>48 PJ</a:t>
            </a:r>
          </a:p>
          <a:p>
            <a:endParaRPr lang="de-AT" b="1" dirty="0"/>
          </a:p>
          <a:p>
            <a:r>
              <a:rPr lang="de-AT" dirty="0"/>
              <a:t>Umwandlungsverluste mit 108,3 PJ höher als 2018 (91 PJ)</a:t>
            </a:r>
          </a:p>
          <a:p>
            <a:endParaRPr lang="de-AT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24BABC8-B224-4C5D-AC45-7AD23BDEB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Ergebnisse Effizienzszenario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A548E06-C769-4437-96AC-C5F9698BA7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C1F9894-71C1-7C41-A3A8-9C65C7C3E21B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BB6424-DEEF-4BAB-B20A-56E3624202F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08.09.2021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F8DEAB5-F117-44CB-98CF-6071001A78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Benjamin Stöckl, TU Graz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595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85F27E-7074-4C31-BC56-39F0C24D596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C1F9894-71C1-7C41-A3A8-9C65C7C3E21B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58B3E90-8C4D-4A77-9D11-6551E57D7B6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08.09.2021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42506E-8C50-4D97-A8DF-29EEAEE61D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Benjamin Stöckl, TU Graz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8B52483-3D06-4A10-9403-68B8A170B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26" y="514838"/>
            <a:ext cx="11436774" cy="4714162"/>
          </a:xfrm>
          <a:prstGeom prst="rect">
            <a:avLst/>
          </a:prstGeom>
        </p:spPr>
      </p:pic>
      <p:sp>
        <p:nvSpPr>
          <p:cNvPr id="12" name="Textplatzhalter 1">
            <a:extLst>
              <a:ext uri="{FF2B5EF4-FFF2-40B4-BE49-F238E27FC236}">
                <a16:creationId xmlns:a16="http://schemas.microsoft.com/office/drawing/2014/main" id="{58663A90-E562-4EA6-A858-E91899EE010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41000" y="4674600"/>
            <a:ext cx="8055000" cy="1814400"/>
          </a:xfrm>
        </p:spPr>
        <p:txBody>
          <a:bodyPr/>
          <a:lstStyle/>
          <a:p>
            <a:r>
              <a:rPr lang="de-DE" dirty="0"/>
              <a:t>Primärenergieaufkommen: </a:t>
            </a:r>
            <a:r>
              <a:rPr lang="de-DE" b="1" dirty="0"/>
              <a:t>1.046,2 PJ</a:t>
            </a:r>
          </a:p>
          <a:p>
            <a:r>
              <a:rPr lang="de-DE" dirty="0"/>
              <a:t>Effizienz der Umwandlungsschritte         weniger </a:t>
            </a:r>
            <a:r>
              <a:rPr lang="de-DE" dirty="0" err="1"/>
              <a:t>elek</a:t>
            </a:r>
            <a:r>
              <a:rPr lang="de-DE" dirty="0"/>
              <a:t>. Energie  </a:t>
            </a:r>
          </a:p>
          <a:p>
            <a:r>
              <a:rPr lang="de-AT" dirty="0"/>
              <a:t>Biomasseimporte sinken gering: 83,2 PJ (vgl. BS 95,6 PJ)</a:t>
            </a:r>
          </a:p>
          <a:p>
            <a:r>
              <a:rPr lang="de-AT" dirty="0"/>
              <a:t>Umwandlungsverluste mit 41,8 PJ deutlich unter aktuellen 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1E288493-CF53-4C2F-8142-4B3DD1F97953}"/>
              </a:ext>
            </a:extLst>
          </p:cNvPr>
          <p:cNvCxnSpPr/>
          <p:nvPr/>
        </p:nvCxnSpPr>
        <p:spPr>
          <a:xfrm>
            <a:off x="6366000" y="5253716"/>
            <a:ext cx="450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802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4D08543-D691-4617-B0BE-F2FA26FCBC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92665" y="1219417"/>
            <a:ext cx="3200033" cy="4885200"/>
          </a:xfrm>
        </p:spPr>
        <p:txBody>
          <a:bodyPr/>
          <a:lstStyle/>
          <a:p>
            <a:r>
              <a:rPr lang="de-DE" dirty="0"/>
              <a:t>Biomasseverbrauch über Potential</a:t>
            </a:r>
          </a:p>
          <a:p>
            <a:endParaRPr lang="de-DE" dirty="0"/>
          </a:p>
          <a:p>
            <a:r>
              <a:rPr lang="de-DE" dirty="0"/>
              <a:t>Wasserkraft &amp; Biomasse hohe aktuelle Auslastung – PV &amp; Wind sehr gering</a:t>
            </a:r>
          </a:p>
          <a:p>
            <a:endParaRPr lang="de-DE" dirty="0"/>
          </a:p>
          <a:p>
            <a:r>
              <a:rPr lang="de-DE" dirty="0"/>
              <a:t>Wasserkraft in Basis- &amp; Effizienzszenario „unter“ Studienbandbreite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A75A9E3-18EC-4367-8030-84602C150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Potentialauslastung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5C62CC-85D7-4C01-A7CB-6077804E2CF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C1F9894-71C1-7C41-A3A8-9C65C7C3E21B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F3C911-E2B1-4B4F-9C9B-6EF1DAF0A1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08.09.2021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C2BD27F-06F9-4646-A2DB-7DEF08B5A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Benjamin Stöckl, TU Graz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2D127C0-D051-4D59-8A9A-C4FA52E83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396" y="1242062"/>
            <a:ext cx="7509371" cy="46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9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B71A913-1692-41E6-8ED7-6E535C8247A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Energieeinsparung durch erneuerbare Energie möglich!</a:t>
            </a:r>
          </a:p>
          <a:p>
            <a:endParaRPr lang="de-DE" dirty="0"/>
          </a:p>
          <a:p>
            <a:r>
              <a:rPr lang="de-AT" dirty="0"/>
              <a:t>Starke Nutzung elektrischer Energie und Biomasse</a:t>
            </a:r>
          </a:p>
          <a:p>
            <a:endParaRPr lang="de-AT" dirty="0"/>
          </a:p>
          <a:p>
            <a:r>
              <a:rPr lang="de-AT" dirty="0"/>
              <a:t>Großes Potential inländischer Erzeugung vorhanden – abhängig von der Wirtschaftlichkeit &amp; Umsetzbarkeit</a:t>
            </a:r>
          </a:p>
          <a:p>
            <a:endParaRPr lang="de-AT" dirty="0"/>
          </a:p>
          <a:p>
            <a:r>
              <a:rPr lang="de-AT" dirty="0"/>
              <a:t>Technologie weitgehend ausreichend</a:t>
            </a:r>
          </a:p>
          <a:p>
            <a:endParaRPr lang="de-AT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7977D8F-F708-491C-B88D-4BD222170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9B793C6-1A69-4654-AF3F-2F05191EDD0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C1F9894-71C1-7C41-A3A8-9C65C7C3E21B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380635-D855-4D73-8338-4C4587ECC6E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08.09.2021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730649D-512A-4793-A6AB-38BFC31A2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Benjamin Stöckl, TU Graz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197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216386E-E2AB-4B4C-AD64-6AF0CA39D85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Ziel</a:t>
            </a:r>
          </a:p>
          <a:p>
            <a:r>
              <a:rPr lang="de-DE" dirty="0"/>
              <a:t>Vorgehensweise</a:t>
            </a:r>
          </a:p>
          <a:p>
            <a:pPr lvl="1"/>
            <a:r>
              <a:rPr lang="de-DE" dirty="0"/>
              <a:t>Annahmen zur Berechnung</a:t>
            </a:r>
          </a:p>
          <a:p>
            <a:pPr lvl="1"/>
            <a:r>
              <a:rPr lang="de-DE" dirty="0"/>
              <a:t>Eingesetzte Energieträger</a:t>
            </a:r>
          </a:p>
          <a:p>
            <a:pPr lvl="1"/>
            <a:r>
              <a:rPr lang="de-DE" dirty="0"/>
              <a:t>Substitutionsmethoden</a:t>
            </a:r>
          </a:p>
          <a:p>
            <a:pPr lvl="1"/>
            <a:r>
              <a:rPr lang="de-DE" dirty="0"/>
              <a:t>Szenarien</a:t>
            </a:r>
          </a:p>
          <a:p>
            <a:r>
              <a:rPr lang="de-DE" dirty="0"/>
              <a:t>Potentiale</a:t>
            </a:r>
          </a:p>
          <a:p>
            <a:r>
              <a:rPr lang="de-DE" dirty="0"/>
              <a:t>Berechnungsergebnisse</a:t>
            </a:r>
          </a:p>
          <a:p>
            <a:r>
              <a:rPr lang="de-DE" dirty="0"/>
              <a:t>Fazit</a:t>
            </a:r>
          </a:p>
          <a:p>
            <a:pPr marL="0" indent="0">
              <a:buNone/>
            </a:pPr>
            <a:endParaRPr lang="de-DE" dirty="0"/>
          </a:p>
          <a:p>
            <a:pPr lvl="1"/>
            <a:endParaRPr lang="de-AT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0ABD933-4804-46D5-933A-B805B3F00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0E0407-B0E2-4B3B-A61A-22E6529FBC0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C1F9894-71C1-7C41-A3A8-9C65C7C3E21B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A1AA790-B0F7-497A-988C-2DBF8CCAADE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08.09.2021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3533E4E-2338-423B-8883-37A292CBC6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Benjamin Stöckl, TU Graz</a:t>
            </a:r>
          </a:p>
        </p:txBody>
      </p:sp>
    </p:spTree>
    <p:extLst>
      <p:ext uri="{BB962C8B-B14F-4D97-AF65-F5344CB8AC3E}">
        <p14:creationId xmlns:p14="http://schemas.microsoft.com/office/powerpoint/2010/main" val="300051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Danke für die Aufmerksamkeit!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960967" y="2101500"/>
            <a:ext cx="4910033" cy="2655000"/>
          </a:xfrm>
        </p:spPr>
        <p:txBody>
          <a:bodyPr/>
          <a:lstStyle/>
          <a:p>
            <a:endParaRPr lang="de-DE" b="1" dirty="0"/>
          </a:p>
          <a:p>
            <a:endParaRPr lang="de-DE" b="1" dirty="0"/>
          </a:p>
          <a:p>
            <a:r>
              <a:rPr lang="de-DE" b="1" dirty="0"/>
              <a:t>Benjamin Stöckl</a:t>
            </a:r>
          </a:p>
          <a:p>
            <a:pPr defTabSz="360354"/>
            <a:endParaRPr lang="de-DE" dirty="0"/>
          </a:p>
          <a:p>
            <a:r>
              <a:rPr lang="de-DE" dirty="0"/>
              <a:t>Email:	benjamin.stoeckl@student.tugraz.at</a:t>
            </a:r>
            <a:r>
              <a:rPr lang="de-DE" dirty="0">
                <a:hlinkClick r:id="rId3"/>
              </a:rPr>
              <a:t> </a:t>
            </a:r>
            <a:endParaRPr lang="de-DE" dirty="0"/>
          </a:p>
          <a:p>
            <a:endParaRPr lang="de-DE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49F2FF2-6358-8E4F-914D-E4E7288E5044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08.09.2021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Benjamin Stöckl, TU Graz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85541F4-EA0B-4885-8BFB-86BF961E7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875" y="5382933"/>
            <a:ext cx="216000" cy="216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E44AA13-AABF-4515-ADCC-D65F5ABEB2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076" y="5696359"/>
            <a:ext cx="216000" cy="216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3087E74-E35B-4229-BF34-E38444DCBD49}"/>
              </a:ext>
            </a:extLst>
          </p:cNvPr>
          <p:cNvSpPr txBox="1"/>
          <p:nvPr/>
        </p:nvSpPr>
        <p:spPr>
          <a:xfrm>
            <a:off x="1204130" y="5364000"/>
            <a:ext cx="4145033" cy="2603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eaLnBrk="0" hangingPunct="0">
              <a:lnSpc>
                <a:spcPct val="100000"/>
              </a:lnSpc>
              <a:spcBef>
                <a:spcPct val="20000"/>
              </a:spcBef>
              <a:buFont typeface="Arial" charset="0"/>
              <a:tabLst>
                <a:tab pos="487363" algn="l"/>
              </a:tabLst>
              <a:defRPr sz="1300">
                <a:solidFill>
                  <a:srgbClr val="595959"/>
                </a:solidFill>
                <a:latin typeface="+mj-lt"/>
                <a:ea typeface="Arial"/>
                <a:cs typeface="Arial"/>
              </a:defRPr>
            </a:lvl1pPr>
            <a:lvl2pPr marL="271463" indent="-271463" eaLnBrk="0" hangingPunct="0">
              <a:spcBef>
                <a:spcPct val="20000"/>
              </a:spcBef>
              <a:buClr>
                <a:srgbClr val="008080"/>
              </a:buClr>
              <a:buFont typeface="Wingdings" charset="0"/>
              <a:buChar char="§"/>
              <a:defRPr sz="2000">
                <a:solidFill>
                  <a:srgbClr val="595959"/>
                </a:solidFill>
                <a:latin typeface="+mn-lt"/>
                <a:ea typeface="Arial"/>
                <a:cs typeface="+mn-cs"/>
              </a:defRPr>
            </a:lvl2pPr>
            <a:lvl3pPr marL="808038" indent="-271463" eaLnBrk="0" hangingPunct="0">
              <a:spcBef>
                <a:spcPct val="20000"/>
              </a:spcBef>
              <a:buFont typeface="Wingdings" charset="0"/>
              <a:buChar char="§"/>
              <a:defRPr sz="2000">
                <a:solidFill>
                  <a:srgbClr val="595959"/>
                </a:solidFill>
                <a:latin typeface="+mn-lt"/>
                <a:ea typeface="Arial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6A6A6"/>
              </a:buClr>
              <a:buFont typeface="Wingdings" charset="0"/>
              <a:buChar char="§"/>
              <a:defRPr sz="1800">
                <a:solidFill>
                  <a:srgbClr val="595959"/>
                </a:solidFill>
                <a:latin typeface="+mn-lt"/>
                <a:ea typeface="Arial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Font typeface="Lucida Grande" charset="0"/>
              <a:buChar char="-"/>
              <a:defRPr sz="1800">
                <a:solidFill>
                  <a:srgbClr val="595959"/>
                </a:solidFill>
                <a:latin typeface="+mn-lt"/>
                <a:ea typeface="Arial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https://www.facebook.com/iee.tugraz/</a:t>
            </a:r>
            <a:endParaRPr lang="de-AT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CF5C762-2E17-44CD-B07B-C65F48384E8D}"/>
              </a:ext>
            </a:extLst>
          </p:cNvPr>
          <p:cNvSpPr txBox="1"/>
          <p:nvPr/>
        </p:nvSpPr>
        <p:spPr>
          <a:xfrm>
            <a:off x="1205330" y="5669522"/>
            <a:ext cx="4145033" cy="2603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eaLnBrk="0" hangingPunct="0">
              <a:lnSpc>
                <a:spcPct val="100000"/>
              </a:lnSpc>
              <a:spcBef>
                <a:spcPct val="20000"/>
              </a:spcBef>
              <a:buFont typeface="Arial" charset="0"/>
              <a:tabLst>
                <a:tab pos="487363" algn="l"/>
              </a:tabLst>
              <a:defRPr sz="1300">
                <a:solidFill>
                  <a:srgbClr val="595959"/>
                </a:solidFill>
                <a:latin typeface="+mj-lt"/>
                <a:ea typeface="Arial"/>
                <a:cs typeface="Arial"/>
              </a:defRPr>
            </a:lvl1pPr>
            <a:lvl2pPr marL="271463" indent="-271463" eaLnBrk="0" hangingPunct="0">
              <a:spcBef>
                <a:spcPct val="20000"/>
              </a:spcBef>
              <a:buClr>
                <a:srgbClr val="008080"/>
              </a:buClr>
              <a:buFont typeface="Wingdings" charset="0"/>
              <a:buChar char="§"/>
              <a:defRPr sz="2000">
                <a:solidFill>
                  <a:srgbClr val="595959"/>
                </a:solidFill>
                <a:latin typeface="+mn-lt"/>
                <a:ea typeface="Arial"/>
                <a:cs typeface="+mn-cs"/>
              </a:defRPr>
            </a:lvl2pPr>
            <a:lvl3pPr marL="808038" indent="-271463" eaLnBrk="0" hangingPunct="0">
              <a:spcBef>
                <a:spcPct val="20000"/>
              </a:spcBef>
              <a:buFont typeface="Wingdings" charset="0"/>
              <a:buChar char="§"/>
              <a:defRPr sz="2000">
                <a:solidFill>
                  <a:srgbClr val="595959"/>
                </a:solidFill>
                <a:latin typeface="+mn-lt"/>
                <a:ea typeface="Arial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6A6A6"/>
              </a:buClr>
              <a:buFont typeface="Wingdings" charset="0"/>
              <a:buChar char="§"/>
              <a:defRPr sz="1800">
                <a:solidFill>
                  <a:srgbClr val="595959"/>
                </a:solidFill>
                <a:latin typeface="+mn-lt"/>
                <a:ea typeface="Arial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Font typeface="Lucida Grande" charset="0"/>
              <a:buChar char="-"/>
              <a:defRPr sz="1800">
                <a:solidFill>
                  <a:srgbClr val="595959"/>
                </a:solidFill>
                <a:latin typeface="+mn-lt"/>
                <a:ea typeface="Arial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https://www.linkedin.com/company/iee-tugraz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37076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7D2348B-9763-4E43-9273-37CF255A57F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60967" y="1393200"/>
            <a:ext cx="9770033" cy="4885200"/>
          </a:xfrm>
        </p:spPr>
        <p:txBody>
          <a:bodyPr/>
          <a:lstStyle/>
          <a:p>
            <a:r>
              <a:rPr lang="de-DE" dirty="0"/>
              <a:t>Energiefluss mit rein erneuerbaren Energieträgern</a:t>
            </a:r>
          </a:p>
          <a:p>
            <a:endParaRPr lang="de-DE" dirty="0"/>
          </a:p>
          <a:p>
            <a:r>
              <a:rPr lang="de-DE" dirty="0"/>
              <a:t>Abschätzung des Endenergieverbrauchs und des benötigten Primärenergieaufkommens</a:t>
            </a:r>
          </a:p>
          <a:p>
            <a:endParaRPr lang="de-DE" dirty="0"/>
          </a:p>
          <a:p>
            <a:r>
              <a:rPr lang="de-DE" dirty="0"/>
              <a:t>Keine zeitliche Betrachtung</a:t>
            </a:r>
          </a:p>
          <a:p>
            <a:endParaRPr lang="de-DE" dirty="0"/>
          </a:p>
          <a:p>
            <a:r>
              <a:rPr lang="de-DE" dirty="0"/>
              <a:t>Vergleich mit theoretischen Potentialen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Abschätzung der zukünftigen Importabhängigkeit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9B94450-B502-4EE2-B9B8-256B6D717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F7CEAD-7F8A-4F8F-9EE0-CE83E27CDC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C1F9894-71C1-7C41-A3A8-9C65C7C3E21B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7D283D5-4B1F-4744-9BC2-2D412FE122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08.09.2021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628F34B-A3F7-4DD7-B14C-FA66D63AE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Benjamin Stöckl, TU Graz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85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E78931D-CC65-44EB-95DD-AA982C0CDF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/>
              <a:t>Analyse des aktuellen Energieverbrauchs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Substitutionsmöglichkeiten &amp; Wirkungsgrade der Umwandlungen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Berechnung des Primärenergieaufkommens</a:t>
            </a:r>
          </a:p>
          <a:p>
            <a:pPr marL="917575" lvl="1" indent="-457200"/>
            <a:r>
              <a:rPr lang="de-DE" dirty="0"/>
              <a:t>4 Szenarien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Vergleich mit Potentialen erneuerbarer Energien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7D0397B-1A54-41B5-9834-914E5884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967" y="601665"/>
            <a:ext cx="10972800" cy="640397"/>
          </a:xfrm>
        </p:spPr>
        <p:txBody>
          <a:bodyPr/>
          <a:lstStyle/>
          <a:p>
            <a:r>
              <a:rPr lang="de-DE" dirty="0"/>
              <a:t>Vorgehensweise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54AB4F-1F38-4BCE-A33A-F9FE1B8F9CB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42947"/>
            <a:ext cx="504000" cy="356053"/>
          </a:xfrm>
        </p:spPr>
        <p:txBody>
          <a:bodyPr/>
          <a:lstStyle/>
          <a:p>
            <a:fld id="{EC1F9894-71C1-7C41-A3A8-9C65C7C3E21B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ABF69FD-D44F-4078-9835-15256F71F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9421" y="6596063"/>
            <a:ext cx="4590062" cy="215900"/>
          </a:xfrm>
        </p:spPr>
        <p:txBody>
          <a:bodyPr/>
          <a:lstStyle/>
          <a:p>
            <a:r>
              <a:rPr lang="de-DE"/>
              <a:t>08.09.2021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4F9463F-A480-4317-9FB7-2CE2FF78D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9421" y="6415088"/>
            <a:ext cx="10142746" cy="260350"/>
          </a:xfrm>
        </p:spPr>
        <p:txBody>
          <a:bodyPr/>
          <a:lstStyle/>
          <a:p>
            <a:r>
              <a:rPr lang="de-DE"/>
              <a:t>Benjamin Stöckl, TU Graz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233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400FC8E-2CCC-4F4C-A4B4-25197C3F13E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Thermische Energie</a:t>
            </a:r>
          </a:p>
          <a:p>
            <a:pPr lvl="1"/>
            <a:r>
              <a:rPr lang="de-DE" dirty="0"/>
              <a:t>Großteil der Industrie, Dienstleistungen, privaten Haushalte &amp; Landwirtschaft</a:t>
            </a:r>
          </a:p>
          <a:p>
            <a:pPr lvl="1"/>
            <a:r>
              <a:rPr lang="de-DE" dirty="0"/>
              <a:t>Unterschiedliche Temperaturen</a:t>
            </a:r>
          </a:p>
          <a:p>
            <a:pPr lvl="1"/>
            <a:r>
              <a:rPr lang="de-DE" dirty="0"/>
              <a:t>Ausnahme: Hochöfen (Stahlerzeugung)</a:t>
            </a:r>
          </a:p>
          <a:p>
            <a:pPr lvl="1"/>
            <a:r>
              <a:rPr lang="de-DE" dirty="0"/>
              <a:t>Keine Effizienzsteigerung</a:t>
            </a:r>
          </a:p>
          <a:p>
            <a:endParaRPr lang="de-DE" dirty="0"/>
          </a:p>
          <a:p>
            <a:r>
              <a:rPr lang="de-DE" dirty="0"/>
              <a:t>Transport/Mobilität</a:t>
            </a:r>
          </a:p>
          <a:p>
            <a:pPr lvl="1"/>
            <a:r>
              <a:rPr lang="de-DE" dirty="0"/>
              <a:t>PKW: E-Mobilität</a:t>
            </a:r>
          </a:p>
          <a:p>
            <a:pPr lvl="1"/>
            <a:r>
              <a:rPr lang="de-DE" dirty="0"/>
              <a:t>LKW, Schiene &amp; Traktoren: E-Mobilität, Wasserstoff</a:t>
            </a:r>
          </a:p>
          <a:p>
            <a:pPr lvl="1"/>
            <a:r>
              <a:rPr lang="de-DE" dirty="0"/>
              <a:t>Schiff: Wasserstoff</a:t>
            </a:r>
          </a:p>
          <a:p>
            <a:pPr lvl="1"/>
            <a:r>
              <a:rPr lang="de-DE" dirty="0"/>
              <a:t>Flugzeug: </a:t>
            </a:r>
            <a:r>
              <a:rPr lang="de-DE" dirty="0" err="1"/>
              <a:t>synthetic</a:t>
            </a:r>
            <a:r>
              <a:rPr lang="de-DE" dirty="0"/>
              <a:t> </a:t>
            </a:r>
            <a:r>
              <a:rPr lang="de-DE" dirty="0" err="1"/>
              <a:t>Fuels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/>
              <a:t>Elektrische Energie</a:t>
            </a:r>
          </a:p>
          <a:p>
            <a:pPr lvl="1"/>
            <a:r>
              <a:rPr lang="de-DE" dirty="0"/>
              <a:t>Keine Substitution</a:t>
            </a:r>
          </a:p>
          <a:p>
            <a:endParaRPr lang="de-AT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BA86AE9-DABD-4C26-AC5E-0EDF1C0C6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Substitution fossiler Energie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F40BAF-08E3-4090-B13F-BDFDE1F10DE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C1F9894-71C1-7C41-A3A8-9C65C7C3E21B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C9E9DFF-9C05-4C84-BB74-98327F33AD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08.09.2021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30AC287-8EB0-4317-9AD0-A4261C83B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Benjamin Stöckl, TU Graz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984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1473AD5-08FA-4F16-8D95-A2C8EFD900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15370" y="1619117"/>
            <a:ext cx="3290033" cy="2995200"/>
          </a:xfrm>
        </p:spPr>
        <p:txBody>
          <a:bodyPr/>
          <a:lstStyle/>
          <a:p>
            <a:r>
              <a:rPr lang="de-DE" dirty="0"/>
              <a:t>Biogene Energie</a:t>
            </a:r>
          </a:p>
          <a:p>
            <a:r>
              <a:rPr lang="de-DE" dirty="0"/>
              <a:t>Wasserkraft</a:t>
            </a:r>
          </a:p>
          <a:p>
            <a:r>
              <a:rPr lang="de-DE" dirty="0"/>
              <a:t>Photovoltaik</a:t>
            </a:r>
          </a:p>
          <a:p>
            <a:r>
              <a:rPr lang="de-DE" dirty="0"/>
              <a:t>Windenergie</a:t>
            </a:r>
          </a:p>
          <a:p>
            <a:r>
              <a:rPr lang="de-DE" dirty="0"/>
              <a:t>Umgebungswärme</a:t>
            </a:r>
          </a:p>
          <a:p>
            <a:r>
              <a:rPr lang="de-DE" dirty="0"/>
              <a:t>Brennbare Abfälle</a:t>
            </a:r>
            <a:endParaRPr lang="de-AT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CD780A9-93D5-4F7E-A645-98EBDC03B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5371" y="1005531"/>
            <a:ext cx="4010033" cy="640397"/>
          </a:xfrm>
        </p:spPr>
        <p:txBody>
          <a:bodyPr/>
          <a:lstStyle/>
          <a:p>
            <a:r>
              <a:rPr lang="de-DE" dirty="0"/>
              <a:t>Primärenergieträger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C9C6BB-4AF4-4B3D-86FE-D88A02AE8C7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C1F9894-71C1-7C41-A3A8-9C65C7C3E21B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AF5E142-2C45-40B1-A3C4-8BE91E83522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08.09.2021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F2BDDC7-D80D-4484-9EF9-2DF0AB5891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Benjamin Stöckl, TU Graz</a:t>
            </a:r>
            <a:endParaRPr lang="de-DE" dirty="0"/>
          </a:p>
        </p:txBody>
      </p:sp>
      <p:sp>
        <p:nvSpPr>
          <p:cNvPr id="7" name="Textplatzhalter 1">
            <a:extLst>
              <a:ext uri="{FF2B5EF4-FFF2-40B4-BE49-F238E27FC236}">
                <a16:creationId xmlns:a16="http://schemas.microsoft.com/office/drawing/2014/main" id="{5DF2D35D-E056-452E-9FC8-4617B5DAC4DA}"/>
              </a:ext>
            </a:extLst>
          </p:cNvPr>
          <p:cNvSpPr txBox="1">
            <a:spLocks/>
          </p:cNvSpPr>
          <p:nvPr/>
        </p:nvSpPr>
        <p:spPr bwMode="auto">
          <a:xfrm>
            <a:off x="1550999" y="1615772"/>
            <a:ext cx="3290033" cy="316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80"/>
              </a:buClr>
              <a:buFont typeface="Wingdings" panose="05000000000000000000" pitchFamily="2" charset="2"/>
              <a:buChar char="§"/>
              <a:defRPr sz="2200" kern="1200">
                <a:solidFill>
                  <a:srgbClr val="595959"/>
                </a:solidFill>
                <a:latin typeface="+mn-lt"/>
                <a:ea typeface="Arial"/>
                <a:cs typeface="Arial"/>
              </a:defRPr>
            </a:lvl1pPr>
            <a:lvl2pPr marL="803275" indent="-2714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sz="1800" kern="1200">
                <a:solidFill>
                  <a:srgbClr val="595959"/>
                </a:solidFill>
                <a:latin typeface="+mn-lt"/>
                <a:ea typeface="Arial"/>
                <a:cs typeface="+mn-cs"/>
              </a:defRPr>
            </a:lvl2pPr>
            <a:lvl3pPr marL="1431925" indent="-2714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A6A5"/>
              </a:buClr>
              <a:buSzPct val="80000"/>
              <a:buFont typeface="Wingdings" charset="0"/>
              <a:buChar char="§"/>
              <a:defRPr sz="1800" kern="1200">
                <a:solidFill>
                  <a:srgbClr val="595959"/>
                </a:solidFill>
                <a:latin typeface="+mn-lt"/>
                <a:ea typeface="Arial"/>
                <a:cs typeface="+mn-cs"/>
              </a:defRPr>
            </a:lvl3pPr>
            <a:lvl4pPr marL="1884363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Arial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800" kern="1200">
                <a:solidFill>
                  <a:srgbClr val="595959"/>
                </a:solidFill>
                <a:latin typeface="+mn-lt"/>
                <a:ea typeface="Arial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Elektrische Energie</a:t>
            </a:r>
          </a:p>
          <a:p>
            <a:r>
              <a:rPr lang="de-DE" dirty="0"/>
              <a:t>Wasserstoff</a:t>
            </a:r>
          </a:p>
          <a:p>
            <a:r>
              <a:rPr lang="de-DE" dirty="0" err="1"/>
              <a:t>Syn-Fuels</a:t>
            </a:r>
            <a:endParaRPr lang="de-DE" dirty="0"/>
          </a:p>
          <a:p>
            <a:r>
              <a:rPr lang="de-DE" dirty="0"/>
              <a:t>Grünes Gas</a:t>
            </a:r>
          </a:p>
          <a:p>
            <a:r>
              <a:rPr lang="de-DE" dirty="0"/>
              <a:t>Fernwärme</a:t>
            </a:r>
          </a:p>
          <a:p>
            <a:r>
              <a:rPr lang="de-DE" dirty="0"/>
              <a:t>Biomasse</a:t>
            </a:r>
          </a:p>
          <a:p>
            <a:r>
              <a:rPr lang="de-DE" dirty="0"/>
              <a:t>Umgebungswärme</a:t>
            </a:r>
          </a:p>
          <a:p>
            <a:endParaRPr lang="de-DE" dirty="0"/>
          </a:p>
          <a:p>
            <a:endParaRPr lang="de-AT" dirty="0"/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1B017AF5-19AF-4184-8FCC-C0EBDDAEB873}"/>
              </a:ext>
            </a:extLst>
          </p:cNvPr>
          <p:cNvSpPr txBox="1">
            <a:spLocks/>
          </p:cNvSpPr>
          <p:nvPr/>
        </p:nvSpPr>
        <p:spPr bwMode="auto">
          <a:xfrm>
            <a:off x="1191000" y="1002186"/>
            <a:ext cx="4010033" cy="64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595959"/>
                </a:solidFill>
                <a:latin typeface="+mj-lt"/>
                <a:ea typeface="Arial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de-DE" dirty="0"/>
              <a:t>Endenergieträger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6803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BAF7D9E-ABF8-447F-877B-3C6F29EF21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Aktueller Endenergieverbrauch bleibt konstant</a:t>
            </a:r>
          </a:p>
          <a:p>
            <a:r>
              <a:rPr lang="de-DE" dirty="0"/>
              <a:t>Energieeinsparung nur bei Technologiewechsel</a:t>
            </a:r>
          </a:p>
          <a:p>
            <a:r>
              <a:rPr lang="de-DE" dirty="0"/>
              <a:t>Keine thermische Energie direkt aus elektrischer Energie</a:t>
            </a:r>
          </a:p>
          <a:p>
            <a:r>
              <a:rPr lang="de-DE" dirty="0"/>
              <a:t>KWK-Anlagen für Fernwärme</a:t>
            </a:r>
          </a:p>
          <a:p>
            <a:r>
              <a:rPr lang="de-DE" dirty="0"/>
              <a:t>Brennbare Abfälle weiterhin vorhanden</a:t>
            </a:r>
          </a:p>
          <a:p>
            <a:r>
              <a:rPr lang="de-DE" dirty="0"/>
              <a:t>Transportverluste als gleicher Anteil</a:t>
            </a:r>
          </a:p>
          <a:p>
            <a:r>
              <a:rPr lang="de-DE" dirty="0"/>
              <a:t>Keine Energiespeicherung berücksichtigt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CDBE686-493C-407A-95FD-B01E19C3D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Annahmen zu der Berechnung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0F7983-5B68-407A-8DD8-4EECA49B320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C1F9894-71C1-7C41-A3A8-9C65C7C3E21B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C3A6B45-3D2A-49AE-B67B-A03CB67DBC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08.09.2021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D414F2F-29A7-46D2-9571-42FC20E7E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Benjamin Stöckl, TU Graz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283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D06081D-58E7-44F8-80AA-6B2DB91B96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60967" y="1393200"/>
            <a:ext cx="5135033" cy="4780800"/>
          </a:xfrm>
        </p:spPr>
        <p:txBody>
          <a:bodyPr/>
          <a:lstStyle/>
          <a:p>
            <a:r>
              <a:rPr lang="de-DE" dirty="0"/>
              <a:t>Wasserkraft</a:t>
            </a:r>
          </a:p>
          <a:p>
            <a:pPr lvl="1"/>
            <a:r>
              <a:rPr lang="de-DE" dirty="0"/>
              <a:t>Aktuelle Nutzung: </a:t>
            </a:r>
            <a:r>
              <a:rPr lang="de-DE" b="1" dirty="0"/>
              <a:t>144 PJ</a:t>
            </a:r>
          </a:p>
          <a:p>
            <a:pPr lvl="1"/>
            <a:r>
              <a:rPr lang="de-AT" dirty="0"/>
              <a:t>Technisches Potential: </a:t>
            </a:r>
            <a:r>
              <a:rPr lang="de-AT" b="1" dirty="0"/>
              <a:t>180 – 190 PJ</a:t>
            </a:r>
          </a:p>
          <a:p>
            <a:pPr lvl="1"/>
            <a:r>
              <a:rPr lang="de-AT" dirty="0"/>
              <a:t>Kleinkraftwerke und Modernisierung</a:t>
            </a:r>
          </a:p>
          <a:p>
            <a:pPr lvl="1"/>
            <a:endParaRPr lang="de-AT" dirty="0"/>
          </a:p>
          <a:p>
            <a:pPr lvl="1"/>
            <a:endParaRPr lang="de-AT" dirty="0"/>
          </a:p>
          <a:p>
            <a:r>
              <a:rPr lang="de-AT" dirty="0"/>
              <a:t>Wind</a:t>
            </a:r>
          </a:p>
          <a:p>
            <a:pPr lvl="1"/>
            <a:r>
              <a:rPr lang="de-AT" dirty="0"/>
              <a:t>Aktuelle Nutzung: </a:t>
            </a:r>
            <a:r>
              <a:rPr lang="de-AT" b="1" dirty="0"/>
              <a:t>22 PJ</a:t>
            </a:r>
          </a:p>
          <a:p>
            <a:pPr lvl="1"/>
            <a:r>
              <a:rPr lang="de-AT" dirty="0"/>
              <a:t>Technisches Potential: </a:t>
            </a:r>
            <a:r>
              <a:rPr lang="de-AT" b="1" dirty="0"/>
              <a:t>150 – 250 PJ</a:t>
            </a:r>
          </a:p>
          <a:p>
            <a:pPr lvl="1"/>
            <a:r>
              <a:rPr lang="de-AT" dirty="0"/>
              <a:t>Große Studienbandbreite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F25C3E3-3B8F-4D55-B299-84EC3C225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Technische Potentiale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6FE428-31AB-456E-B67D-6746F48F436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C1F9894-71C1-7C41-A3A8-9C65C7C3E21B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086E1F3-1B50-4457-998A-F14A330328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08.09.2021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4F0DB2-BEAA-46F4-B1B4-98F8E67F7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Benjamin Stöckl, TU Graz</a:t>
            </a:r>
            <a:endParaRPr lang="de-DE" dirty="0"/>
          </a:p>
        </p:txBody>
      </p:sp>
      <p:sp>
        <p:nvSpPr>
          <p:cNvPr id="7" name="Textplatzhalter 1">
            <a:extLst>
              <a:ext uri="{FF2B5EF4-FFF2-40B4-BE49-F238E27FC236}">
                <a16:creationId xmlns:a16="http://schemas.microsoft.com/office/drawing/2014/main" id="{F89E82E5-0C73-4A3B-80BB-17863460E32A}"/>
              </a:ext>
            </a:extLst>
          </p:cNvPr>
          <p:cNvSpPr txBox="1">
            <a:spLocks/>
          </p:cNvSpPr>
          <p:nvPr/>
        </p:nvSpPr>
        <p:spPr bwMode="auto">
          <a:xfrm>
            <a:off x="6546000" y="1393200"/>
            <a:ext cx="5135033" cy="47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80"/>
              </a:buClr>
              <a:buFont typeface="Wingdings" panose="05000000000000000000" pitchFamily="2" charset="2"/>
              <a:buChar char="§"/>
              <a:defRPr sz="2200" kern="1200">
                <a:solidFill>
                  <a:srgbClr val="595959"/>
                </a:solidFill>
                <a:latin typeface="+mn-lt"/>
                <a:ea typeface="Arial"/>
                <a:cs typeface="Arial"/>
              </a:defRPr>
            </a:lvl1pPr>
            <a:lvl2pPr marL="803275" indent="-2714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sz="1800" kern="1200">
                <a:solidFill>
                  <a:srgbClr val="595959"/>
                </a:solidFill>
                <a:latin typeface="+mn-lt"/>
                <a:ea typeface="Arial"/>
                <a:cs typeface="+mn-cs"/>
              </a:defRPr>
            </a:lvl2pPr>
            <a:lvl3pPr marL="1431925" indent="-2714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A6A5"/>
              </a:buClr>
              <a:buSzPct val="80000"/>
              <a:buFont typeface="Wingdings" charset="0"/>
              <a:buChar char="§"/>
              <a:defRPr sz="1800" kern="1200">
                <a:solidFill>
                  <a:srgbClr val="595959"/>
                </a:solidFill>
                <a:latin typeface="+mn-lt"/>
                <a:ea typeface="Arial"/>
                <a:cs typeface="+mn-cs"/>
              </a:defRPr>
            </a:lvl3pPr>
            <a:lvl4pPr marL="1884363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Arial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800" kern="1200">
                <a:solidFill>
                  <a:srgbClr val="595959"/>
                </a:solidFill>
                <a:latin typeface="+mn-lt"/>
                <a:ea typeface="Arial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Photovoltaik</a:t>
            </a:r>
          </a:p>
          <a:p>
            <a:pPr lvl="1"/>
            <a:r>
              <a:rPr lang="de-DE" dirty="0"/>
              <a:t>Aktuelle Nutzung: </a:t>
            </a:r>
            <a:r>
              <a:rPr lang="de-DE" b="1" dirty="0"/>
              <a:t>5 PJ</a:t>
            </a:r>
          </a:p>
          <a:p>
            <a:pPr lvl="1"/>
            <a:r>
              <a:rPr lang="de-AT" dirty="0"/>
              <a:t>Technisches Potential: </a:t>
            </a:r>
            <a:r>
              <a:rPr lang="de-AT" b="1" dirty="0"/>
              <a:t>176,7 PJ</a:t>
            </a:r>
          </a:p>
          <a:p>
            <a:pPr lvl="1"/>
            <a:r>
              <a:rPr lang="de-AT" dirty="0"/>
              <a:t>Flächenverbrauch &amp; Zellenwirkungsgrad</a:t>
            </a:r>
          </a:p>
          <a:p>
            <a:pPr lvl="1"/>
            <a:endParaRPr lang="de-AT" dirty="0"/>
          </a:p>
          <a:p>
            <a:pPr marL="531812" lvl="1" indent="0">
              <a:buNone/>
            </a:pPr>
            <a:endParaRPr lang="de-AT" dirty="0"/>
          </a:p>
          <a:p>
            <a:r>
              <a:rPr lang="de-AT" dirty="0"/>
              <a:t>Biomasse</a:t>
            </a:r>
          </a:p>
          <a:p>
            <a:pPr lvl="1"/>
            <a:r>
              <a:rPr lang="de-AT" dirty="0"/>
              <a:t>Aktuelle Nutzung: </a:t>
            </a:r>
            <a:r>
              <a:rPr lang="de-AT" b="1" dirty="0"/>
              <a:t>227 PJ</a:t>
            </a:r>
          </a:p>
          <a:p>
            <a:pPr lvl="1"/>
            <a:r>
              <a:rPr lang="de-AT" dirty="0"/>
              <a:t>Technisches Potential: </a:t>
            </a:r>
            <a:r>
              <a:rPr lang="de-AT" b="1" dirty="0"/>
              <a:t>242 – 420 PJ</a:t>
            </a:r>
          </a:p>
          <a:p>
            <a:pPr lvl="1"/>
            <a:r>
              <a:rPr lang="de-AT" dirty="0"/>
              <a:t>Inkl. Biomethan </a:t>
            </a:r>
          </a:p>
          <a:p>
            <a:pPr lvl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8115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367DC9B-17D0-407D-BC01-1F3F35667B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C1F9894-71C1-7C41-A3A8-9C65C7C3E21B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D32BB08-0230-4814-9F0A-E2F33DCD682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08.09.2021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44F7DF5-BD5B-4FC0-ADC7-D1D3194AF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Benjamin Stöckl, TU Graz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533C8AC-11FB-4E15-84C8-F196632A7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0" y="1359000"/>
            <a:ext cx="11323586" cy="4275000"/>
          </a:xfrm>
          <a:prstGeom prst="rect">
            <a:avLst/>
          </a:prstGeom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DA1B48DC-9C54-4BCB-BEA5-18A4D67D3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967" y="601665"/>
            <a:ext cx="10972800" cy="640397"/>
          </a:xfrm>
        </p:spPr>
        <p:txBody>
          <a:bodyPr/>
          <a:lstStyle/>
          <a:p>
            <a:r>
              <a:rPr lang="de-DE" dirty="0"/>
              <a:t>Basisszenario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05260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744</Words>
  <Application>Microsoft Office PowerPoint</Application>
  <PresentationFormat>Breitbild</PresentationFormat>
  <Paragraphs>239</Paragraphs>
  <Slides>20</Slides>
  <Notes>8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Arial Rounded MT Bold</vt:lpstr>
      <vt:lpstr>Lucida Grande</vt:lpstr>
      <vt:lpstr>Wingdings</vt:lpstr>
      <vt:lpstr>Wingdings 3</vt:lpstr>
      <vt:lpstr>Office-Design</vt:lpstr>
      <vt:lpstr>Der Energiefluss in Österreich mit ausschließlich erneuerbaren Energien</vt:lpstr>
      <vt:lpstr>Ablauf</vt:lpstr>
      <vt:lpstr>Ziel</vt:lpstr>
      <vt:lpstr>Vorgehensweise</vt:lpstr>
      <vt:lpstr>Substitution fossiler Energie</vt:lpstr>
      <vt:lpstr>Primärenergieträger</vt:lpstr>
      <vt:lpstr>Annahmen zu der Berechnung</vt:lpstr>
      <vt:lpstr>Technische Potentiale</vt:lpstr>
      <vt:lpstr>Basisszenario</vt:lpstr>
      <vt:lpstr>Ergebnisse Basisszenario l </vt:lpstr>
      <vt:lpstr>Ergebnisse Basisszenario ll</vt:lpstr>
      <vt:lpstr>Vergleich - Primärenergieaufkommen</vt:lpstr>
      <vt:lpstr>PowerPoint-Präsentation</vt:lpstr>
      <vt:lpstr>Energiefluss - Verkehr</vt:lpstr>
      <vt:lpstr>Ergebnisse Wachstumsszenario</vt:lpstr>
      <vt:lpstr>Ergebnisse Effizienzszenario</vt:lpstr>
      <vt:lpstr>PowerPoint-Präsentation</vt:lpstr>
      <vt:lpstr>Potentialauslastung</vt:lpstr>
      <vt:lpstr>Fazit</vt:lpstr>
      <vt:lpstr>Danke für die Aufmerksamkeit!</vt:lpstr>
    </vt:vector>
  </TitlesOfParts>
  <Company>TUG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robert.gaugl@tugraz.at</dc:creator>
  <cp:lastModifiedBy>Stöckl, Benjamin</cp:lastModifiedBy>
  <cp:revision>223</cp:revision>
  <cp:lastPrinted>2012-12-13T06:14:19Z</cp:lastPrinted>
  <dcterms:created xsi:type="dcterms:W3CDTF">2013-01-17T14:30:07Z</dcterms:created>
  <dcterms:modified xsi:type="dcterms:W3CDTF">2021-09-08T08:28:04Z</dcterms:modified>
</cp:coreProperties>
</file>