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 id="2147483658" r:id="rId5"/>
  </p:sldMasterIdLst>
  <p:notesMasterIdLst>
    <p:notesMasterId r:id="rId24"/>
  </p:notesMasterIdLst>
  <p:handoutMasterIdLst>
    <p:handoutMasterId r:id="rId25"/>
  </p:handoutMasterIdLst>
  <p:sldIdLst>
    <p:sldId id="384" r:id="rId6"/>
    <p:sldId id="385" r:id="rId7"/>
    <p:sldId id="416" r:id="rId8"/>
    <p:sldId id="503" r:id="rId9"/>
    <p:sldId id="501" r:id="rId10"/>
    <p:sldId id="504" r:id="rId11"/>
    <p:sldId id="505" r:id="rId12"/>
    <p:sldId id="507" r:id="rId13"/>
    <p:sldId id="508" r:id="rId14"/>
    <p:sldId id="506" r:id="rId15"/>
    <p:sldId id="509" r:id="rId16"/>
    <p:sldId id="511" r:id="rId17"/>
    <p:sldId id="510" r:id="rId18"/>
    <p:sldId id="494" r:id="rId19"/>
    <p:sldId id="495" r:id="rId20"/>
    <p:sldId id="497" r:id="rId21"/>
    <p:sldId id="496" r:id="rId22"/>
    <p:sldId id="370" r:id="rId23"/>
  </p:sldIdLst>
  <p:sldSz cx="9144000" cy="5143500" type="screen16x9"/>
  <p:notesSz cx="6808788" cy="99409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9">
          <p15:clr>
            <a:srgbClr val="A4A3A4"/>
          </p15:clr>
        </p15:guide>
        <p15:guide id="2" pos="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321A"/>
    <a:srgbClr val="000000"/>
    <a:srgbClr val="FFBABA"/>
    <a:srgbClr val="FCECEA"/>
    <a:srgbClr val="DDF4FF"/>
    <a:srgbClr val="FFE9D9"/>
    <a:srgbClr val="148C32"/>
    <a:srgbClr val="4A452A"/>
    <a:srgbClr val="323232"/>
    <a:srgbClr val="BE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900" autoAdjust="0"/>
    <p:restoredTop sz="72624" autoAdjust="0"/>
  </p:normalViewPr>
  <p:slideViewPr>
    <p:cSldViewPr>
      <p:cViewPr varScale="1">
        <p:scale>
          <a:sx n="76" d="100"/>
          <a:sy n="76" d="100"/>
        </p:scale>
        <p:origin x="320" y="60"/>
      </p:cViewPr>
      <p:guideLst>
        <p:guide orient="horz" pos="3239"/>
        <p:guide pos="340"/>
      </p:guideLst>
    </p:cSldViewPr>
  </p:slid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9999317E-6A29-4C7C-863A-8D7D0D77EB42}" type="datetimeFigureOut">
              <a:rPr lang="de-AT" smtClean="0"/>
              <a:t>08.09.2021</a:t>
            </a:fld>
            <a:endParaRPr lang="de-AT"/>
          </a:p>
        </p:txBody>
      </p:sp>
      <p:sp>
        <p:nvSpPr>
          <p:cNvPr id="4" name="Fußzeilenplatzhalt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AE2E2466-203D-4295-89EE-B7EBE8CEB595}" type="slidenum">
              <a:rPr lang="de-AT" smtClean="0"/>
              <a:t>‹Nr.›</a:t>
            </a:fld>
            <a:endParaRPr lang="de-AT"/>
          </a:p>
        </p:txBody>
      </p:sp>
    </p:spTree>
    <p:extLst>
      <p:ext uri="{BB962C8B-B14F-4D97-AF65-F5344CB8AC3E}">
        <p14:creationId xmlns:p14="http://schemas.microsoft.com/office/powerpoint/2010/main" val="2979043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56038" y="0"/>
            <a:ext cx="2951162" cy="496888"/>
          </a:xfrm>
          <a:prstGeom prst="rect">
            <a:avLst/>
          </a:prstGeom>
        </p:spPr>
        <p:txBody>
          <a:bodyPr vert="horz" lIns="91440" tIns="45720" rIns="91440" bIns="45720" rtlCol="0"/>
          <a:lstStyle>
            <a:lvl1pPr algn="r">
              <a:defRPr sz="1200"/>
            </a:lvl1pPr>
          </a:lstStyle>
          <a:p>
            <a:fld id="{482A7143-DD31-40A2-8260-3D8F3F185DBE}" type="datetimeFigureOut">
              <a:rPr lang="de-AT" smtClean="0"/>
              <a:t>08.09.2021</a:t>
            </a:fld>
            <a:endParaRPr lang="de-AT"/>
          </a:p>
        </p:txBody>
      </p:sp>
      <p:sp>
        <p:nvSpPr>
          <p:cNvPr id="4" name="Folienbildplatzhalt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1038" y="4721225"/>
            <a:ext cx="5446712" cy="447357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9442450"/>
            <a:ext cx="2951163" cy="496888"/>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56038" y="9442450"/>
            <a:ext cx="2951162" cy="496888"/>
          </a:xfrm>
          <a:prstGeom prst="rect">
            <a:avLst/>
          </a:prstGeom>
        </p:spPr>
        <p:txBody>
          <a:bodyPr vert="horz" lIns="91440" tIns="45720" rIns="91440" bIns="45720" rtlCol="0" anchor="b"/>
          <a:lstStyle>
            <a:lvl1pPr algn="r">
              <a:defRPr sz="1200"/>
            </a:lvl1pPr>
          </a:lstStyle>
          <a:p>
            <a:fld id="{85646E5D-FEE6-49A1-9675-DDC5A604797D}" type="slidenum">
              <a:rPr lang="de-AT" smtClean="0"/>
              <a:t>‹Nr.›</a:t>
            </a:fld>
            <a:endParaRPr lang="de-AT"/>
          </a:p>
        </p:txBody>
      </p:sp>
    </p:spTree>
    <p:extLst>
      <p:ext uri="{BB962C8B-B14F-4D97-AF65-F5344CB8AC3E}">
        <p14:creationId xmlns:p14="http://schemas.microsoft.com/office/powerpoint/2010/main" val="3429621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Regeljahr!</a:t>
            </a:r>
          </a:p>
          <a:p>
            <a:endParaRPr lang="de-DE" dirty="0"/>
          </a:p>
          <a:p>
            <a:r>
              <a:rPr lang="de-DE" dirty="0"/>
              <a:t>Vorläufige Energiebilanz 2020</a:t>
            </a:r>
          </a:p>
          <a:p>
            <a:endParaRPr lang="de-DE" dirty="0"/>
          </a:p>
          <a:p>
            <a:r>
              <a:rPr lang="de-DE" dirty="0"/>
              <a:t>Die vorläufige Energiebilanz 2020 weist für den energetischen Endverbrauch gegenüber dem Vorjahr einen Rückgang um -7% auf 1.055 PJ auf. Damit liegt der energetische Endverbrauch 2020 auf einem ähnlich hohen Niveau wie im Berichtsjahr 2003.</a:t>
            </a:r>
          </a:p>
          <a:p>
            <a:endParaRPr lang="de-DE" dirty="0"/>
          </a:p>
          <a:p>
            <a:r>
              <a:rPr lang="de-DE" dirty="0"/>
              <a:t>Die Ursache dafür ist v.a. in den Auswirkungen der Corona-Pandemie zu suchen, da durch die Reisebeschränkungen und die vermehrte Tätigkeit im Home-Office der Treibstoffverbrauch für den Verkehr stark zurückgegangen ist (Flugturbinenkraftstoff: -66% auf 14 PJ, Motorbenzin: -17% auf 55 PJ, Dieselkraftstoff: -13% auf 245 PJ).</a:t>
            </a:r>
          </a:p>
          <a:p>
            <a:endParaRPr lang="de-DE" dirty="0"/>
          </a:p>
          <a:p>
            <a:r>
              <a:rPr lang="de-DE" dirty="0"/>
              <a:t>Auffällig war der vermehrte Absatz an Heizöl extraleicht +5%, der auf den niedrigen Großhandelspreis (-33% gegenüber 2019) zurückzuführen ist, wodurch v.a. Endverbraucherlager aufgefüllt wurden.</a:t>
            </a:r>
          </a:p>
          <a:p>
            <a:endParaRPr lang="de-DE" dirty="0"/>
          </a:p>
          <a:p>
            <a:r>
              <a:rPr lang="de-DE" dirty="0"/>
              <a:t>Der Einsatz der traditionellen Heizenergieträger Fernwärme, Brennholz, Heizöl extraleicht und Erdgas lag auf ähnlich hohem Niveau wie im Vorjahr, u.a. bedingt durch die etwa gleich hohen Heizgradsummen (+2%). Dabei hat offensichtlich die Corona-Pandemie zu einem Rückgang des Energieeinsatzes im Dienstleistungssektor geführt, der durch die vermehrte Tätigkeit im Homeoffice in Privathaushalten ausgeglichen wurde.</a:t>
            </a:r>
          </a:p>
          <a:p>
            <a:endParaRPr lang="de-DE" dirty="0"/>
          </a:p>
          <a:p>
            <a:r>
              <a:rPr lang="de-DE" dirty="0"/>
              <a:t>Die gesamte Produktion von elektrischer Energie war mit 249 PJ um -2% (-6 PJ) geringer als im Vorjahr, wobei vor allem die Erzeugung durch Wärmekraft (-13% bzw. -10 PJ) und Windkraft (-9% bzw. -2 PJ) zurückging, während die Produktion aus Wasserkraft (+4% bzw. +6 PJ) und Fotovoltaik (+20% bzw. +1 PJ) anstieg.</a:t>
            </a:r>
          </a:p>
          <a:p>
            <a:endParaRPr lang="de-DE" dirty="0"/>
          </a:p>
          <a:p>
            <a:r>
              <a:rPr lang="de-DE" dirty="0"/>
              <a:t>Die Produktion von Fernwärme aus erneuerbaren Energieträgern (Biomasse, Umgebungs- und Solarwärme, Geothermie) stieg um etwa +6% (+3 PJ).</a:t>
            </a:r>
          </a:p>
          <a:p>
            <a:endParaRPr lang="de-DE" dirty="0"/>
          </a:p>
          <a:p>
            <a:r>
              <a:rPr lang="de-DE" dirty="0"/>
              <a:t> 21,9 	-0,77	"Landwirtschaft2020 | 22 PJ"</a:t>
            </a:r>
          </a:p>
          <a:p>
            <a:r>
              <a:rPr lang="de-DE" dirty="0"/>
              <a:t> 308,4 	-1,03	"Industrie2020 | 308 PJ"</a:t>
            </a:r>
          </a:p>
          <a:p>
            <a:r>
              <a:rPr lang="de-DE" dirty="0"/>
              <a:t> 106,8 	-4,47	"Dienstleistungen2020 | 107 PJ"</a:t>
            </a:r>
          </a:p>
          <a:p>
            <a:r>
              <a:rPr lang="de-DE" dirty="0"/>
              <a:t> 336,9 	-18,36	"Verkehr2020 | 337 PJ"</a:t>
            </a:r>
          </a:p>
          <a:p>
            <a:r>
              <a:rPr lang="de-DE" dirty="0"/>
              <a:t> 281,1 	0,16	"Haushalte2020 | 281 PJ"</a:t>
            </a:r>
          </a:p>
          <a:p>
            <a:r>
              <a:rPr lang="de-DE" dirty="0"/>
              <a:t> 1 055 	-7,35	Endenergieverbrauch Österreich</a:t>
            </a:r>
          </a:p>
          <a:p>
            <a:endParaRPr lang="de-DE" dirty="0"/>
          </a:p>
          <a:p>
            <a:endParaRPr lang="de-DE" dirty="0"/>
          </a:p>
          <a:p>
            <a:endParaRPr lang="de-DE" dirty="0"/>
          </a:p>
          <a:p>
            <a:endParaRPr lang="de-AT" dirty="0"/>
          </a:p>
        </p:txBody>
      </p:sp>
      <p:sp>
        <p:nvSpPr>
          <p:cNvPr id="4" name="Foliennummernplatzhalter 3"/>
          <p:cNvSpPr>
            <a:spLocks noGrp="1"/>
          </p:cNvSpPr>
          <p:nvPr>
            <p:ph type="sldNum" sz="quarter" idx="10"/>
          </p:nvPr>
        </p:nvSpPr>
        <p:spPr/>
        <p:txBody>
          <a:bodyPr/>
          <a:lstStyle/>
          <a:p>
            <a:fld id="{85646E5D-FEE6-49A1-9675-DDC5A604797D}" type="slidenum">
              <a:rPr lang="de-AT" smtClean="0"/>
              <a:t>4</a:t>
            </a:fld>
            <a:endParaRPr lang="de-AT"/>
          </a:p>
        </p:txBody>
      </p:sp>
    </p:spTree>
    <p:extLst>
      <p:ext uri="{BB962C8B-B14F-4D97-AF65-F5344CB8AC3E}">
        <p14:creationId xmlns:p14="http://schemas.microsoft.com/office/powerpoint/2010/main" val="1865537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5646E5D-FEE6-49A1-9675-DDC5A604797D}" type="slidenum">
              <a:rPr lang="de-AT" smtClean="0"/>
              <a:t>5</a:t>
            </a:fld>
            <a:endParaRPr lang="de-AT"/>
          </a:p>
        </p:txBody>
      </p:sp>
    </p:spTree>
    <p:extLst>
      <p:ext uri="{BB962C8B-B14F-4D97-AF65-F5344CB8AC3E}">
        <p14:creationId xmlns:p14="http://schemas.microsoft.com/office/powerpoint/2010/main" val="2420401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Einsparwerte</a:t>
            </a:r>
          </a:p>
        </p:txBody>
      </p:sp>
      <p:sp>
        <p:nvSpPr>
          <p:cNvPr id="4" name="Foliennummernplatzhalter 3"/>
          <p:cNvSpPr>
            <a:spLocks noGrp="1"/>
          </p:cNvSpPr>
          <p:nvPr>
            <p:ph type="sldNum" sz="quarter" idx="10"/>
          </p:nvPr>
        </p:nvSpPr>
        <p:spPr/>
        <p:txBody>
          <a:bodyPr/>
          <a:lstStyle/>
          <a:p>
            <a:fld id="{85646E5D-FEE6-49A1-9675-DDC5A604797D}" type="slidenum">
              <a:rPr lang="de-AT" smtClean="0"/>
              <a:t>9</a:t>
            </a:fld>
            <a:endParaRPr lang="de-AT"/>
          </a:p>
        </p:txBody>
      </p:sp>
    </p:spTree>
    <p:extLst>
      <p:ext uri="{BB962C8B-B14F-4D97-AF65-F5344CB8AC3E}">
        <p14:creationId xmlns:p14="http://schemas.microsoft.com/office/powerpoint/2010/main" val="298115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Bei</a:t>
            </a:r>
            <a:r>
              <a:rPr lang="de-AT" baseline="0" dirty="0"/>
              <a:t> einem Endenergieverbrauch von rund 1100 PJ – Vor-Corona Niveau – ist ein Energieeffizienzverbesserung von rund 2 % erforderlich, um das EU Ziel auf Österreich Ebene zu erzielen. Geht das Wirtschaftswachstum signifikant zurück – nach Corona Niveau – ist noch immer eine Verbesserung von rund 1,2 % erforderlich, ungefähr das gleiche Level wie von 2005 bis jetzt.</a:t>
            </a:r>
          </a:p>
        </p:txBody>
      </p:sp>
      <p:sp>
        <p:nvSpPr>
          <p:cNvPr id="4" name="Foliennummernplatzhalter 3"/>
          <p:cNvSpPr>
            <a:spLocks noGrp="1"/>
          </p:cNvSpPr>
          <p:nvPr>
            <p:ph type="sldNum" sz="quarter" idx="10"/>
          </p:nvPr>
        </p:nvSpPr>
        <p:spPr/>
        <p:txBody>
          <a:bodyPr/>
          <a:lstStyle/>
          <a:p>
            <a:fld id="{85646E5D-FEE6-49A1-9675-DDC5A604797D}" type="slidenum">
              <a:rPr lang="de-AT" smtClean="0"/>
              <a:t>14</a:t>
            </a:fld>
            <a:endParaRPr lang="de-AT"/>
          </a:p>
        </p:txBody>
      </p:sp>
    </p:spTree>
    <p:extLst>
      <p:ext uri="{BB962C8B-B14F-4D97-AF65-F5344CB8AC3E}">
        <p14:creationId xmlns:p14="http://schemas.microsoft.com/office/powerpoint/2010/main" val="2136314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Einsparwerte!!</a:t>
            </a:r>
          </a:p>
        </p:txBody>
      </p:sp>
      <p:sp>
        <p:nvSpPr>
          <p:cNvPr id="4" name="Foliennummernplatzhalter 3"/>
          <p:cNvSpPr>
            <a:spLocks noGrp="1"/>
          </p:cNvSpPr>
          <p:nvPr>
            <p:ph type="sldNum" sz="quarter" idx="10"/>
          </p:nvPr>
        </p:nvSpPr>
        <p:spPr/>
        <p:txBody>
          <a:bodyPr/>
          <a:lstStyle/>
          <a:p>
            <a:fld id="{85646E5D-FEE6-49A1-9675-DDC5A604797D}" type="slidenum">
              <a:rPr lang="de-AT" smtClean="0"/>
              <a:t>15</a:t>
            </a:fld>
            <a:endParaRPr lang="de-AT"/>
          </a:p>
        </p:txBody>
      </p:sp>
    </p:spTree>
    <p:extLst>
      <p:ext uri="{BB962C8B-B14F-4D97-AF65-F5344CB8AC3E}">
        <p14:creationId xmlns:p14="http://schemas.microsoft.com/office/powerpoint/2010/main" val="580880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Green Deal</a:t>
            </a:r>
          </a:p>
        </p:txBody>
      </p:sp>
      <p:sp>
        <p:nvSpPr>
          <p:cNvPr id="4" name="Foliennummernplatzhalter 3"/>
          <p:cNvSpPr>
            <a:spLocks noGrp="1"/>
          </p:cNvSpPr>
          <p:nvPr>
            <p:ph type="sldNum" sz="quarter" idx="10"/>
          </p:nvPr>
        </p:nvSpPr>
        <p:spPr/>
        <p:txBody>
          <a:bodyPr/>
          <a:lstStyle/>
          <a:p>
            <a:fld id="{85646E5D-FEE6-49A1-9675-DDC5A604797D}" type="slidenum">
              <a:rPr lang="de-AT" smtClean="0"/>
              <a:t>16</a:t>
            </a:fld>
            <a:endParaRPr lang="de-AT"/>
          </a:p>
        </p:txBody>
      </p:sp>
    </p:spTree>
    <p:extLst>
      <p:ext uri="{BB962C8B-B14F-4D97-AF65-F5344CB8AC3E}">
        <p14:creationId xmlns:p14="http://schemas.microsoft.com/office/powerpoint/2010/main" val="3881960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075" y="746125"/>
            <a:ext cx="6624638" cy="3727450"/>
          </a:xfrm>
        </p:spPr>
      </p:sp>
      <p:sp>
        <p:nvSpPr>
          <p:cNvPr id="3" name="Notizenplatzhalter 2"/>
          <p:cNvSpPr>
            <a:spLocks noGrp="1"/>
          </p:cNvSpPr>
          <p:nvPr>
            <p:ph type="body" idx="1"/>
          </p:nvPr>
        </p:nvSpPr>
        <p:spPr/>
        <p:txBody>
          <a:bodyPr/>
          <a:lstStyle/>
          <a:p>
            <a:r>
              <a:rPr lang="de-AT" dirty="0"/>
              <a:t>CDG</a:t>
            </a:r>
          </a:p>
        </p:txBody>
      </p:sp>
      <p:sp>
        <p:nvSpPr>
          <p:cNvPr id="4" name="Foliennummernplatzhalter 3"/>
          <p:cNvSpPr>
            <a:spLocks noGrp="1"/>
          </p:cNvSpPr>
          <p:nvPr>
            <p:ph type="sldNum" sz="quarter" idx="10"/>
          </p:nvPr>
        </p:nvSpPr>
        <p:spPr/>
        <p:txBody>
          <a:bodyPr/>
          <a:lstStyle/>
          <a:p>
            <a:fld id="{85646E5D-FEE6-49A1-9675-DDC5A604797D}" type="slidenum">
              <a:rPr lang="de-AT" smtClean="0">
                <a:solidFill>
                  <a:prstClr val="black"/>
                </a:solidFill>
              </a:rPr>
              <a:pPr/>
              <a:t>18</a:t>
            </a:fld>
            <a:endParaRPr lang="de-AT">
              <a:solidFill>
                <a:prstClr val="black"/>
              </a:solidFill>
            </a:endParaRPr>
          </a:p>
        </p:txBody>
      </p:sp>
    </p:spTree>
    <p:extLst>
      <p:ext uri="{BB962C8B-B14F-4D97-AF65-F5344CB8AC3E}">
        <p14:creationId xmlns:p14="http://schemas.microsoft.com/office/powerpoint/2010/main" val="775977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9208" y="1575206"/>
            <a:ext cx="4320480" cy="3156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58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9208" y="422424"/>
            <a:ext cx="3610744" cy="565150"/>
          </a:xfrm>
          <a:prstGeom prst="rect">
            <a:avLst/>
          </a:prstGeom>
        </p:spPr>
        <p:txBody>
          <a:bodyPr/>
          <a:lstStyle>
            <a:lvl1pPr algn="l">
              <a:defRPr sz="2400" b="1">
                <a:solidFill>
                  <a:schemeClr val="tx2"/>
                </a:solidFill>
              </a:defRPr>
            </a:lvl1pPr>
          </a:lstStyle>
          <a:p>
            <a:r>
              <a:rPr lang="de-DE" dirty="0"/>
              <a:t>Ihr Ansprechpartner</a:t>
            </a:r>
            <a:endParaRPr lang="de-AT" dirty="0"/>
          </a:p>
        </p:txBody>
      </p:sp>
      <p:pic>
        <p:nvPicPr>
          <p:cNvPr id="6"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1817" y="4589103"/>
            <a:ext cx="3497550" cy="334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264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tandardfolie">
    <p:spTree>
      <p:nvGrpSpPr>
        <p:cNvPr id="1" name=""/>
        <p:cNvGrpSpPr/>
        <p:nvPr/>
      </p:nvGrpSpPr>
      <p:grpSpPr>
        <a:xfrm>
          <a:off x="0" y="0"/>
          <a:ext cx="0" cy="0"/>
          <a:chOff x="0" y="0"/>
          <a:chExt cx="0" cy="0"/>
        </a:xfrm>
      </p:grpSpPr>
      <p:sp>
        <p:nvSpPr>
          <p:cNvPr id="12" name="Textplatzhalter 11"/>
          <p:cNvSpPr>
            <a:spLocks noGrp="1"/>
          </p:cNvSpPr>
          <p:nvPr>
            <p:ph type="body" sz="quarter" idx="10" hasCustomPrompt="1"/>
          </p:nvPr>
        </p:nvSpPr>
        <p:spPr>
          <a:xfrm>
            <a:off x="208087" y="148912"/>
            <a:ext cx="7627118" cy="757130"/>
          </a:xfrm>
          <a:prstGeom prst="rect">
            <a:avLst/>
          </a:prstGeom>
          <a:noFill/>
        </p:spPr>
        <p:txBody>
          <a:bodyPr wrap="square" rtlCol="0" anchor="b">
            <a:noAutofit/>
          </a:bodyPr>
          <a:lstStyle>
            <a:lvl1pPr marL="0" indent="0">
              <a:spcBef>
                <a:spcPts val="0"/>
              </a:spcBef>
              <a:buNone/>
              <a:defRPr lang="de-DE" sz="2400" b="1" dirty="0" smtClean="0">
                <a:latin typeface="+mj-lt"/>
              </a:defRPr>
            </a:lvl1pPr>
            <a:lvl2pPr>
              <a:defRPr lang="de-DE" sz="1800" dirty="0" smtClean="0"/>
            </a:lvl2pPr>
            <a:lvl3pPr>
              <a:defRPr lang="de-DE" sz="1800" dirty="0" smtClean="0"/>
            </a:lvl3pPr>
            <a:lvl4pPr>
              <a:defRPr lang="de-DE" sz="1800" dirty="0" smtClean="0"/>
            </a:lvl4pPr>
            <a:lvl5pPr>
              <a:defRPr lang="de-AT" sz="1800" dirty="0"/>
            </a:lvl5pPr>
          </a:lstStyle>
          <a:p>
            <a:pPr>
              <a:lnSpc>
                <a:spcPct val="90000"/>
              </a:lnSpc>
            </a:pPr>
            <a:r>
              <a:rPr lang="de-AT" sz="2400" b="1" dirty="0">
                <a:latin typeface="+mj-lt"/>
              </a:rPr>
              <a:t>Das ist die Folienüberschrift, und sie ist ein- oder zweizeilig. </a:t>
            </a:r>
            <a:r>
              <a:rPr lang="de-AT" sz="2400" b="1" dirty="0">
                <a:solidFill>
                  <a:schemeClr val="tx2"/>
                </a:solidFill>
                <a:latin typeface="+mj-lt"/>
              </a:rPr>
              <a:t>Wichtige Dinge </a:t>
            </a:r>
            <a:r>
              <a:rPr lang="de-AT" sz="2400" b="1" dirty="0">
                <a:latin typeface="+mj-lt"/>
              </a:rPr>
              <a:t>werden mit rot hervorgehoben.</a:t>
            </a:r>
          </a:p>
        </p:txBody>
      </p:sp>
      <p:sp>
        <p:nvSpPr>
          <p:cNvPr id="19" name="Textplatzhalter 18"/>
          <p:cNvSpPr>
            <a:spLocks noGrp="1"/>
          </p:cNvSpPr>
          <p:nvPr>
            <p:ph type="body" sz="quarter" idx="11" hasCustomPrompt="1"/>
          </p:nvPr>
        </p:nvSpPr>
        <p:spPr>
          <a:xfrm>
            <a:off x="271463" y="1203325"/>
            <a:ext cx="8509000" cy="3455988"/>
          </a:xfrm>
          <a:prstGeom prst="rect">
            <a:avLst/>
          </a:prstGeom>
        </p:spPr>
        <p:txBody>
          <a:bodyPr/>
          <a:lstStyle>
            <a:lvl1pPr>
              <a:spcBef>
                <a:spcPts val="0"/>
              </a:spcBef>
              <a:spcAft>
                <a:spcPts val="600"/>
              </a:spcAft>
              <a:defRPr sz="2000"/>
            </a:lvl1pPr>
            <a:lvl2pPr>
              <a:spcBef>
                <a:spcPts val="0"/>
              </a:spcBef>
              <a:spcAft>
                <a:spcPts val="600"/>
              </a:spcAft>
              <a:defRPr sz="2000"/>
            </a:lvl2pPr>
            <a:lvl3pPr>
              <a:spcBef>
                <a:spcPts val="0"/>
              </a:spcBef>
              <a:spcAft>
                <a:spcPts val="600"/>
              </a:spcAft>
              <a:defRPr sz="2000"/>
            </a:lvl3pPr>
            <a:lvl4pPr>
              <a:spcBef>
                <a:spcPts val="0"/>
              </a:spcBef>
              <a:spcAft>
                <a:spcPts val="600"/>
              </a:spcAft>
              <a:defRPr sz="2000"/>
            </a:lvl4pPr>
            <a:lvl5pPr>
              <a:spcBef>
                <a:spcPts val="0"/>
              </a:spcBef>
              <a:spcAft>
                <a:spcPts val="600"/>
              </a:spcAft>
              <a:defRPr sz="2000"/>
            </a:lvl5pPr>
          </a:lstStyle>
          <a:p>
            <a:pPr>
              <a:spcBef>
                <a:spcPts val="0"/>
              </a:spcBef>
              <a:spcAft>
                <a:spcPts val="600"/>
              </a:spcAft>
            </a:pPr>
            <a:r>
              <a:rPr lang="de-AT" sz="2000" dirty="0"/>
              <a:t>Der Text sollte mindestens 20 </a:t>
            </a:r>
            <a:r>
              <a:rPr lang="de-AT" sz="2000" dirty="0" err="1"/>
              <a:t>pt</a:t>
            </a:r>
            <a:r>
              <a:rPr lang="de-AT" sz="2000" dirty="0"/>
              <a:t> groß sein, wenn die PPT projiziert wird. Wenn die Präsentation z.B. nur als Leseunterlage verwendet wird, kann der Text auch kleiner sein. </a:t>
            </a:r>
          </a:p>
          <a:p>
            <a:pPr>
              <a:spcBef>
                <a:spcPts val="0"/>
              </a:spcBef>
              <a:spcAft>
                <a:spcPts val="600"/>
              </a:spcAft>
            </a:pPr>
            <a:r>
              <a:rPr lang="de-AT" sz="2000" dirty="0"/>
              <a:t>Abstände zwischen den Zeilen sollten mindestens 6 </a:t>
            </a:r>
            <a:r>
              <a:rPr lang="de-AT" sz="2000" dirty="0" err="1"/>
              <a:t>pt</a:t>
            </a:r>
            <a:r>
              <a:rPr lang="de-AT" sz="2000" dirty="0"/>
              <a:t> groß sein.</a:t>
            </a:r>
          </a:p>
          <a:p>
            <a:pPr>
              <a:spcBef>
                <a:spcPts val="0"/>
              </a:spcBef>
              <a:spcAft>
                <a:spcPts val="600"/>
              </a:spcAft>
            </a:pPr>
            <a:r>
              <a:rPr lang="de-AT" sz="2000" dirty="0"/>
              <a:t>Standardmäßig ist das auch so eingestellt.</a:t>
            </a:r>
          </a:p>
        </p:txBody>
      </p:sp>
      <p:sp>
        <p:nvSpPr>
          <p:cNvPr id="16" name="Slide Number Placeholder 6"/>
          <p:cNvSpPr txBox="1">
            <a:spLocks/>
          </p:cNvSpPr>
          <p:nvPr userDrawn="1"/>
        </p:nvSpPr>
        <p:spPr>
          <a:xfrm>
            <a:off x="6758880" y="4926332"/>
            <a:ext cx="2133600" cy="21865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FF1FBF-7FF1-664C-9A1C-118F54E3BC05}" type="slidenum">
              <a:rPr lang="en-US" sz="900" smtClean="0">
                <a:solidFill>
                  <a:schemeClr val="bg1">
                    <a:lumMod val="50000"/>
                  </a:schemeClr>
                </a:solidFill>
              </a:rPr>
              <a:pPr/>
              <a:t>‹Nr.›</a:t>
            </a:fld>
            <a:endParaRPr lang="en-US" sz="900" dirty="0">
              <a:solidFill>
                <a:schemeClr val="bg1">
                  <a:lumMod val="50000"/>
                </a:schemeClr>
              </a:solidFill>
            </a:endParaRPr>
          </a:p>
        </p:txBody>
      </p:sp>
      <p:cxnSp>
        <p:nvCxnSpPr>
          <p:cNvPr id="17" name="Gerade Verbindung 16"/>
          <p:cNvCxnSpPr/>
          <p:nvPr userDrawn="1"/>
        </p:nvCxnSpPr>
        <p:spPr>
          <a:xfrm>
            <a:off x="220746" y="987574"/>
            <a:ext cx="396000" cy="0"/>
          </a:xfrm>
          <a:prstGeom prst="line">
            <a:avLst/>
          </a:prstGeom>
          <a:ln w="19050" cap="sq">
            <a:solidFill>
              <a:srgbClr val="CE321A"/>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271463" y="4909914"/>
            <a:ext cx="8509000" cy="0"/>
          </a:xfrm>
          <a:prstGeom prst="line">
            <a:avLst/>
          </a:prstGeom>
          <a:ln w="19050" cap="sq">
            <a:solidFill>
              <a:srgbClr val="CE321A"/>
            </a:solidFill>
            <a:miter lim="800000"/>
          </a:ln>
          <a:effectLst/>
        </p:spPr>
        <p:style>
          <a:lnRef idx="2">
            <a:schemeClr val="accent1"/>
          </a:lnRef>
          <a:fillRef idx="0">
            <a:schemeClr val="accent1"/>
          </a:fillRef>
          <a:effectRef idx="1">
            <a:schemeClr val="accent1"/>
          </a:effectRef>
          <a:fontRef idx="minor">
            <a:schemeClr val="tx1"/>
          </a:fontRef>
        </p:style>
      </p:cxnSp>
      <p:pic>
        <p:nvPicPr>
          <p:cNvPr id="2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163" b="29445"/>
          <a:stretch/>
        </p:blipFill>
        <p:spPr bwMode="auto">
          <a:xfrm>
            <a:off x="212759" y="4972050"/>
            <a:ext cx="24480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90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folie">
    <p:spTree>
      <p:nvGrpSpPr>
        <p:cNvPr id="1" name=""/>
        <p:cNvGrpSpPr/>
        <p:nvPr/>
      </p:nvGrpSpPr>
      <p:grpSpPr>
        <a:xfrm>
          <a:off x="0" y="0"/>
          <a:ext cx="0" cy="0"/>
          <a:chOff x="0" y="0"/>
          <a:chExt cx="0" cy="0"/>
        </a:xfrm>
      </p:grpSpPr>
      <p:sp>
        <p:nvSpPr>
          <p:cNvPr id="12" name="Textplatzhalter 11"/>
          <p:cNvSpPr>
            <a:spLocks noGrp="1"/>
          </p:cNvSpPr>
          <p:nvPr>
            <p:ph type="body" sz="quarter" idx="10" hasCustomPrompt="1"/>
          </p:nvPr>
        </p:nvSpPr>
        <p:spPr>
          <a:xfrm>
            <a:off x="208087" y="148912"/>
            <a:ext cx="7627118" cy="757130"/>
          </a:xfrm>
          <a:prstGeom prst="rect">
            <a:avLst/>
          </a:prstGeom>
          <a:noFill/>
        </p:spPr>
        <p:txBody>
          <a:bodyPr wrap="square" rtlCol="0" anchor="b">
            <a:noAutofit/>
          </a:bodyPr>
          <a:lstStyle>
            <a:lvl1pPr marL="0" indent="0">
              <a:spcBef>
                <a:spcPts val="0"/>
              </a:spcBef>
              <a:buNone/>
              <a:defRPr lang="de-DE" sz="2400" b="1" dirty="0" smtClean="0">
                <a:latin typeface="+mj-lt"/>
              </a:defRPr>
            </a:lvl1pPr>
            <a:lvl2pPr>
              <a:defRPr lang="de-DE" sz="1800" dirty="0" smtClean="0"/>
            </a:lvl2pPr>
            <a:lvl3pPr>
              <a:defRPr lang="de-DE" sz="1800" dirty="0" smtClean="0"/>
            </a:lvl3pPr>
            <a:lvl4pPr>
              <a:defRPr lang="de-DE" sz="1800" dirty="0" smtClean="0"/>
            </a:lvl4pPr>
            <a:lvl5pPr>
              <a:defRPr lang="de-AT" sz="1800" dirty="0"/>
            </a:lvl5pPr>
          </a:lstStyle>
          <a:p>
            <a:pPr>
              <a:lnSpc>
                <a:spcPct val="90000"/>
              </a:lnSpc>
            </a:pPr>
            <a:r>
              <a:rPr lang="de-AT" sz="2400" b="1" dirty="0">
                <a:latin typeface="+mj-lt"/>
              </a:rPr>
              <a:t>Das ist die Folienüberschrift, und sie ist ein- oder zweizeilig. </a:t>
            </a:r>
            <a:r>
              <a:rPr lang="de-AT" sz="2400" b="1" dirty="0">
                <a:solidFill>
                  <a:schemeClr val="tx2"/>
                </a:solidFill>
                <a:latin typeface="+mj-lt"/>
              </a:rPr>
              <a:t>Wichtige Dinge </a:t>
            </a:r>
            <a:r>
              <a:rPr lang="de-AT" sz="2400" b="1" dirty="0">
                <a:latin typeface="+mj-lt"/>
              </a:rPr>
              <a:t>werden mit rot hervorgehoben.</a:t>
            </a:r>
          </a:p>
        </p:txBody>
      </p:sp>
      <p:sp>
        <p:nvSpPr>
          <p:cNvPr id="19" name="Textplatzhalter 18"/>
          <p:cNvSpPr>
            <a:spLocks noGrp="1"/>
          </p:cNvSpPr>
          <p:nvPr>
            <p:ph type="body" sz="quarter" idx="11" hasCustomPrompt="1"/>
          </p:nvPr>
        </p:nvSpPr>
        <p:spPr>
          <a:xfrm>
            <a:off x="271463" y="1203325"/>
            <a:ext cx="8509000" cy="3455988"/>
          </a:xfrm>
          <a:prstGeom prst="rect">
            <a:avLst/>
          </a:prstGeom>
        </p:spPr>
        <p:txBody>
          <a:bodyPr/>
          <a:lstStyle>
            <a:lvl1pPr>
              <a:spcBef>
                <a:spcPts val="0"/>
              </a:spcBef>
              <a:spcAft>
                <a:spcPts val="600"/>
              </a:spcAft>
              <a:defRPr sz="2000"/>
            </a:lvl1pPr>
            <a:lvl2pPr>
              <a:spcBef>
                <a:spcPts val="0"/>
              </a:spcBef>
              <a:spcAft>
                <a:spcPts val="600"/>
              </a:spcAft>
              <a:defRPr sz="2000"/>
            </a:lvl2pPr>
            <a:lvl3pPr>
              <a:spcBef>
                <a:spcPts val="0"/>
              </a:spcBef>
              <a:spcAft>
                <a:spcPts val="600"/>
              </a:spcAft>
              <a:defRPr sz="2000"/>
            </a:lvl3pPr>
            <a:lvl4pPr>
              <a:spcBef>
                <a:spcPts val="0"/>
              </a:spcBef>
              <a:spcAft>
                <a:spcPts val="600"/>
              </a:spcAft>
              <a:defRPr sz="2000"/>
            </a:lvl4pPr>
            <a:lvl5pPr>
              <a:spcBef>
                <a:spcPts val="0"/>
              </a:spcBef>
              <a:spcAft>
                <a:spcPts val="600"/>
              </a:spcAft>
              <a:defRPr sz="2000"/>
            </a:lvl5pPr>
          </a:lstStyle>
          <a:p>
            <a:pPr>
              <a:spcBef>
                <a:spcPts val="0"/>
              </a:spcBef>
              <a:spcAft>
                <a:spcPts val="600"/>
              </a:spcAft>
            </a:pPr>
            <a:r>
              <a:rPr lang="de-AT" sz="2000" dirty="0"/>
              <a:t>Der Text sollte mindestens 20 </a:t>
            </a:r>
            <a:r>
              <a:rPr lang="de-AT" sz="2000" dirty="0" err="1"/>
              <a:t>pt</a:t>
            </a:r>
            <a:r>
              <a:rPr lang="de-AT" sz="2000" dirty="0"/>
              <a:t> groß sein, wenn die PPT projiziert wird. Wenn die Präsentation z.B. nur als Leseunterlage verwendet wird, kann der Text auch kleiner sein. </a:t>
            </a:r>
          </a:p>
          <a:p>
            <a:pPr>
              <a:spcBef>
                <a:spcPts val="0"/>
              </a:spcBef>
              <a:spcAft>
                <a:spcPts val="600"/>
              </a:spcAft>
            </a:pPr>
            <a:r>
              <a:rPr lang="de-AT" sz="2000" dirty="0"/>
              <a:t>Abstände zwischen den Zeilen sollten mindestens 6 </a:t>
            </a:r>
            <a:r>
              <a:rPr lang="de-AT" sz="2000" dirty="0" err="1"/>
              <a:t>pt</a:t>
            </a:r>
            <a:r>
              <a:rPr lang="de-AT" sz="2000" dirty="0"/>
              <a:t> groß sein.</a:t>
            </a:r>
          </a:p>
          <a:p>
            <a:pPr>
              <a:spcBef>
                <a:spcPts val="0"/>
              </a:spcBef>
              <a:spcAft>
                <a:spcPts val="600"/>
              </a:spcAft>
            </a:pPr>
            <a:r>
              <a:rPr lang="de-AT" sz="2000" dirty="0"/>
              <a:t>Standardmäßig ist das auch so eingestellt.</a:t>
            </a:r>
          </a:p>
        </p:txBody>
      </p:sp>
      <p:sp>
        <p:nvSpPr>
          <p:cNvPr id="16" name="Slide Number Placeholder 6"/>
          <p:cNvSpPr txBox="1">
            <a:spLocks/>
          </p:cNvSpPr>
          <p:nvPr userDrawn="1"/>
        </p:nvSpPr>
        <p:spPr>
          <a:xfrm>
            <a:off x="6758880" y="4926332"/>
            <a:ext cx="2133600" cy="21865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FF1FBF-7FF1-664C-9A1C-118F54E3BC05}" type="slidenum">
              <a:rPr lang="en-US" sz="900" smtClean="0">
                <a:solidFill>
                  <a:schemeClr val="bg1">
                    <a:lumMod val="50000"/>
                  </a:schemeClr>
                </a:solidFill>
              </a:rPr>
              <a:pPr/>
              <a:t>‹Nr.›</a:t>
            </a:fld>
            <a:endParaRPr lang="en-US" sz="900" dirty="0">
              <a:solidFill>
                <a:schemeClr val="bg1">
                  <a:lumMod val="50000"/>
                </a:schemeClr>
              </a:solidFill>
            </a:endParaRPr>
          </a:p>
        </p:txBody>
      </p:sp>
      <p:cxnSp>
        <p:nvCxnSpPr>
          <p:cNvPr id="17" name="Gerade Verbindung 16"/>
          <p:cNvCxnSpPr/>
          <p:nvPr userDrawn="1"/>
        </p:nvCxnSpPr>
        <p:spPr>
          <a:xfrm>
            <a:off x="220746" y="987574"/>
            <a:ext cx="396000" cy="0"/>
          </a:xfrm>
          <a:prstGeom prst="line">
            <a:avLst/>
          </a:prstGeom>
          <a:ln w="19050" cap="sq">
            <a:solidFill>
              <a:srgbClr val="CE321A"/>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271463" y="4909914"/>
            <a:ext cx="8509000" cy="0"/>
          </a:xfrm>
          <a:prstGeom prst="line">
            <a:avLst/>
          </a:prstGeom>
          <a:ln w="19050" cap="sq">
            <a:solidFill>
              <a:srgbClr val="CE321A"/>
            </a:solidFill>
            <a:miter lim="800000"/>
          </a:ln>
          <a:effectLst/>
        </p:spPr>
        <p:style>
          <a:lnRef idx="2">
            <a:schemeClr val="accent1"/>
          </a:lnRef>
          <a:fillRef idx="0">
            <a:schemeClr val="accent1"/>
          </a:fillRef>
          <a:effectRef idx="1">
            <a:schemeClr val="accent1"/>
          </a:effectRef>
          <a:fontRef idx="minor">
            <a:schemeClr val="tx1"/>
          </a:fontRef>
        </p:style>
      </p:cxnSp>
      <p:pic>
        <p:nvPicPr>
          <p:cNvPr id="2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163" b="29445"/>
          <a:stretch/>
        </p:blipFill>
        <p:spPr bwMode="auto">
          <a:xfrm>
            <a:off x="212759" y="4972050"/>
            <a:ext cx="24480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85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folie">
    <p:spTree>
      <p:nvGrpSpPr>
        <p:cNvPr id="1" name=""/>
        <p:cNvGrpSpPr/>
        <p:nvPr/>
      </p:nvGrpSpPr>
      <p:grpSpPr>
        <a:xfrm>
          <a:off x="0" y="0"/>
          <a:ext cx="0" cy="0"/>
          <a:chOff x="0" y="0"/>
          <a:chExt cx="0" cy="0"/>
        </a:xfrm>
      </p:grpSpPr>
      <p:sp>
        <p:nvSpPr>
          <p:cNvPr id="5" name="Textplatzhalter 4"/>
          <p:cNvSpPr>
            <a:spLocks noGrp="1"/>
          </p:cNvSpPr>
          <p:nvPr>
            <p:ph type="body" sz="quarter" idx="10" hasCustomPrompt="1"/>
          </p:nvPr>
        </p:nvSpPr>
        <p:spPr>
          <a:xfrm>
            <a:off x="693539" y="2031691"/>
            <a:ext cx="7776418" cy="1368152"/>
          </a:xfrm>
          <a:prstGeom prst="rect">
            <a:avLst/>
          </a:prstGeom>
        </p:spPr>
        <p:txBody>
          <a:bodyPr wrap="square" anchor="ctr">
            <a:noAutofit/>
          </a:bodyPr>
          <a:lstStyle>
            <a:lvl1pPr marL="0" indent="0" algn="ctr">
              <a:buNone/>
              <a:defRPr lang="de-DE" sz="5400" baseline="0" dirty="0" smtClean="0">
                <a:solidFill>
                  <a:srgbClr val="323232"/>
                </a:solidFill>
                <a:latin typeface="+mj-lt"/>
              </a:defRPr>
            </a:lvl1pPr>
            <a:lvl2pPr>
              <a:defRPr lang="de-DE" sz="1800" dirty="0" smtClean="0"/>
            </a:lvl2pPr>
            <a:lvl3pPr>
              <a:defRPr lang="de-DE" sz="1800" dirty="0" smtClean="0"/>
            </a:lvl3pPr>
            <a:lvl4pPr>
              <a:defRPr lang="de-DE" sz="1800" dirty="0" smtClean="0"/>
            </a:lvl4pPr>
            <a:lvl5pPr>
              <a:defRPr lang="de-AT" sz="1800" dirty="0"/>
            </a:lvl5pPr>
          </a:lstStyle>
          <a:p>
            <a:pPr marL="0" lvl="0" algn="ctr">
              <a:lnSpc>
                <a:spcPct val="90000"/>
              </a:lnSpc>
            </a:pPr>
            <a:r>
              <a:rPr lang="de-DE" dirty="0"/>
              <a:t>Dies ist der Zwischentitel</a:t>
            </a:r>
            <a:endParaRPr lang="de-AT" dirty="0"/>
          </a:p>
        </p:txBody>
      </p:sp>
    </p:spTree>
    <p:extLst>
      <p:ext uri="{BB962C8B-B14F-4D97-AF65-F5344CB8AC3E}">
        <p14:creationId xmlns:p14="http://schemas.microsoft.com/office/powerpoint/2010/main" val="1005671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440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Standardfolie">
    <p:spTree>
      <p:nvGrpSpPr>
        <p:cNvPr id="1" name=""/>
        <p:cNvGrpSpPr/>
        <p:nvPr/>
      </p:nvGrpSpPr>
      <p:grpSpPr>
        <a:xfrm>
          <a:off x="0" y="0"/>
          <a:ext cx="0" cy="0"/>
          <a:chOff x="0" y="0"/>
          <a:chExt cx="0" cy="0"/>
        </a:xfrm>
      </p:grpSpPr>
      <p:sp>
        <p:nvSpPr>
          <p:cNvPr id="19" name="Textplatzhalter 18"/>
          <p:cNvSpPr>
            <a:spLocks noGrp="1"/>
          </p:cNvSpPr>
          <p:nvPr>
            <p:ph type="body" sz="quarter" idx="11" hasCustomPrompt="1"/>
          </p:nvPr>
        </p:nvSpPr>
        <p:spPr>
          <a:xfrm>
            <a:off x="271463" y="1203325"/>
            <a:ext cx="8509000" cy="3455988"/>
          </a:xfrm>
          <a:prstGeom prst="rect">
            <a:avLst/>
          </a:prstGeom>
        </p:spPr>
        <p:txBody>
          <a:bodyPr/>
          <a:lstStyle>
            <a:lvl1pPr>
              <a:spcBef>
                <a:spcPts val="0"/>
              </a:spcBef>
              <a:spcAft>
                <a:spcPts val="600"/>
              </a:spcAft>
              <a:defRPr sz="2000" baseline="0"/>
            </a:lvl1pPr>
            <a:lvl2pPr>
              <a:spcBef>
                <a:spcPts val="0"/>
              </a:spcBef>
              <a:spcAft>
                <a:spcPts val="600"/>
              </a:spcAft>
              <a:defRPr sz="2000"/>
            </a:lvl2pPr>
            <a:lvl3pPr>
              <a:spcBef>
                <a:spcPts val="0"/>
              </a:spcBef>
              <a:spcAft>
                <a:spcPts val="600"/>
              </a:spcAft>
              <a:defRPr sz="2000"/>
            </a:lvl3pPr>
            <a:lvl4pPr>
              <a:spcBef>
                <a:spcPts val="0"/>
              </a:spcBef>
              <a:spcAft>
                <a:spcPts val="600"/>
              </a:spcAft>
              <a:defRPr sz="2000"/>
            </a:lvl4pPr>
            <a:lvl5pPr>
              <a:spcBef>
                <a:spcPts val="0"/>
              </a:spcBef>
              <a:spcAft>
                <a:spcPts val="600"/>
              </a:spcAft>
              <a:defRPr sz="2000"/>
            </a:lvl5pPr>
          </a:lstStyle>
          <a:p>
            <a:pPr>
              <a:spcBef>
                <a:spcPts val="0"/>
              </a:spcBef>
              <a:spcAft>
                <a:spcPts val="600"/>
              </a:spcAft>
            </a:pPr>
            <a:r>
              <a:rPr lang="de-AT" dirty="0">
                <a:solidFill>
                  <a:schemeClr val="tx2"/>
                </a:solidFill>
              </a:rPr>
              <a:t>Wichtige Dinge</a:t>
            </a:r>
            <a:r>
              <a:rPr lang="de-AT" dirty="0"/>
              <a:t> werden mit ROT hervorgehoben (gilt auch für Überschrift).</a:t>
            </a:r>
            <a:r>
              <a:rPr lang="de-AT" sz="2000" dirty="0"/>
              <a:t/>
            </a:r>
            <a:br>
              <a:rPr lang="de-AT" sz="2000" dirty="0"/>
            </a:br>
            <a:r>
              <a:rPr lang="de-AT" sz="2000" dirty="0"/>
              <a:t>Der Text sollte mindestens 20 </a:t>
            </a:r>
            <a:r>
              <a:rPr lang="de-AT" sz="2000" dirty="0" err="1"/>
              <a:t>pt</a:t>
            </a:r>
            <a:r>
              <a:rPr lang="de-AT" sz="2000" dirty="0"/>
              <a:t> groß sein, wenn die PPT projiziert wird. Wenn die Präsentation z.B. nur als Leseunterlage verwendet wird, kann der Text auch kleiner sein. </a:t>
            </a:r>
            <a:br>
              <a:rPr lang="de-AT" sz="2000" dirty="0"/>
            </a:br>
            <a:r>
              <a:rPr lang="de-AT" sz="2000" dirty="0"/>
              <a:t>Abstände zwischen den Zeilen sollten mindestens 6 </a:t>
            </a:r>
            <a:r>
              <a:rPr lang="de-AT" sz="2000" dirty="0" err="1"/>
              <a:t>pt</a:t>
            </a:r>
            <a:r>
              <a:rPr lang="de-AT" sz="2000" dirty="0"/>
              <a:t> groß sein. Standardmäßig ist das auch so eingestellt.</a:t>
            </a:r>
          </a:p>
        </p:txBody>
      </p:sp>
      <p:sp>
        <p:nvSpPr>
          <p:cNvPr id="16" name="Slide Number Placeholder 6"/>
          <p:cNvSpPr txBox="1">
            <a:spLocks/>
          </p:cNvSpPr>
          <p:nvPr userDrawn="1"/>
        </p:nvSpPr>
        <p:spPr>
          <a:xfrm>
            <a:off x="6758880" y="4926332"/>
            <a:ext cx="2133600" cy="21865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FF1FBF-7FF1-664C-9A1C-118F54E3BC05}" type="slidenum">
              <a:rPr lang="en-US" sz="900" smtClean="0">
                <a:solidFill>
                  <a:schemeClr val="bg1">
                    <a:lumMod val="50000"/>
                  </a:schemeClr>
                </a:solidFill>
              </a:rPr>
              <a:pPr/>
              <a:t>‹Nr.›</a:t>
            </a:fld>
            <a:endParaRPr lang="en-US" sz="900" dirty="0">
              <a:solidFill>
                <a:schemeClr val="bg1">
                  <a:lumMod val="50000"/>
                </a:schemeClr>
              </a:solidFill>
            </a:endParaRPr>
          </a:p>
        </p:txBody>
      </p:sp>
      <p:cxnSp>
        <p:nvCxnSpPr>
          <p:cNvPr id="17" name="Gerade Verbindung 16"/>
          <p:cNvCxnSpPr/>
          <p:nvPr userDrawn="1"/>
        </p:nvCxnSpPr>
        <p:spPr>
          <a:xfrm>
            <a:off x="220746" y="987574"/>
            <a:ext cx="396000" cy="0"/>
          </a:xfrm>
          <a:prstGeom prst="line">
            <a:avLst/>
          </a:prstGeom>
          <a:ln w="19050" cap="sq">
            <a:solidFill>
              <a:srgbClr val="CE321A"/>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271463" y="4909914"/>
            <a:ext cx="8509000" cy="0"/>
          </a:xfrm>
          <a:prstGeom prst="line">
            <a:avLst/>
          </a:prstGeom>
          <a:ln w="19050" cap="sq">
            <a:solidFill>
              <a:srgbClr val="CE321A"/>
            </a:solidFill>
            <a:miter lim="800000"/>
          </a:ln>
          <a:effectLst/>
        </p:spPr>
        <p:style>
          <a:lnRef idx="2">
            <a:schemeClr val="accent1"/>
          </a:lnRef>
          <a:fillRef idx="0">
            <a:schemeClr val="accent1"/>
          </a:fillRef>
          <a:effectRef idx="1">
            <a:schemeClr val="accent1"/>
          </a:effectRef>
          <a:fontRef idx="minor">
            <a:schemeClr val="tx1"/>
          </a:fontRef>
        </p:style>
      </p:cxnSp>
      <p:sp>
        <p:nvSpPr>
          <p:cNvPr id="4" name="Titel 3"/>
          <p:cNvSpPr>
            <a:spLocks noGrp="1"/>
          </p:cNvSpPr>
          <p:nvPr>
            <p:ph type="title" hasCustomPrompt="1"/>
          </p:nvPr>
        </p:nvSpPr>
        <p:spPr>
          <a:xfrm>
            <a:off x="216392" y="206375"/>
            <a:ext cx="7609288" cy="756000"/>
          </a:xfrm>
          <a:prstGeom prst="rect">
            <a:avLst/>
          </a:prstGeom>
        </p:spPr>
        <p:txBody>
          <a:bodyPr anchor="b" anchorCtr="0"/>
          <a:lstStyle>
            <a:lvl1pPr algn="l">
              <a:defRPr sz="2400" b="1" baseline="0"/>
            </a:lvl1pPr>
          </a:lstStyle>
          <a:p>
            <a:r>
              <a:rPr lang="de-DE" dirty="0"/>
              <a:t>Das ist die Folienüberschrift und sie ist ein- oder zweizeilig. Wichtige Dinge werden mit rot hervorgehoben.</a:t>
            </a:r>
            <a:endParaRPr lang="de-AT" dirty="0"/>
          </a:p>
        </p:txBody>
      </p:sp>
      <p:pic>
        <p:nvPicPr>
          <p:cNvPr id="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163" b="29445"/>
          <a:stretch/>
        </p:blipFill>
        <p:spPr bwMode="auto">
          <a:xfrm>
            <a:off x="212427" y="4948014"/>
            <a:ext cx="24480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118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Standardfolie">
    <p:spTree>
      <p:nvGrpSpPr>
        <p:cNvPr id="1" name=""/>
        <p:cNvGrpSpPr/>
        <p:nvPr/>
      </p:nvGrpSpPr>
      <p:grpSpPr>
        <a:xfrm>
          <a:off x="0" y="0"/>
          <a:ext cx="0" cy="0"/>
          <a:chOff x="0" y="0"/>
          <a:chExt cx="0" cy="0"/>
        </a:xfrm>
      </p:grpSpPr>
      <p:sp>
        <p:nvSpPr>
          <p:cNvPr id="19" name="Textplatzhalter 18"/>
          <p:cNvSpPr>
            <a:spLocks noGrp="1"/>
          </p:cNvSpPr>
          <p:nvPr>
            <p:ph type="body" sz="quarter" idx="11" hasCustomPrompt="1"/>
          </p:nvPr>
        </p:nvSpPr>
        <p:spPr>
          <a:xfrm>
            <a:off x="271463" y="1203325"/>
            <a:ext cx="8509000" cy="3455988"/>
          </a:xfrm>
          <a:prstGeom prst="rect">
            <a:avLst/>
          </a:prstGeom>
        </p:spPr>
        <p:txBody>
          <a:bodyPr/>
          <a:lstStyle>
            <a:lvl1pPr>
              <a:spcBef>
                <a:spcPts val="0"/>
              </a:spcBef>
              <a:spcAft>
                <a:spcPts val="600"/>
              </a:spcAft>
              <a:defRPr sz="2000" baseline="0"/>
            </a:lvl1pPr>
            <a:lvl2pPr>
              <a:spcBef>
                <a:spcPts val="0"/>
              </a:spcBef>
              <a:spcAft>
                <a:spcPts val="600"/>
              </a:spcAft>
              <a:defRPr sz="2000"/>
            </a:lvl2pPr>
            <a:lvl3pPr>
              <a:spcBef>
                <a:spcPts val="0"/>
              </a:spcBef>
              <a:spcAft>
                <a:spcPts val="600"/>
              </a:spcAft>
              <a:defRPr sz="2000"/>
            </a:lvl3pPr>
            <a:lvl4pPr>
              <a:spcBef>
                <a:spcPts val="0"/>
              </a:spcBef>
              <a:spcAft>
                <a:spcPts val="600"/>
              </a:spcAft>
              <a:defRPr sz="2000"/>
            </a:lvl4pPr>
            <a:lvl5pPr>
              <a:spcBef>
                <a:spcPts val="0"/>
              </a:spcBef>
              <a:spcAft>
                <a:spcPts val="600"/>
              </a:spcAft>
              <a:defRPr sz="2000"/>
            </a:lvl5pPr>
          </a:lstStyle>
          <a:p>
            <a:pPr>
              <a:spcBef>
                <a:spcPts val="0"/>
              </a:spcBef>
              <a:spcAft>
                <a:spcPts val="600"/>
              </a:spcAft>
            </a:pPr>
            <a:r>
              <a:rPr lang="de-AT" dirty="0">
                <a:solidFill>
                  <a:schemeClr val="tx2"/>
                </a:solidFill>
              </a:rPr>
              <a:t>Wichtige Dinge</a:t>
            </a:r>
            <a:r>
              <a:rPr lang="de-AT" dirty="0"/>
              <a:t> werden mit ROT hervorgehoben (gilt auch für Überschrift).</a:t>
            </a:r>
            <a:r>
              <a:rPr lang="de-AT" sz="2000" dirty="0"/>
              <a:t/>
            </a:r>
            <a:br>
              <a:rPr lang="de-AT" sz="2000" dirty="0"/>
            </a:br>
            <a:r>
              <a:rPr lang="de-AT" sz="2000" dirty="0"/>
              <a:t>Der Text sollte mindestens 20 </a:t>
            </a:r>
            <a:r>
              <a:rPr lang="de-AT" sz="2000" dirty="0" err="1"/>
              <a:t>pt</a:t>
            </a:r>
            <a:r>
              <a:rPr lang="de-AT" sz="2000" dirty="0"/>
              <a:t> groß sein, wenn die PPT projiziert wird. Wenn die Präsentation z.B. nur als Leseunterlage verwendet wird, kann der Text auch kleiner sein. </a:t>
            </a:r>
            <a:br>
              <a:rPr lang="de-AT" sz="2000" dirty="0"/>
            </a:br>
            <a:r>
              <a:rPr lang="de-AT" sz="2000" dirty="0"/>
              <a:t>Abstände zwischen den Zeilen sollten mindestens 6 </a:t>
            </a:r>
            <a:r>
              <a:rPr lang="de-AT" sz="2000" dirty="0" err="1"/>
              <a:t>pt</a:t>
            </a:r>
            <a:r>
              <a:rPr lang="de-AT" sz="2000" dirty="0"/>
              <a:t> groß sein. Standardmäßig ist das auch so eingestellt.</a:t>
            </a:r>
          </a:p>
        </p:txBody>
      </p:sp>
      <p:sp>
        <p:nvSpPr>
          <p:cNvPr id="16" name="Slide Number Placeholder 6"/>
          <p:cNvSpPr txBox="1">
            <a:spLocks/>
          </p:cNvSpPr>
          <p:nvPr userDrawn="1"/>
        </p:nvSpPr>
        <p:spPr>
          <a:xfrm>
            <a:off x="6758880" y="4926332"/>
            <a:ext cx="2133600" cy="21865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FF1FBF-7FF1-664C-9A1C-118F54E3BC05}" type="slidenum">
              <a:rPr lang="en-US" sz="900" smtClean="0">
                <a:solidFill>
                  <a:srgbClr val="FFFFFF">
                    <a:lumMod val="50000"/>
                  </a:srgbClr>
                </a:solidFill>
              </a:rPr>
              <a:pPr/>
              <a:t>‹Nr.›</a:t>
            </a:fld>
            <a:endParaRPr lang="en-US" sz="900" dirty="0">
              <a:solidFill>
                <a:srgbClr val="FFFFFF">
                  <a:lumMod val="50000"/>
                </a:srgbClr>
              </a:solidFill>
            </a:endParaRPr>
          </a:p>
        </p:txBody>
      </p:sp>
      <p:cxnSp>
        <p:nvCxnSpPr>
          <p:cNvPr id="17" name="Gerade Verbindung 16"/>
          <p:cNvCxnSpPr/>
          <p:nvPr userDrawn="1"/>
        </p:nvCxnSpPr>
        <p:spPr>
          <a:xfrm>
            <a:off x="220746" y="987574"/>
            <a:ext cx="396000" cy="0"/>
          </a:xfrm>
          <a:prstGeom prst="line">
            <a:avLst/>
          </a:prstGeom>
          <a:ln w="19050" cap="sq">
            <a:solidFill>
              <a:srgbClr val="CE321A"/>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271463" y="4909914"/>
            <a:ext cx="8509000" cy="0"/>
          </a:xfrm>
          <a:prstGeom prst="line">
            <a:avLst/>
          </a:prstGeom>
          <a:ln w="19050" cap="sq">
            <a:solidFill>
              <a:srgbClr val="CE321A"/>
            </a:solidFill>
            <a:miter lim="800000"/>
          </a:ln>
          <a:effectLst/>
        </p:spPr>
        <p:style>
          <a:lnRef idx="2">
            <a:schemeClr val="accent1"/>
          </a:lnRef>
          <a:fillRef idx="0">
            <a:schemeClr val="accent1"/>
          </a:fillRef>
          <a:effectRef idx="1">
            <a:schemeClr val="accent1"/>
          </a:effectRef>
          <a:fontRef idx="minor">
            <a:schemeClr val="tx1"/>
          </a:fontRef>
        </p:style>
      </p:cxnSp>
      <p:sp>
        <p:nvSpPr>
          <p:cNvPr id="4" name="Titel 3"/>
          <p:cNvSpPr>
            <a:spLocks noGrp="1"/>
          </p:cNvSpPr>
          <p:nvPr>
            <p:ph type="title" hasCustomPrompt="1"/>
          </p:nvPr>
        </p:nvSpPr>
        <p:spPr>
          <a:xfrm>
            <a:off x="216392" y="206375"/>
            <a:ext cx="7609288" cy="756000"/>
          </a:xfrm>
          <a:prstGeom prst="rect">
            <a:avLst/>
          </a:prstGeom>
        </p:spPr>
        <p:txBody>
          <a:bodyPr anchor="b" anchorCtr="0"/>
          <a:lstStyle>
            <a:lvl1pPr algn="l">
              <a:defRPr sz="2400" b="1" baseline="0"/>
            </a:lvl1pPr>
          </a:lstStyle>
          <a:p>
            <a:r>
              <a:rPr lang="de-DE" dirty="0"/>
              <a:t>Das ist die Folienüberschrift und sie ist ein- oder zweizeilig. Wichtige Dinge werden mit rot hervorgehoben.</a:t>
            </a:r>
            <a:endParaRPr lang="de-AT" dirty="0"/>
          </a:p>
        </p:txBody>
      </p:sp>
      <p:pic>
        <p:nvPicPr>
          <p:cNvPr id="9" name="Picture 2"/>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14163" b="29445"/>
          <a:stretch/>
        </p:blipFill>
        <p:spPr bwMode="auto">
          <a:xfrm>
            <a:off x="212427" y="4948014"/>
            <a:ext cx="24480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686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9208" y="1575206"/>
            <a:ext cx="4320480" cy="3156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1"/>
          <p:cNvSpPr>
            <a:spLocks noGrp="1"/>
          </p:cNvSpPr>
          <p:nvPr>
            <p:ph type="title" hasCustomPrompt="1"/>
          </p:nvPr>
        </p:nvSpPr>
        <p:spPr>
          <a:xfrm>
            <a:off x="467544" y="497508"/>
            <a:ext cx="5842992" cy="562074"/>
          </a:xfrm>
          <a:prstGeom prst="rect">
            <a:avLst/>
          </a:prstGeom>
        </p:spPr>
        <p:txBody>
          <a:bodyPr/>
          <a:lstStyle>
            <a:lvl1pPr algn="l">
              <a:defRPr sz="3200" b="1">
                <a:solidFill>
                  <a:schemeClr val="tx2"/>
                </a:solidFill>
              </a:defRPr>
            </a:lvl1pPr>
          </a:lstStyle>
          <a:p>
            <a:r>
              <a:rPr lang="de-AT" dirty="0"/>
              <a:t>Titel (einzeilig)</a:t>
            </a:r>
            <a:br>
              <a:rPr lang="de-AT" dirty="0"/>
            </a:br>
            <a:endParaRPr lang="de-AT" dirty="0"/>
          </a:p>
        </p:txBody>
      </p:sp>
      <p:sp>
        <p:nvSpPr>
          <p:cNvPr id="9" name="Textplatzhalter 6"/>
          <p:cNvSpPr>
            <a:spLocks noGrp="1"/>
          </p:cNvSpPr>
          <p:nvPr>
            <p:ph type="body" sz="quarter" idx="10" hasCustomPrompt="1"/>
          </p:nvPr>
        </p:nvSpPr>
        <p:spPr>
          <a:xfrm>
            <a:off x="468315" y="1059384"/>
            <a:ext cx="5183807" cy="576263"/>
          </a:xfrm>
          <a:prstGeom prst="rect">
            <a:avLst/>
          </a:prstGeom>
        </p:spPr>
        <p:txBody>
          <a:bodyPr/>
          <a:lstStyle>
            <a:lvl1pPr marL="0" indent="0">
              <a:buNone/>
              <a:defRPr sz="2400" baseline="0"/>
            </a:lvl1pPr>
          </a:lstStyle>
          <a:p>
            <a:pPr lvl="0"/>
            <a:r>
              <a:rPr lang="de-AT" dirty="0"/>
              <a:t>Untertitel (gerne auch mehrere Zeilen)</a:t>
            </a:r>
          </a:p>
        </p:txBody>
      </p:sp>
    </p:spTree>
    <p:extLst>
      <p:ext uri="{BB962C8B-B14F-4D97-AF65-F5344CB8AC3E}">
        <p14:creationId xmlns:p14="http://schemas.microsoft.com/office/powerpoint/2010/main" val="4093880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folie">
    <p:spTree>
      <p:nvGrpSpPr>
        <p:cNvPr id="1" name=""/>
        <p:cNvGrpSpPr/>
        <p:nvPr/>
      </p:nvGrpSpPr>
      <p:grpSpPr>
        <a:xfrm>
          <a:off x="0" y="0"/>
          <a:ext cx="0" cy="0"/>
          <a:chOff x="0" y="0"/>
          <a:chExt cx="0" cy="0"/>
        </a:xfrm>
      </p:grpSpPr>
      <p:sp>
        <p:nvSpPr>
          <p:cNvPr id="19" name="Textplatzhalter 18"/>
          <p:cNvSpPr>
            <a:spLocks noGrp="1"/>
          </p:cNvSpPr>
          <p:nvPr>
            <p:ph type="body" sz="quarter" idx="11" hasCustomPrompt="1"/>
          </p:nvPr>
        </p:nvSpPr>
        <p:spPr>
          <a:xfrm>
            <a:off x="271463" y="1203325"/>
            <a:ext cx="8509000" cy="3455988"/>
          </a:xfrm>
          <a:prstGeom prst="rect">
            <a:avLst/>
          </a:prstGeom>
        </p:spPr>
        <p:txBody>
          <a:bodyPr/>
          <a:lstStyle>
            <a:lvl1pPr>
              <a:spcBef>
                <a:spcPts val="0"/>
              </a:spcBef>
              <a:spcAft>
                <a:spcPts val="600"/>
              </a:spcAft>
              <a:defRPr sz="2000" baseline="0"/>
            </a:lvl1pPr>
            <a:lvl2pPr>
              <a:spcBef>
                <a:spcPts val="0"/>
              </a:spcBef>
              <a:spcAft>
                <a:spcPts val="600"/>
              </a:spcAft>
              <a:defRPr sz="2000"/>
            </a:lvl2pPr>
            <a:lvl3pPr>
              <a:spcBef>
                <a:spcPts val="0"/>
              </a:spcBef>
              <a:spcAft>
                <a:spcPts val="600"/>
              </a:spcAft>
              <a:defRPr sz="2000"/>
            </a:lvl3pPr>
            <a:lvl4pPr>
              <a:spcBef>
                <a:spcPts val="0"/>
              </a:spcBef>
              <a:spcAft>
                <a:spcPts val="600"/>
              </a:spcAft>
              <a:defRPr sz="2000"/>
            </a:lvl4pPr>
            <a:lvl5pPr>
              <a:spcBef>
                <a:spcPts val="0"/>
              </a:spcBef>
              <a:spcAft>
                <a:spcPts val="600"/>
              </a:spcAft>
              <a:defRPr sz="2000"/>
            </a:lvl5pPr>
          </a:lstStyle>
          <a:p>
            <a:pPr>
              <a:spcBef>
                <a:spcPts val="0"/>
              </a:spcBef>
              <a:spcAft>
                <a:spcPts val="600"/>
              </a:spcAft>
            </a:pPr>
            <a:r>
              <a:rPr lang="de-AT" dirty="0">
                <a:solidFill>
                  <a:schemeClr val="tx2"/>
                </a:solidFill>
              </a:rPr>
              <a:t>Wichtige Dinge</a:t>
            </a:r>
            <a:r>
              <a:rPr lang="de-AT" dirty="0"/>
              <a:t> werden mit ROT hervorgehoben (gilt auch für Überschrift).</a:t>
            </a:r>
            <a:r>
              <a:rPr lang="de-AT" sz="2000" dirty="0"/>
              <a:t/>
            </a:r>
            <a:br>
              <a:rPr lang="de-AT" sz="2000" dirty="0"/>
            </a:br>
            <a:r>
              <a:rPr lang="de-AT" sz="2000" dirty="0"/>
              <a:t>Der Text sollte mindestens 20 </a:t>
            </a:r>
            <a:r>
              <a:rPr lang="de-AT" sz="2000" dirty="0" err="1"/>
              <a:t>pt</a:t>
            </a:r>
            <a:r>
              <a:rPr lang="de-AT" sz="2000" dirty="0"/>
              <a:t> groß sein, wenn die PPT projiziert wird. Wenn die Präsentation z.B. nur als Leseunterlage verwendet wird, kann der Text auch kleiner sein. </a:t>
            </a:r>
            <a:br>
              <a:rPr lang="de-AT" sz="2000" dirty="0"/>
            </a:br>
            <a:r>
              <a:rPr lang="de-AT" sz="2000" dirty="0"/>
              <a:t>Abstände zwischen den Zeilen sollten mindestens 6 </a:t>
            </a:r>
            <a:r>
              <a:rPr lang="de-AT" sz="2000" dirty="0" err="1"/>
              <a:t>pt</a:t>
            </a:r>
            <a:r>
              <a:rPr lang="de-AT" sz="2000" dirty="0"/>
              <a:t> groß sein. Standardmäßig ist das auch so eingestellt.</a:t>
            </a:r>
          </a:p>
        </p:txBody>
      </p:sp>
      <p:sp>
        <p:nvSpPr>
          <p:cNvPr id="16" name="Slide Number Placeholder 6"/>
          <p:cNvSpPr txBox="1">
            <a:spLocks/>
          </p:cNvSpPr>
          <p:nvPr userDrawn="1"/>
        </p:nvSpPr>
        <p:spPr>
          <a:xfrm>
            <a:off x="6758880" y="4926332"/>
            <a:ext cx="2133600" cy="218657"/>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8FF1FBF-7FF1-664C-9A1C-118F54E3BC05}" type="slidenum">
              <a:rPr lang="en-US" sz="900" smtClean="0">
                <a:solidFill>
                  <a:srgbClr val="FFFFFF">
                    <a:lumMod val="50000"/>
                  </a:srgbClr>
                </a:solidFill>
              </a:rPr>
              <a:pPr/>
              <a:t>‹Nr.›</a:t>
            </a:fld>
            <a:endParaRPr lang="en-US" sz="900" dirty="0">
              <a:solidFill>
                <a:srgbClr val="FFFFFF">
                  <a:lumMod val="50000"/>
                </a:srgbClr>
              </a:solidFill>
            </a:endParaRPr>
          </a:p>
        </p:txBody>
      </p:sp>
      <p:cxnSp>
        <p:nvCxnSpPr>
          <p:cNvPr id="17" name="Gerade Verbindung 16"/>
          <p:cNvCxnSpPr/>
          <p:nvPr userDrawn="1"/>
        </p:nvCxnSpPr>
        <p:spPr>
          <a:xfrm>
            <a:off x="220746" y="987574"/>
            <a:ext cx="396000" cy="0"/>
          </a:xfrm>
          <a:prstGeom prst="line">
            <a:avLst/>
          </a:prstGeom>
          <a:ln w="19050" cap="sq">
            <a:solidFill>
              <a:srgbClr val="CE321A"/>
            </a:solidFill>
            <a:miter lim="800000"/>
          </a:ln>
          <a:effectLst/>
        </p:spPr>
        <p:style>
          <a:lnRef idx="2">
            <a:schemeClr val="accent1"/>
          </a:lnRef>
          <a:fillRef idx="0">
            <a:schemeClr val="accent1"/>
          </a:fillRef>
          <a:effectRef idx="1">
            <a:schemeClr val="accent1"/>
          </a:effectRef>
          <a:fontRef idx="minor">
            <a:schemeClr val="tx1"/>
          </a:fontRef>
        </p:style>
      </p:cxnSp>
      <p:cxnSp>
        <p:nvCxnSpPr>
          <p:cNvPr id="18" name="Gerade Verbindung 17"/>
          <p:cNvCxnSpPr/>
          <p:nvPr userDrawn="1"/>
        </p:nvCxnSpPr>
        <p:spPr>
          <a:xfrm>
            <a:off x="271463" y="4909914"/>
            <a:ext cx="8509000" cy="0"/>
          </a:xfrm>
          <a:prstGeom prst="line">
            <a:avLst/>
          </a:prstGeom>
          <a:ln w="19050" cap="sq">
            <a:solidFill>
              <a:srgbClr val="CE321A"/>
            </a:solidFill>
            <a:miter lim="800000"/>
          </a:ln>
          <a:effectLst/>
        </p:spPr>
        <p:style>
          <a:lnRef idx="2">
            <a:schemeClr val="accent1"/>
          </a:lnRef>
          <a:fillRef idx="0">
            <a:schemeClr val="accent1"/>
          </a:fillRef>
          <a:effectRef idx="1">
            <a:schemeClr val="accent1"/>
          </a:effectRef>
          <a:fontRef idx="minor">
            <a:schemeClr val="tx1"/>
          </a:fontRef>
        </p:style>
      </p:cxnSp>
      <p:sp>
        <p:nvSpPr>
          <p:cNvPr id="4" name="Titel 3"/>
          <p:cNvSpPr>
            <a:spLocks noGrp="1"/>
          </p:cNvSpPr>
          <p:nvPr>
            <p:ph type="title" hasCustomPrompt="1"/>
          </p:nvPr>
        </p:nvSpPr>
        <p:spPr>
          <a:xfrm>
            <a:off x="216392" y="206375"/>
            <a:ext cx="7609288" cy="756000"/>
          </a:xfrm>
          <a:prstGeom prst="rect">
            <a:avLst/>
          </a:prstGeom>
        </p:spPr>
        <p:txBody>
          <a:bodyPr anchor="b" anchorCtr="0"/>
          <a:lstStyle>
            <a:lvl1pPr algn="l">
              <a:defRPr sz="2400" b="1" baseline="0"/>
            </a:lvl1pPr>
          </a:lstStyle>
          <a:p>
            <a:r>
              <a:rPr lang="de-DE" dirty="0"/>
              <a:t>Das ist die Folienüberschrift und sie ist ein- oder zweizeilig. Wichtige Dinge werden mit rot hervorgehoben.</a:t>
            </a:r>
            <a:endParaRPr lang="de-AT" dirty="0"/>
          </a:p>
        </p:txBody>
      </p:sp>
      <p:pic>
        <p:nvPicPr>
          <p:cNvPr id="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163" b="29445"/>
          <a:stretch/>
        </p:blipFill>
        <p:spPr bwMode="auto">
          <a:xfrm>
            <a:off x="212427" y="4948014"/>
            <a:ext cx="2448000"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53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ischenfol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3568" y="2067694"/>
            <a:ext cx="7776000" cy="1368000"/>
          </a:xfrm>
          <a:prstGeom prst="rect">
            <a:avLst/>
          </a:prstGeom>
        </p:spPr>
        <p:txBody>
          <a:bodyPr anchor="ctr" anchorCtr="0"/>
          <a:lstStyle>
            <a:lvl1pPr>
              <a:spcBef>
                <a:spcPts val="0"/>
              </a:spcBef>
              <a:spcAft>
                <a:spcPts val="0"/>
              </a:spcAft>
              <a:defRPr sz="5400" baseline="0"/>
            </a:lvl1pPr>
          </a:lstStyle>
          <a:p>
            <a:r>
              <a:rPr lang="de-DE" dirty="0"/>
              <a:t>Dies ist der Zwischentitel</a:t>
            </a:r>
            <a:endParaRPr lang="de-AT" dirty="0"/>
          </a:p>
        </p:txBody>
      </p:sp>
    </p:spTree>
    <p:extLst>
      <p:ext uri="{BB962C8B-B14F-4D97-AF65-F5344CB8AC3E}">
        <p14:creationId xmlns:p14="http://schemas.microsoft.com/office/powerpoint/2010/main" val="391674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4" descr="logo.eps"/>
          <p:cNvPicPr>
            <a:picLocks noChangeAspect="1"/>
          </p:cNvPicPr>
          <p:nvPr/>
        </p:nvPicPr>
        <p:blipFill rotWithShape="1">
          <a:blip r:embed="rId8">
            <a:lum contrast="20000"/>
            <a:extLst>
              <a:ext uri="{28A0092B-C50C-407E-A947-70E740481C1C}">
                <a14:useLocalDpi xmlns:a14="http://schemas.microsoft.com/office/drawing/2010/main" val="0"/>
              </a:ext>
            </a:extLst>
          </a:blip>
          <a:srcRect t="19043" b="19"/>
          <a:stretch/>
        </p:blipFill>
        <p:spPr>
          <a:xfrm>
            <a:off x="7884368" y="0"/>
            <a:ext cx="896448" cy="771550"/>
          </a:xfrm>
          <a:prstGeom prst="rect">
            <a:avLst/>
          </a:prstGeom>
          <a:effectLst>
            <a:outerShdw blurRad="63500" dist="38100" dir="5400000" algn="t" rotWithShape="0">
              <a:schemeClr val="tx1">
                <a:alpha val="55000"/>
              </a:schemeClr>
            </a:outerShdw>
          </a:effectLst>
        </p:spPr>
      </p:pic>
    </p:spTree>
    <p:extLst>
      <p:ext uri="{BB962C8B-B14F-4D97-AF65-F5344CB8AC3E}">
        <p14:creationId xmlns:p14="http://schemas.microsoft.com/office/powerpoint/2010/main" val="357679021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68"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4" descr="logo.eps"/>
          <p:cNvPicPr>
            <a:picLocks noChangeAspect="1"/>
          </p:cNvPicPr>
          <p:nvPr/>
        </p:nvPicPr>
        <p:blipFill rotWithShape="1">
          <a:blip r:embed="rId7">
            <a:lum contrast="20000"/>
            <a:extLst>
              <a:ext uri="{28A0092B-C50C-407E-A947-70E740481C1C}">
                <a14:useLocalDpi xmlns:a14="http://schemas.microsoft.com/office/drawing/2010/main" val="0"/>
              </a:ext>
            </a:extLst>
          </a:blip>
          <a:srcRect t="19043" b="19"/>
          <a:stretch/>
        </p:blipFill>
        <p:spPr>
          <a:xfrm>
            <a:off x="7884368" y="0"/>
            <a:ext cx="896448" cy="771550"/>
          </a:xfrm>
          <a:prstGeom prst="rect">
            <a:avLst/>
          </a:prstGeom>
          <a:effectLst>
            <a:outerShdw blurRad="63500" dist="38100" dir="5400000" algn="t" rotWithShape="0">
              <a:schemeClr val="tx1">
                <a:alpha val="55000"/>
              </a:schemeClr>
            </a:outerShdw>
          </a:effectLst>
        </p:spPr>
      </p:pic>
    </p:spTree>
    <p:extLst>
      <p:ext uri="{BB962C8B-B14F-4D97-AF65-F5344CB8AC3E}">
        <p14:creationId xmlns:p14="http://schemas.microsoft.com/office/powerpoint/2010/main" val="243335039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70"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guenter.simader@energyagency.at" TargetMode="External"/><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twitter.com/at_AEA" TargetMode="External"/><Relationship Id="rId5" Type="http://schemas.openxmlformats.org/officeDocument/2006/relationships/image" Target="../media/image19.png"/><Relationship Id="rId4" Type="http://schemas.openxmlformats.org/officeDocument/2006/relationships/hyperlink" Target="http://www.energyagency.a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4299943"/>
            <a:ext cx="4968552" cy="461665"/>
          </a:xfrm>
          <a:prstGeom prst="rect">
            <a:avLst/>
          </a:prstGeom>
          <a:noFill/>
        </p:spPr>
        <p:txBody>
          <a:bodyPr wrap="square" rtlCol="0">
            <a:spAutoFit/>
          </a:bodyPr>
          <a:lstStyle/>
          <a:p>
            <a:r>
              <a:rPr lang="de-AT" sz="1200" b="1" dirty="0"/>
              <a:t>Österreichische Energieagentur - Austrian Energy Agency</a:t>
            </a:r>
            <a:r>
              <a:rPr lang="de-AT" sz="1200" dirty="0"/>
              <a:t/>
            </a:r>
            <a:br>
              <a:rPr lang="de-AT" sz="1200" dirty="0"/>
            </a:br>
            <a:r>
              <a:rPr lang="de-AT" sz="1200" dirty="0"/>
              <a:t>Günter Simader</a:t>
            </a:r>
            <a:r>
              <a:rPr lang="de-AT" sz="1200" dirty="0">
                <a:solidFill>
                  <a:schemeClr val="tx2"/>
                </a:solidFill>
              </a:rPr>
              <a:t>|</a:t>
            </a:r>
            <a:r>
              <a:rPr lang="de-AT" sz="1200" dirty="0"/>
              <a:t> 08.09.2021</a:t>
            </a:r>
          </a:p>
        </p:txBody>
      </p:sp>
      <p:sp>
        <p:nvSpPr>
          <p:cNvPr id="3" name="Titel 1"/>
          <p:cNvSpPr txBox="1">
            <a:spLocks/>
          </p:cNvSpPr>
          <p:nvPr/>
        </p:nvSpPr>
        <p:spPr>
          <a:xfrm>
            <a:off x="467544" y="209476"/>
            <a:ext cx="6120680" cy="56207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r>
              <a:rPr lang="de-AT" sz="3200" b="1" dirty="0">
                <a:solidFill>
                  <a:schemeClr val="tx2"/>
                </a:solidFill>
              </a:rPr>
              <a:t>Status der Energieeffizienz in Österreich - Umsetzung der (novellierten) europäischen Energieeffizienz-Richtlinien</a:t>
            </a:r>
          </a:p>
        </p:txBody>
      </p:sp>
      <p:sp>
        <p:nvSpPr>
          <p:cNvPr id="4" name="Textplatzhalter 2"/>
          <p:cNvSpPr txBox="1">
            <a:spLocks/>
          </p:cNvSpPr>
          <p:nvPr/>
        </p:nvSpPr>
        <p:spPr>
          <a:xfrm>
            <a:off x="468313" y="2427535"/>
            <a:ext cx="5183807" cy="17283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AT" sz="1400" dirty="0"/>
              <a:t>Dr. Günter Simader </a:t>
            </a:r>
          </a:p>
          <a:p>
            <a:pPr marL="0" indent="0">
              <a:buNone/>
            </a:pPr>
            <a:r>
              <a:rPr lang="de-AT" sz="1400" dirty="0"/>
              <a:t>Mag. Gregor Thenius</a:t>
            </a:r>
          </a:p>
          <a:p>
            <a:pPr marL="0" indent="0">
              <a:buNone/>
            </a:pPr>
            <a:r>
              <a:rPr lang="de-AT" sz="1400" dirty="0"/>
              <a:t>Christoph Ploiner, </a:t>
            </a:r>
            <a:r>
              <a:rPr lang="de-AT" sz="1400" baseline="30000" dirty="0" err="1"/>
              <a:t>MSc</a:t>
            </a:r>
            <a:r>
              <a:rPr lang="de-AT" sz="1400" baseline="30000" dirty="0"/>
              <a:t>.</a:t>
            </a:r>
            <a:endParaRPr lang="de-AT" sz="1400" dirty="0"/>
          </a:p>
        </p:txBody>
      </p:sp>
    </p:spTree>
    <p:extLst>
      <p:ext uri="{BB962C8B-B14F-4D97-AF65-F5344CB8AC3E}">
        <p14:creationId xmlns:p14="http://schemas.microsoft.com/office/powerpoint/2010/main" val="2646540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4000" b="1" dirty="0">
                <a:solidFill>
                  <a:schemeClr val="tx1">
                    <a:lumMod val="75000"/>
                    <a:lumOff val="25000"/>
                  </a:schemeClr>
                </a:solidFill>
              </a:rPr>
              <a:t>Die Novellen der europäischen Energieeffizienz-Richtlinie (EED)</a:t>
            </a:r>
          </a:p>
        </p:txBody>
      </p:sp>
    </p:spTree>
    <p:extLst>
      <p:ext uri="{BB962C8B-B14F-4D97-AF65-F5344CB8AC3E}">
        <p14:creationId xmlns:p14="http://schemas.microsoft.com/office/powerpoint/2010/main" val="1844748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Evaluierung der europäischen EE-Politiken</a:t>
            </a:r>
            <a:br>
              <a:rPr lang="de-AT" dirty="0"/>
            </a:br>
            <a:r>
              <a:rPr lang="de-AT" dirty="0"/>
              <a:t>führte zur EED Novelle (Richtlinie (EU) 2018/2002)</a:t>
            </a:r>
          </a:p>
        </p:txBody>
      </p:sp>
      <p:pic>
        <p:nvPicPr>
          <p:cNvPr id="5" name="Grafik 4"/>
          <p:cNvPicPr>
            <a:picLocks noChangeAspect="1"/>
          </p:cNvPicPr>
          <p:nvPr/>
        </p:nvPicPr>
        <p:blipFill>
          <a:blip r:embed="rId2"/>
          <a:stretch>
            <a:fillRect/>
          </a:stretch>
        </p:blipFill>
        <p:spPr>
          <a:xfrm>
            <a:off x="1187624" y="1131590"/>
            <a:ext cx="5832648" cy="3433736"/>
          </a:xfrm>
          <a:prstGeom prst="rect">
            <a:avLst/>
          </a:prstGeom>
        </p:spPr>
      </p:pic>
      <p:sp>
        <p:nvSpPr>
          <p:cNvPr id="6" name="Textfeld 5"/>
          <p:cNvSpPr txBox="1"/>
          <p:nvPr/>
        </p:nvSpPr>
        <p:spPr>
          <a:xfrm>
            <a:off x="6228184" y="4443958"/>
            <a:ext cx="1724493" cy="276999"/>
          </a:xfrm>
          <a:prstGeom prst="rect">
            <a:avLst/>
          </a:prstGeom>
        </p:spPr>
        <p:txBody>
          <a:bodyPr wrap="none" lIns="72000" rIns="72000" rtlCol="0">
            <a:spAutoFit/>
          </a:bodyPr>
          <a:lstStyle/>
          <a:p>
            <a:pPr>
              <a:spcBef>
                <a:spcPts val="0"/>
              </a:spcBef>
              <a:spcAft>
                <a:spcPts val="600"/>
              </a:spcAft>
            </a:pPr>
            <a:r>
              <a:rPr lang="de-AT" sz="1200" dirty="0"/>
              <a:t>Quelle: DG </a:t>
            </a:r>
            <a:r>
              <a:rPr lang="de-AT" sz="1200" dirty="0" err="1"/>
              <a:t>Ener</a:t>
            </a:r>
            <a:r>
              <a:rPr lang="de-AT" sz="1200" dirty="0"/>
              <a:t>, </a:t>
            </a:r>
            <a:r>
              <a:rPr lang="de-AT" sz="1200" dirty="0" err="1"/>
              <a:t>Eurostat</a:t>
            </a:r>
            <a:endParaRPr lang="de-AT" sz="1200" dirty="0"/>
          </a:p>
        </p:txBody>
      </p:sp>
    </p:spTree>
    <p:extLst>
      <p:ext uri="{BB962C8B-B14F-4D97-AF65-F5344CB8AC3E}">
        <p14:creationId xmlns:p14="http://schemas.microsoft.com/office/powerpoint/2010/main" val="4280174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„Fit für 55“: auf dem Weg zur Klimaneutralität –Umsetzung des neuen EU‑Klimaziels für 2030</a:t>
            </a:r>
            <a:endParaRPr lang="de-AT" dirty="0"/>
          </a:p>
        </p:txBody>
      </p:sp>
      <p:pic>
        <p:nvPicPr>
          <p:cNvPr id="4" name="Grafik 3"/>
          <p:cNvPicPr>
            <a:picLocks noChangeAspect="1"/>
          </p:cNvPicPr>
          <p:nvPr/>
        </p:nvPicPr>
        <p:blipFill>
          <a:blip r:embed="rId2"/>
          <a:stretch>
            <a:fillRect/>
          </a:stretch>
        </p:blipFill>
        <p:spPr>
          <a:xfrm>
            <a:off x="5796136" y="1361366"/>
            <a:ext cx="3024336" cy="2731160"/>
          </a:xfrm>
          <a:prstGeom prst="rect">
            <a:avLst/>
          </a:prstGeom>
        </p:spPr>
      </p:pic>
      <p:pic>
        <p:nvPicPr>
          <p:cNvPr id="5" name="Grafik 4"/>
          <p:cNvPicPr>
            <a:picLocks noChangeAspect="1"/>
          </p:cNvPicPr>
          <p:nvPr/>
        </p:nvPicPr>
        <p:blipFill>
          <a:blip r:embed="rId3"/>
          <a:stretch>
            <a:fillRect/>
          </a:stretch>
        </p:blipFill>
        <p:spPr>
          <a:xfrm>
            <a:off x="224280" y="1203598"/>
            <a:ext cx="5571856" cy="3430761"/>
          </a:xfrm>
          <a:prstGeom prst="rect">
            <a:avLst/>
          </a:prstGeom>
        </p:spPr>
      </p:pic>
      <p:sp>
        <p:nvSpPr>
          <p:cNvPr id="6" name="Textfeld 5"/>
          <p:cNvSpPr txBox="1"/>
          <p:nvPr/>
        </p:nvSpPr>
        <p:spPr>
          <a:xfrm>
            <a:off x="6633288" y="4587974"/>
            <a:ext cx="2187184" cy="276999"/>
          </a:xfrm>
          <a:prstGeom prst="rect">
            <a:avLst/>
          </a:prstGeom>
        </p:spPr>
        <p:txBody>
          <a:bodyPr wrap="none" lIns="72000" rIns="72000" rtlCol="0">
            <a:spAutoFit/>
          </a:bodyPr>
          <a:lstStyle/>
          <a:p>
            <a:pPr>
              <a:spcBef>
                <a:spcPts val="0"/>
              </a:spcBef>
              <a:spcAft>
                <a:spcPts val="600"/>
              </a:spcAft>
            </a:pPr>
            <a:r>
              <a:rPr lang="de-AT" sz="1200" dirty="0"/>
              <a:t>Quelle: Europäische Kommission</a:t>
            </a:r>
          </a:p>
        </p:txBody>
      </p:sp>
    </p:spTree>
    <p:extLst>
      <p:ext uri="{BB962C8B-B14F-4D97-AF65-F5344CB8AC3E}">
        <p14:creationId xmlns:p14="http://schemas.microsoft.com/office/powerpoint/2010/main" val="823321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solidFill>
                  <a:srgbClr val="C00000"/>
                </a:solidFill>
              </a:rPr>
              <a:t>Zielarchitektur der Energieeffizienzziele für 2020 und 2030 </a:t>
            </a:r>
            <a:r>
              <a:rPr lang="de-AT" dirty="0"/>
              <a:t/>
            </a:r>
            <a:br>
              <a:rPr lang="de-AT" dirty="0"/>
            </a:br>
            <a:r>
              <a:rPr lang="de-AT" dirty="0"/>
              <a:t>(EED II und EED III)</a:t>
            </a:r>
          </a:p>
        </p:txBody>
      </p:sp>
      <p:graphicFrame>
        <p:nvGraphicFramePr>
          <p:cNvPr id="6" name="Tabelle 5"/>
          <p:cNvGraphicFramePr>
            <a:graphicFrameLocks noGrp="1"/>
          </p:cNvGraphicFramePr>
          <p:nvPr>
            <p:extLst>
              <p:ext uri="{D42A27DB-BD31-4B8C-83A1-F6EECF244321}">
                <p14:modId xmlns:p14="http://schemas.microsoft.com/office/powerpoint/2010/main" val="3955590067"/>
              </p:ext>
            </p:extLst>
          </p:nvPr>
        </p:nvGraphicFramePr>
        <p:xfrm>
          <a:off x="395536" y="1347614"/>
          <a:ext cx="7704855" cy="2736303"/>
        </p:xfrm>
        <a:graphic>
          <a:graphicData uri="http://schemas.openxmlformats.org/drawingml/2006/table">
            <a:tbl>
              <a:tblPr firstRow="1" firstCol="1" bandRow="1"/>
              <a:tblGrid>
                <a:gridCol w="2131637">
                  <a:extLst>
                    <a:ext uri="{9D8B030D-6E8A-4147-A177-3AD203B41FA5}">
                      <a16:colId xmlns:a16="http://schemas.microsoft.com/office/drawing/2014/main" val="20000"/>
                    </a:ext>
                  </a:extLst>
                </a:gridCol>
                <a:gridCol w="2131637">
                  <a:extLst>
                    <a:ext uri="{9D8B030D-6E8A-4147-A177-3AD203B41FA5}">
                      <a16:colId xmlns:a16="http://schemas.microsoft.com/office/drawing/2014/main" val="20001"/>
                    </a:ext>
                  </a:extLst>
                </a:gridCol>
                <a:gridCol w="3441581">
                  <a:extLst>
                    <a:ext uri="{9D8B030D-6E8A-4147-A177-3AD203B41FA5}">
                      <a16:colId xmlns:a16="http://schemas.microsoft.com/office/drawing/2014/main" val="20002"/>
                    </a:ext>
                  </a:extLst>
                </a:gridCol>
              </a:tblGrid>
              <a:tr h="339162">
                <a:tc>
                  <a:txBody>
                    <a:bodyPr/>
                    <a:lstStyle/>
                    <a:p>
                      <a:pPr>
                        <a:spcBef>
                          <a:spcPts val="600"/>
                        </a:spcBef>
                        <a:spcAft>
                          <a:spcPts val="600"/>
                        </a:spcAft>
                      </a:pPr>
                      <a:r>
                        <a:rPr lang="de-AT" sz="1050" b="1" dirty="0">
                          <a:solidFill>
                            <a:schemeClr val="bg1"/>
                          </a:solidFill>
                          <a:effectLst/>
                          <a:latin typeface="Calibri"/>
                          <a:ea typeface="Calibri"/>
                          <a:cs typeface="Times New Roman"/>
                        </a:rPr>
                        <a:t> </a:t>
                      </a:r>
                      <a:endParaRPr lang="de-AT" sz="1400" b="1" dirty="0">
                        <a:solidFill>
                          <a:schemeClr val="bg1"/>
                        </a:solidFill>
                        <a:effectLst/>
                        <a:latin typeface="Calibri"/>
                        <a:ea typeface="Calibri"/>
                        <a:cs typeface="Times New Roman"/>
                      </a:endParaRPr>
                    </a:p>
                  </a:txBody>
                  <a:tcPr marL="68580" marR="68580"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E3415"/>
                    </a:solidFill>
                  </a:tcPr>
                </a:tc>
                <a:tc>
                  <a:txBody>
                    <a:bodyPr/>
                    <a:lstStyle/>
                    <a:p>
                      <a:pPr>
                        <a:spcBef>
                          <a:spcPts val="600"/>
                        </a:spcBef>
                        <a:spcAft>
                          <a:spcPts val="600"/>
                        </a:spcAft>
                      </a:pPr>
                      <a:r>
                        <a:rPr lang="de-AT" sz="1050" b="1" dirty="0">
                          <a:solidFill>
                            <a:schemeClr val="bg1"/>
                          </a:solidFill>
                          <a:effectLst/>
                          <a:latin typeface="Calibri"/>
                          <a:ea typeface="Calibri"/>
                          <a:cs typeface="Times New Roman"/>
                        </a:rPr>
                        <a:t> Gesamtziel 2030</a:t>
                      </a:r>
                      <a:endParaRPr lang="de-AT" sz="1400" b="1" dirty="0">
                        <a:solidFill>
                          <a:schemeClr val="bg1"/>
                        </a:solidFill>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E3415"/>
                    </a:solidFill>
                  </a:tcPr>
                </a:tc>
                <a:tc>
                  <a:txBody>
                    <a:bodyPr/>
                    <a:lstStyle/>
                    <a:p>
                      <a:pPr>
                        <a:spcBef>
                          <a:spcPts val="600"/>
                        </a:spcBef>
                        <a:spcAft>
                          <a:spcPts val="600"/>
                        </a:spcAft>
                      </a:pPr>
                      <a:r>
                        <a:rPr lang="de-AT" sz="1050" b="1" dirty="0">
                          <a:solidFill>
                            <a:schemeClr val="bg1"/>
                          </a:solidFill>
                          <a:effectLst/>
                          <a:latin typeface="Calibri"/>
                          <a:ea typeface="Calibri"/>
                          <a:cs typeface="Times New Roman"/>
                        </a:rPr>
                        <a:t> Einsparverpflichtung</a:t>
                      </a:r>
                      <a:endParaRPr lang="de-AT" sz="1400" b="1" dirty="0">
                        <a:solidFill>
                          <a:schemeClr val="bg1"/>
                        </a:solidFill>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E3415"/>
                    </a:solidFill>
                  </a:tcPr>
                </a:tc>
                <a:extLst>
                  <a:ext uri="{0D108BD9-81ED-4DB2-BD59-A6C34878D82A}">
                    <a16:rowId xmlns:a16="http://schemas.microsoft.com/office/drawing/2014/main" val="10000"/>
                  </a:ext>
                </a:extLst>
              </a:tr>
              <a:tr h="1007173">
                <a:tc>
                  <a:txBody>
                    <a:bodyPr/>
                    <a:lstStyle/>
                    <a:p>
                      <a:pPr>
                        <a:spcBef>
                          <a:spcPts val="600"/>
                        </a:spcBef>
                        <a:spcAft>
                          <a:spcPts val="600"/>
                        </a:spcAft>
                      </a:pPr>
                      <a:r>
                        <a:rPr lang="de-AT" sz="1000" dirty="0">
                          <a:solidFill>
                            <a:srgbClr val="323232"/>
                          </a:solidFill>
                          <a:effectLst/>
                          <a:latin typeface="Calibri"/>
                          <a:ea typeface="Calibri"/>
                          <a:cs typeface="Times New Roman"/>
                        </a:rPr>
                        <a:t> EED 2018/2002</a:t>
                      </a:r>
                      <a:r>
                        <a:rPr lang="de-AT" sz="1000" baseline="0" dirty="0">
                          <a:solidFill>
                            <a:srgbClr val="323232"/>
                          </a:solidFill>
                          <a:effectLst/>
                          <a:latin typeface="Calibri"/>
                          <a:ea typeface="Calibri"/>
                          <a:cs typeface="Times New Roman"/>
                        </a:rPr>
                        <a:t> (EED II)</a:t>
                      </a:r>
                      <a:endParaRPr lang="de-AT" sz="1000" dirty="0">
                        <a:effectLst/>
                        <a:latin typeface="Calibri"/>
                        <a:ea typeface="Calibri"/>
                        <a:cs typeface="Times New Roman"/>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3D8"/>
                    </a:solidFill>
                  </a:tcPr>
                </a:tc>
                <a:tc>
                  <a:txBody>
                    <a:bodyPr/>
                    <a:lstStyle/>
                    <a:p>
                      <a:pPr algn="ctr">
                        <a:spcBef>
                          <a:spcPts val="600"/>
                        </a:spcBef>
                        <a:spcAft>
                          <a:spcPts val="600"/>
                        </a:spcAft>
                      </a:pPr>
                      <a:r>
                        <a:rPr lang="de-AT" sz="1000" dirty="0">
                          <a:solidFill>
                            <a:srgbClr val="323232"/>
                          </a:solidFill>
                          <a:effectLst/>
                          <a:latin typeface="Calibri"/>
                          <a:ea typeface="Calibri"/>
                          <a:cs typeface="Times New Roman"/>
                        </a:rPr>
                        <a:t>- 32,5</a:t>
                      </a:r>
                      <a:r>
                        <a:rPr lang="de-AT" sz="1000" baseline="0" dirty="0">
                          <a:solidFill>
                            <a:srgbClr val="323232"/>
                          </a:solidFill>
                          <a:effectLst/>
                          <a:latin typeface="Calibri"/>
                          <a:ea typeface="Calibri"/>
                          <a:cs typeface="Times New Roman"/>
                        </a:rPr>
                        <a:t> Prozent</a:t>
                      </a:r>
                      <a:r>
                        <a:rPr lang="de-AT" sz="1000" dirty="0">
                          <a:solidFill>
                            <a:srgbClr val="323232"/>
                          </a:solidFill>
                          <a:effectLst/>
                          <a:latin typeface="Calibri"/>
                          <a:ea typeface="Calibri"/>
                          <a:cs typeface="Times New Roman"/>
                        </a:rPr>
                        <a:t> </a:t>
                      </a:r>
                      <a:r>
                        <a:rPr lang="de-AT" sz="1000" baseline="0" dirty="0" err="1">
                          <a:solidFill>
                            <a:srgbClr val="323232"/>
                          </a:solidFill>
                          <a:effectLst/>
                          <a:latin typeface="Calibri"/>
                          <a:ea typeface="Calibri"/>
                          <a:cs typeface="Times New Roman"/>
                        </a:rPr>
                        <a:t>ggü</a:t>
                      </a:r>
                      <a:r>
                        <a:rPr lang="de-AT" sz="1000" baseline="0" dirty="0">
                          <a:solidFill>
                            <a:srgbClr val="323232"/>
                          </a:solidFill>
                          <a:effectLst/>
                          <a:latin typeface="Calibri"/>
                          <a:ea typeface="Calibri"/>
                          <a:cs typeface="Times New Roman"/>
                        </a:rPr>
                        <a:t> prognostizierten Endenergieverbrauch</a:t>
                      </a:r>
                      <a:br>
                        <a:rPr lang="de-AT" sz="1000" baseline="0" dirty="0">
                          <a:solidFill>
                            <a:srgbClr val="323232"/>
                          </a:solidFill>
                          <a:effectLst/>
                          <a:latin typeface="Calibri"/>
                          <a:ea typeface="Calibri"/>
                          <a:cs typeface="Times New Roman"/>
                        </a:rPr>
                      </a:br>
                      <a:r>
                        <a:rPr lang="de-AT" sz="1000" baseline="0" dirty="0">
                          <a:solidFill>
                            <a:srgbClr val="323232"/>
                          </a:solidFill>
                          <a:effectLst/>
                          <a:latin typeface="Calibri"/>
                          <a:ea typeface="Calibri"/>
                          <a:cs typeface="Times New Roman"/>
                        </a:rPr>
                        <a:t>Überprüfung der </a:t>
                      </a:r>
                      <a:r>
                        <a:rPr lang="de-AT" sz="1000" baseline="0" dirty="0" err="1">
                          <a:solidFill>
                            <a:srgbClr val="323232"/>
                          </a:solidFill>
                          <a:effectLst/>
                          <a:latin typeface="Calibri"/>
                          <a:ea typeface="Calibri"/>
                          <a:cs typeface="Times New Roman"/>
                        </a:rPr>
                        <a:t>Zielhöhe</a:t>
                      </a:r>
                      <a:r>
                        <a:rPr lang="de-AT" sz="1000" baseline="0" dirty="0">
                          <a:solidFill>
                            <a:srgbClr val="323232"/>
                          </a:solidFill>
                          <a:effectLst/>
                          <a:latin typeface="Calibri"/>
                          <a:ea typeface="Calibri"/>
                          <a:cs typeface="Times New Roman"/>
                        </a:rPr>
                        <a:t> in 2023</a:t>
                      </a:r>
                      <a:endParaRPr lang="de-AT" sz="10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spcBef>
                          <a:spcPts val="600"/>
                        </a:spcBef>
                        <a:spcAft>
                          <a:spcPts val="600"/>
                        </a:spcAft>
                      </a:pPr>
                      <a:r>
                        <a:rPr lang="de-AT" sz="1000" dirty="0">
                          <a:solidFill>
                            <a:srgbClr val="323232"/>
                          </a:solidFill>
                          <a:effectLst/>
                          <a:latin typeface="Calibri"/>
                          <a:ea typeface="Calibri"/>
                          <a:cs typeface="Times New Roman"/>
                        </a:rPr>
                        <a:t>Neue Endenergieeinsparungen</a:t>
                      </a:r>
                      <a:r>
                        <a:rPr lang="de-AT" sz="1000" baseline="0" dirty="0">
                          <a:solidFill>
                            <a:srgbClr val="323232"/>
                          </a:solidFill>
                          <a:effectLst/>
                          <a:latin typeface="Calibri"/>
                          <a:ea typeface="Calibri"/>
                          <a:cs typeface="Times New Roman"/>
                        </a:rPr>
                        <a:t> von jährlich 0,8 Prozent (verbindlich) des jährlichen Endenergieverbrauchs in jedem Mitgliedsstaat bis zum Jahr 2030 (kumuliertes Endenergieeinsparungsziel)</a:t>
                      </a:r>
                      <a:r>
                        <a:rPr lang="de-AT" sz="1000" dirty="0">
                          <a:solidFill>
                            <a:srgbClr val="323232"/>
                          </a:solidFill>
                          <a:effectLst/>
                          <a:latin typeface="Calibri"/>
                          <a:ea typeface="Calibri"/>
                          <a:cs typeface="Times New Roman"/>
                        </a:rPr>
                        <a:t> </a:t>
                      </a:r>
                      <a:endParaRPr lang="de-AT" sz="10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389968">
                <a:tc>
                  <a:txBody>
                    <a:bodyPr/>
                    <a:lstStyle/>
                    <a:p>
                      <a:pPr>
                        <a:spcBef>
                          <a:spcPts val="600"/>
                        </a:spcBef>
                        <a:spcAft>
                          <a:spcPts val="600"/>
                        </a:spcAft>
                      </a:pPr>
                      <a:r>
                        <a:rPr lang="de-AT" sz="1000" dirty="0">
                          <a:solidFill>
                            <a:srgbClr val="323232"/>
                          </a:solidFill>
                          <a:effectLst/>
                          <a:latin typeface="Calibri"/>
                          <a:ea typeface="Calibri"/>
                          <a:cs typeface="Times New Roman"/>
                        </a:rPr>
                        <a:t>Novelle</a:t>
                      </a:r>
                      <a:r>
                        <a:rPr lang="de-AT" sz="1000" baseline="0" dirty="0">
                          <a:solidFill>
                            <a:srgbClr val="323232"/>
                          </a:solidFill>
                          <a:effectLst/>
                          <a:latin typeface="Calibri"/>
                          <a:ea typeface="Calibri"/>
                          <a:cs typeface="Times New Roman"/>
                        </a:rPr>
                        <a:t> zur EED – EED III</a:t>
                      </a:r>
                      <a:br>
                        <a:rPr lang="de-AT" sz="1000" baseline="0" dirty="0">
                          <a:solidFill>
                            <a:srgbClr val="323232"/>
                          </a:solidFill>
                          <a:effectLst/>
                          <a:latin typeface="Calibri"/>
                          <a:ea typeface="Calibri"/>
                          <a:cs typeface="Times New Roman"/>
                        </a:rPr>
                      </a:br>
                      <a:r>
                        <a:rPr lang="de-AT" sz="1000" baseline="0" dirty="0">
                          <a:solidFill>
                            <a:srgbClr val="323232"/>
                          </a:solidFill>
                          <a:effectLst/>
                          <a:latin typeface="Calibri"/>
                          <a:ea typeface="Calibri"/>
                          <a:cs typeface="Times New Roman"/>
                        </a:rPr>
                        <a:t>(Teil des Fit </a:t>
                      </a:r>
                      <a:r>
                        <a:rPr lang="de-AT" sz="1000" baseline="0" dirty="0" err="1">
                          <a:solidFill>
                            <a:srgbClr val="323232"/>
                          </a:solidFill>
                          <a:effectLst/>
                          <a:latin typeface="Calibri"/>
                          <a:ea typeface="Calibri"/>
                          <a:cs typeface="Times New Roman"/>
                        </a:rPr>
                        <a:t>for</a:t>
                      </a:r>
                      <a:r>
                        <a:rPr lang="de-AT" sz="1000" baseline="0" dirty="0">
                          <a:solidFill>
                            <a:srgbClr val="323232"/>
                          </a:solidFill>
                          <a:effectLst/>
                          <a:latin typeface="Calibri"/>
                          <a:ea typeface="Calibri"/>
                          <a:cs typeface="Times New Roman"/>
                        </a:rPr>
                        <a:t> 55 Package)</a:t>
                      </a:r>
                      <a:endParaRPr lang="de-AT" sz="1000" dirty="0">
                        <a:effectLst/>
                        <a:latin typeface="Calibri"/>
                        <a:ea typeface="Calibri"/>
                        <a:cs typeface="Times New Roman"/>
                      </a:endParaRPr>
                    </a:p>
                  </a:txBody>
                  <a:tcPr marL="68580" marR="6858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3D8"/>
                    </a:solidFill>
                  </a:tcPr>
                </a:tc>
                <a:tc>
                  <a:txBody>
                    <a:bodyPr/>
                    <a:lstStyle/>
                    <a:p>
                      <a:pPr algn="ctr">
                        <a:spcBef>
                          <a:spcPts val="600"/>
                        </a:spcBef>
                        <a:spcAft>
                          <a:spcPts val="600"/>
                        </a:spcAft>
                      </a:pPr>
                      <a:r>
                        <a:rPr lang="de-AT" sz="1000" dirty="0">
                          <a:solidFill>
                            <a:srgbClr val="323232"/>
                          </a:solidFill>
                          <a:effectLst/>
                          <a:latin typeface="Calibri"/>
                          <a:ea typeface="Calibri"/>
                          <a:cs typeface="Times New Roman"/>
                        </a:rPr>
                        <a:t>- 36 Prozent </a:t>
                      </a:r>
                      <a:r>
                        <a:rPr lang="de-AT" sz="1000" baseline="0" dirty="0">
                          <a:solidFill>
                            <a:srgbClr val="323232"/>
                          </a:solidFill>
                          <a:effectLst/>
                          <a:latin typeface="Calibri"/>
                          <a:ea typeface="Calibri"/>
                          <a:cs typeface="Times New Roman"/>
                        </a:rPr>
                        <a:t/>
                      </a:r>
                      <a:br>
                        <a:rPr lang="de-AT" sz="1000" baseline="0" dirty="0">
                          <a:solidFill>
                            <a:srgbClr val="323232"/>
                          </a:solidFill>
                          <a:effectLst/>
                          <a:latin typeface="Calibri"/>
                          <a:ea typeface="Calibri"/>
                          <a:cs typeface="Times New Roman"/>
                        </a:rPr>
                      </a:br>
                      <a:r>
                        <a:rPr lang="de-AT" sz="1000" baseline="0" dirty="0">
                          <a:solidFill>
                            <a:srgbClr val="323232"/>
                          </a:solidFill>
                          <a:effectLst/>
                          <a:latin typeface="Calibri"/>
                          <a:ea typeface="Calibri"/>
                          <a:cs typeface="Times New Roman"/>
                        </a:rPr>
                        <a:t>(bzw. -9 Prozent aufgrund eines neuen Szenarios) inkl. eines national spezifischen Anpassungsfaktors (</a:t>
                      </a:r>
                      <a:r>
                        <a:rPr lang="de-AT" sz="1000" baseline="0" dirty="0" err="1">
                          <a:solidFill>
                            <a:srgbClr val="323232"/>
                          </a:solidFill>
                          <a:effectLst/>
                          <a:latin typeface="Calibri"/>
                          <a:ea typeface="Calibri"/>
                          <a:cs typeface="Times New Roman"/>
                        </a:rPr>
                        <a:t>abh.</a:t>
                      </a:r>
                      <a:r>
                        <a:rPr lang="de-AT" sz="1000" baseline="0" dirty="0">
                          <a:solidFill>
                            <a:srgbClr val="323232"/>
                          </a:solidFill>
                          <a:effectLst/>
                          <a:latin typeface="Calibri"/>
                          <a:ea typeface="Calibri"/>
                          <a:cs typeface="Times New Roman"/>
                        </a:rPr>
                        <a:t> vom BIP, der Energieintensität der Wirtschaft, etc.) </a:t>
                      </a:r>
                      <a:endParaRPr lang="de-AT" sz="10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spcBef>
                          <a:spcPts val="600"/>
                        </a:spcBef>
                        <a:spcAft>
                          <a:spcPts val="600"/>
                        </a:spcAft>
                      </a:pPr>
                      <a:r>
                        <a:rPr lang="de-AT" sz="1000" dirty="0">
                          <a:solidFill>
                            <a:srgbClr val="323232"/>
                          </a:solidFill>
                          <a:effectLst/>
                          <a:latin typeface="Calibri"/>
                          <a:ea typeface="Calibri"/>
                          <a:cs typeface="Times New Roman"/>
                        </a:rPr>
                        <a:t> 2020 bis</a:t>
                      </a:r>
                      <a:r>
                        <a:rPr lang="de-AT" sz="1000" baseline="0" dirty="0">
                          <a:solidFill>
                            <a:srgbClr val="323232"/>
                          </a:solidFill>
                          <a:effectLst/>
                          <a:latin typeface="Calibri"/>
                          <a:ea typeface="Calibri"/>
                          <a:cs typeface="Times New Roman"/>
                        </a:rPr>
                        <a:t> 2023: </a:t>
                      </a:r>
                      <a:r>
                        <a:rPr lang="de-AT" sz="1000" b="1" baseline="0" dirty="0">
                          <a:solidFill>
                            <a:srgbClr val="323232"/>
                          </a:solidFill>
                          <a:effectLst/>
                          <a:latin typeface="Calibri"/>
                          <a:ea typeface="Calibri"/>
                          <a:cs typeface="Times New Roman"/>
                        </a:rPr>
                        <a:t>neue</a:t>
                      </a:r>
                      <a:r>
                        <a:rPr lang="de-AT" sz="1000" baseline="0" dirty="0">
                          <a:solidFill>
                            <a:srgbClr val="323232"/>
                          </a:solidFill>
                          <a:effectLst/>
                          <a:latin typeface="Calibri"/>
                          <a:ea typeface="Calibri"/>
                          <a:cs typeface="Times New Roman"/>
                        </a:rPr>
                        <a:t> Endenergieeinsparungen von jährlich 0,8 Prozent (verbindlich) des jährlichen Endenergieverbrauchs (kumuliert mit Ende 2023)</a:t>
                      </a:r>
                    </a:p>
                    <a:p>
                      <a:pPr algn="ctr">
                        <a:spcBef>
                          <a:spcPts val="600"/>
                        </a:spcBef>
                        <a:spcAft>
                          <a:spcPts val="600"/>
                        </a:spcAft>
                      </a:pPr>
                      <a:r>
                        <a:rPr lang="de-AT" sz="1000" baseline="0" dirty="0">
                          <a:solidFill>
                            <a:srgbClr val="323232"/>
                          </a:solidFill>
                          <a:effectLst/>
                          <a:latin typeface="Calibri"/>
                          <a:ea typeface="Calibri"/>
                          <a:cs typeface="Times New Roman"/>
                        </a:rPr>
                        <a:t>2024 bis 2030: </a:t>
                      </a:r>
                      <a:r>
                        <a:rPr lang="de-AT" sz="1000" b="1" baseline="0" dirty="0">
                          <a:solidFill>
                            <a:srgbClr val="323232"/>
                          </a:solidFill>
                          <a:effectLst/>
                          <a:latin typeface="Calibri"/>
                          <a:ea typeface="Calibri"/>
                          <a:cs typeface="Times New Roman"/>
                        </a:rPr>
                        <a:t>neue</a:t>
                      </a:r>
                      <a:r>
                        <a:rPr lang="de-AT" sz="1000" baseline="0" dirty="0">
                          <a:solidFill>
                            <a:srgbClr val="323232"/>
                          </a:solidFill>
                          <a:effectLst/>
                          <a:latin typeface="Calibri"/>
                          <a:ea typeface="Calibri"/>
                          <a:cs typeface="Times New Roman"/>
                        </a:rPr>
                        <a:t> Endenergieeinsparungen von jährlich 1,5 % (verbindlich) des jährlichen Endenergieverbrauchs (kumuliert mit Ende 2030)</a:t>
                      </a:r>
                      <a:endParaRPr lang="de-AT" sz="1000" dirty="0">
                        <a:effectLst/>
                        <a:latin typeface="Calibri"/>
                        <a:ea typeface="Calibri"/>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72283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AT" dirty="0">
                <a:solidFill>
                  <a:srgbClr val="C00000"/>
                </a:solidFill>
                <a:ea typeface="+mj-ea"/>
                <a:cs typeface="+mj-cs"/>
              </a:rPr>
              <a:t>Umsetzung der novellierten Energieeffizienz-Richtlinie:</a:t>
            </a:r>
          </a:p>
          <a:p>
            <a:r>
              <a:rPr lang="de-AT" dirty="0"/>
              <a:t>Zielvorgaben für Österreich (Art. 3 bzw. Art. 4 Ziel)</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pic>
        <p:nvPicPr>
          <p:cNvPr id="3" name="Grafik 2"/>
          <p:cNvPicPr>
            <a:picLocks noChangeAspect="1"/>
          </p:cNvPicPr>
          <p:nvPr/>
        </p:nvPicPr>
        <p:blipFill>
          <a:blip r:embed="rId3"/>
          <a:stretch>
            <a:fillRect/>
          </a:stretch>
        </p:blipFill>
        <p:spPr>
          <a:xfrm>
            <a:off x="1619672" y="1180068"/>
            <a:ext cx="5400600" cy="3479914"/>
          </a:xfrm>
          <a:prstGeom prst="rect">
            <a:avLst/>
          </a:prstGeom>
        </p:spPr>
      </p:pic>
    </p:spTree>
    <p:extLst>
      <p:ext uri="{BB962C8B-B14F-4D97-AF65-F5344CB8AC3E}">
        <p14:creationId xmlns:p14="http://schemas.microsoft.com/office/powerpoint/2010/main" val="3242226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AT" dirty="0">
                <a:solidFill>
                  <a:srgbClr val="C00000"/>
                </a:solidFill>
                <a:ea typeface="+mj-ea"/>
                <a:cs typeface="+mj-cs"/>
              </a:rPr>
              <a:t>Österreichisches Artikel 7 </a:t>
            </a:r>
            <a:r>
              <a:rPr lang="de-DE" dirty="0">
                <a:solidFill>
                  <a:srgbClr val="C00000"/>
                </a:solidFill>
                <a:ea typeface="+mj-ea"/>
                <a:cs typeface="+mj-cs"/>
              </a:rPr>
              <a:t>bzw. Artikel 8 </a:t>
            </a:r>
            <a:r>
              <a:rPr lang="de-AT" dirty="0">
                <a:solidFill>
                  <a:srgbClr val="C00000"/>
                </a:solidFill>
                <a:ea typeface="+mj-ea"/>
                <a:cs typeface="+mj-cs"/>
              </a:rPr>
              <a:t>Ziel </a:t>
            </a:r>
            <a:r>
              <a:rPr lang="de-AT" dirty="0"/>
              <a:t/>
            </a:r>
            <a:br>
              <a:rPr lang="de-AT" dirty="0"/>
            </a:br>
            <a:r>
              <a:rPr lang="de-AT" dirty="0"/>
              <a:t>gemäß novellierter EED II bzw. EUK-Vorschlag EED III</a:t>
            </a:r>
          </a:p>
        </p:txBody>
      </p:sp>
      <p:pic>
        <p:nvPicPr>
          <p:cNvPr id="4" name="Grafik 3"/>
          <p:cNvPicPr>
            <a:picLocks noChangeAspect="1"/>
          </p:cNvPicPr>
          <p:nvPr/>
        </p:nvPicPr>
        <p:blipFill>
          <a:blip r:embed="rId3"/>
          <a:stretch>
            <a:fillRect/>
          </a:stretch>
        </p:blipFill>
        <p:spPr>
          <a:xfrm>
            <a:off x="1403648" y="3003798"/>
            <a:ext cx="4741490" cy="1800200"/>
          </a:xfrm>
          <a:prstGeom prst="rect">
            <a:avLst/>
          </a:prstGeom>
        </p:spPr>
      </p:pic>
      <p:pic>
        <p:nvPicPr>
          <p:cNvPr id="6" name="Grafik 5"/>
          <p:cNvPicPr>
            <a:picLocks noChangeAspect="1"/>
          </p:cNvPicPr>
          <p:nvPr/>
        </p:nvPicPr>
        <p:blipFill>
          <a:blip r:embed="rId4"/>
          <a:stretch>
            <a:fillRect/>
          </a:stretch>
        </p:blipFill>
        <p:spPr>
          <a:xfrm>
            <a:off x="1403648" y="1059582"/>
            <a:ext cx="4741488" cy="1800200"/>
          </a:xfrm>
          <a:prstGeom prst="rect">
            <a:avLst/>
          </a:prstGeom>
        </p:spPr>
      </p:pic>
      <p:sp>
        <p:nvSpPr>
          <p:cNvPr id="7" name="Textfeld 6"/>
          <p:cNvSpPr txBox="1"/>
          <p:nvPr/>
        </p:nvSpPr>
        <p:spPr>
          <a:xfrm>
            <a:off x="6300192" y="1523568"/>
            <a:ext cx="1902297" cy="338554"/>
          </a:xfrm>
          <a:prstGeom prst="rect">
            <a:avLst/>
          </a:prstGeom>
        </p:spPr>
        <p:txBody>
          <a:bodyPr wrap="none" lIns="72000" rIns="72000" rtlCol="0">
            <a:spAutoFit/>
          </a:bodyPr>
          <a:lstStyle/>
          <a:p>
            <a:pPr>
              <a:spcBef>
                <a:spcPts val="0"/>
              </a:spcBef>
              <a:spcAft>
                <a:spcPts val="600"/>
              </a:spcAft>
            </a:pPr>
            <a:r>
              <a:rPr lang="de-AT" sz="1600" b="1" dirty="0"/>
              <a:t>EED II: RL 2018/2002</a:t>
            </a:r>
          </a:p>
        </p:txBody>
      </p:sp>
      <p:sp>
        <p:nvSpPr>
          <p:cNvPr id="9" name="Textfeld 8"/>
          <p:cNvSpPr txBox="1"/>
          <p:nvPr/>
        </p:nvSpPr>
        <p:spPr>
          <a:xfrm>
            <a:off x="6300192" y="3435846"/>
            <a:ext cx="2000914" cy="338554"/>
          </a:xfrm>
          <a:prstGeom prst="rect">
            <a:avLst/>
          </a:prstGeom>
        </p:spPr>
        <p:txBody>
          <a:bodyPr wrap="none" lIns="72000" rIns="72000" rtlCol="0">
            <a:spAutoFit/>
          </a:bodyPr>
          <a:lstStyle/>
          <a:p>
            <a:pPr>
              <a:spcBef>
                <a:spcPts val="0"/>
              </a:spcBef>
              <a:spcAft>
                <a:spcPts val="600"/>
              </a:spcAft>
            </a:pPr>
            <a:r>
              <a:rPr lang="de-AT" sz="1600" b="1" dirty="0"/>
              <a:t>EED III: EUK Vorschlag</a:t>
            </a:r>
          </a:p>
        </p:txBody>
      </p:sp>
    </p:spTree>
    <p:extLst>
      <p:ext uri="{BB962C8B-B14F-4D97-AF65-F5344CB8AC3E}">
        <p14:creationId xmlns:p14="http://schemas.microsoft.com/office/powerpoint/2010/main" val="4225169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AT" dirty="0"/>
              <a:t>Umsetzung der EED II </a:t>
            </a:r>
            <a:r>
              <a:rPr lang="de-DE" dirty="0">
                <a:solidFill>
                  <a:srgbClr val="C00000"/>
                </a:solidFill>
                <a:ea typeface="+mj-ea"/>
                <a:cs typeface="+mj-cs"/>
              </a:rPr>
              <a:t>(RL 2018/2002) </a:t>
            </a:r>
            <a:r>
              <a:rPr lang="de-AT" dirty="0"/>
              <a:t>in Österreich -</a:t>
            </a:r>
            <a:br>
              <a:rPr lang="de-AT" dirty="0"/>
            </a:br>
            <a:r>
              <a:rPr lang="de-AT" dirty="0">
                <a:solidFill>
                  <a:srgbClr val="C00000"/>
                </a:solidFill>
                <a:ea typeface="+mj-ea"/>
                <a:cs typeface="+mj-cs"/>
              </a:rPr>
              <a:t>Österreichisches Regierungsprogramm</a:t>
            </a:r>
          </a:p>
        </p:txBody>
      </p:sp>
      <p:sp>
        <p:nvSpPr>
          <p:cNvPr id="3" name="Textplatzhalter 2"/>
          <p:cNvSpPr>
            <a:spLocks noGrp="1"/>
          </p:cNvSpPr>
          <p:nvPr>
            <p:ph type="body" sz="quarter" idx="11"/>
          </p:nvPr>
        </p:nvSpPr>
        <p:spPr>
          <a:xfrm>
            <a:off x="271463" y="1059978"/>
            <a:ext cx="8477001" cy="3455988"/>
          </a:xfrm>
        </p:spPr>
        <p:txBody>
          <a:bodyPr/>
          <a:lstStyle/>
          <a:p>
            <a:r>
              <a:rPr lang="de-DE" sz="1600" dirty="0"/>
              <a:t>Einsparungen durch Kombination von strategischen</a:t>
            </a:r>
            <a:br>
              <a:rPr lang="de-DE" sz="1600" dirty="0"/>
            </a:br>
            <a:r>
              <a:rPr lang="de-DE" sz="1600" dirty="0"/>
              <a:t>Maßnahmen und Verpflichtungssystem </a:t>
            </a:r>
          </a:p>
          <a:p>
            <a:r>
              <a:rPr lang="de-DE" sz="1600" dirty="0"/>
              <a:t>Einsparverpflichtung um die Möglichkeit einer </a:t>
            </a:r>
            <a:br>
              <a:rPr lang="de-DE" sz="1600" dirty="0"/>
            </a:br>
            <a:r>
              <a:rPr lang="de-DE" sz="1600" dirty="0"/>
              <a:t>Ersatzzahlungsleistung in einen Fonds ergänzen</a:t>
            </a:r>
          </a:p>
          <a:p>
            <a:r>
              <a:rPr lang="de-DE" sz="1600" dirty="0"/>
              <a:t>Katalog anrechenbarer Maßnahmen wird deutlich </a:t>
            </a:r>
            <a:br>
              <a:rPr lang="de-DE" sz="1600" dirty="0"/>
            </a:br>
            <a:r>
              <a:rPr lang="de-DE" sz="1600" dirty="0"/>
              <a:t>eingeschränkt (Stichwort: Massenmaßnahmen) und(!)</a:t>
            </a:r>
            <a:br>
              <a:rPr lang="de-DE" sz="1600" dirty="0"/>
            </a:br>
            <a:r>
              <a:rPr lang="de-DE" sz="1600" dirty="0"/>
              <a:t>Wechsel zu Technologien auf Basis fossiler Energieträger nicht anrechenbar</a:t>
            </a:r>
          </a:p>
          <a:p>
            <a:r>
              <a:rPr lang="de-DE" sz="1600" dirty="0"/>
              <a:t>Energieaudits werden auf einen größeren Kreis von Unternehmen ausgeweitet, </a:t>
            </a:r>
            <a:br>
              <a:rPr lang="de-DE" sz="1600" dirty="0"/>
            </a:br>
            <a:r>
              <a:rPr lang="de-DE" sz="1600" dirty="0"/>
              <a:t>um Reduktionen im Non-ETS-Sektor zu verstärken, und in ihrer Wirksamkeit verbessert, damit Unternehmen sich rasch amortisierende Maßnahmen umsetzen.</a:t>
            </a:r>
          </a:p>
          <a:p>
            <a:r>
              <a:rPr lang="de-DE" sz="1600" dirty="0"/>
              <a:t>Prüfung einer neuen Kompetenzgrundlage für die Umsetzung der Energieeffizienz-RL sowie der Notwendigkeit und Zweckmäßigkeit weiterer bundeseinheitlicher Regelungen (Einrichtung Behörde – Stärkung der Rechtssicherheit der Normunterworfenen? </a:t>
            </a:r>
            <a:br>
              <a:rPr lang="de-DE" sz="1600" dirty="0"/>
            </a:br>
            <a:r>
              <a:rPr lang="de-DE" sz="1600" dirty="0"/>
              <a:t>Notwendigkeit einer 15a Vereinbarung für die Kooperation mit den Ländern? …)</a:t>
            </a:r>
          </a:p>
          <a:p>
            <a:endParaRPr lang="de-AT" sz="1600" dirty="0"/>
          </a:p>
          <a:p>
            <a:pPr marL="0" indent="0">
              <a:buNone/>
            </a:pPr>
            <a:endParaRPr lang="de-AT" sz="1600" dirty="0"/>
          </a:p>
          <a:p>
            <a:endParaRPr lang="de-AT" sz="1600" dirty="0"/>
          </a:p>
        </p:txBody>
      </p:sp>
      <p:pic>
        <p:nvPicPr>
          <p:cNvPr id="4" name="Grafik 3"/>
          <p:cNvPicPr>
            <a:picLocks noChangeAspect="1"/>
          </p:cNvPicPr>
          <p:nvPr/>
        </p:nvPicPr>
        <p:blipFill>
          <a:blip r:embed="rId3"/>
          <a:stretch>
            <a:fillRect/>
          </a:stretch>
        </p:blipFill>
        <p:spPr>
          <a:xfrm>
            <a:off x="5220072" y="1131590"/>
            <a:ext cx="3312368" cy="1539840"/>
          </a:xfrm>
          <a:prstGeom prst="rect">
            <a:avLst/>
          </a:prstGeom>
        </p:spPr>
      </p:pic>
    </p:spTree>
    <p:extLst>
      <p:ext uri="{BB962C8B-B14F-4D97-AF65-F5344CB8AC3E}">
        <p14:creationId xmlns:p14="http://schemas.microsoft.com/office/powerpoint/2010/main" val="2968335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271462" y="987574"/>
            <a:ext cx="8621017" cy="3888036"/>
          </a:xfrm>
        </p:spPr>
        <p:txBody>
          <a:bodyPr/>
          <a:lstStyle/>
          <a:p>
            <a:r>
              <a:rPr lang="de-AT" sz="1400" dirty="0"/>
              <a:t>Zielsetzungen des Energieeffizienzgesetzes (EEffG) bis zum Jahr 2020:</a:t>
            </a:r>
          </a:p>
          <a:p>
            <a:pPr lvl="1"/>
            <a:r>
              <a:rPr lang="de-AT" sz="1200" dirty="0"/>
              <a:t>Kumulierten Einsparziele der Energielieferanten (159 PJ) und der öffentlichen Stellen (151 PJ) wurden erreicht</a:t>
            </a:r>
          </a:p>
          <a:p>
            <a:pPr lvl="1"/>
            <a:r>
              <a:rPr lang="de-AT" sz="1200" dirty="0"/>
              <a:t>Die Stabilisierung des Endenergieverbrauchs bei 1.050 PJ wird voraussichtlich (knapp) nicht erreicht; </a:t>
            </a:r>
            <a:br>
              <a:rPr lang="de-AT" sz="1200" dirty="0"/>
            </a:br>
            <a:r>
              <a:rPr lang="de-AT" sz="1200" dirty="0"/>
              <a:t>im Ausnahmejahr 2020 kommt der Endenergieverbrauch in die Nähe des Zielwerts (kein Regeljahr)!</a:t>
            </a:r>
          </a:p>
          <a:p>
            <a:r>
              <a:rPr lang="de-AT" sz="1400" dirty="0"/>
              <a:t>Energieeffizienzziele des Endenergie- und des Primärenergieverbrauchs werden sowohl in der EU als auch - voraussichtlich in AT – nicht erreicht werden (COVID-19).</a:t>
            </a:r>
          </a:p>
          <a:p>
            <a:r>
              <a:rPr lang="de-AT" sz="1400" dirty="0"/>
              <a:t>Neue EU-Zielvorgaben: -32, 5 Prozent (EED II) bzw. – 36 Prozent (EED III) bis 2030 und ‚neue‘ jährliche Einsparungen von 0,8 Prozent von 2021 bis 2030 (basierend auf der EED II) bzw.  von 0,8 Prozent von 2021 bis 2023 und 1,5 Prozent von 2024 bis 2030 (basierend auf der EED III) </a:t>
            </a:r>
            <a:br>
              <a:rPr lang="de-AT" sz="1400" dirty="0"/>
            </a:br>
            <a:r>
              <a:rPr lang="de-AT" sz="1400" dirty="0"/>
              <a:t>resultieren in einem Endenergieverbrauch von rund 920 PJ bzw. kumulierten Energieeffizienzeinsparungen von 500 PJ bzw. 720 PJ bis 2030.</a:t>
            </a:r>
          </a:p>
          <a:p>
            <a:r>
              <a:rPr lang="de-AT" sz="1400" dirty="0"/>
              <a:t>Die bisherigen Instrumente reichten aus, um den Endenergieverbrauch bei rund &gt; 1.100 PJ zu stabilisieren; allerdings reichten die Maßnahmen nicht aus, um eine Reduktion herbeizuführen.</a:t>
            </a:r>
          </a:p>
          <a:p>
            <a:r>
              <a:rPr lang="de-AT" sz="1400" dirty="0"/>
              <a:t>Abhängig vom tatsächlichen Zielwert des End- bzw. Primärenergieverbrauchs ist eine Verbesserung der Energieintensität zwischen 1 bis 2 Prozent erforderlich; damit ist auch das österreichische Instrumenten- und Maßnahmenportfolio zu evaluieren - das Regierungsprogramm zeigt </a:t>
            </a:r>
            <a:r>
              <a:rPr lang="de-AT" sz="1400" dirty="0" err="1"/>
              <a:t>idZ</a:t>
            </a:r>
            <a:r>
              <a:rPr lang="de-AT" sz="1400" dirty="0"/>
              <a:t> in die richtige Richtung.</a:t>
            </a:r>
          </a:p>
        </p:txBody>
      </p:sp>
      <p:sp>
        <p:nvSpPr>
          <p:cNvPr id="3" name="Titel 2"/>
          <p:cNvSpPr>
            <a:spLocks noGrp="1"/>
          </p:cNvSpPr>
          <p:nvPr>
            <p:ph type="title"/>
          </p:nvPr>
        </p:nvSpPr>
        <p:spPr/>
        <p:txBody>
          <a:bodyPr/>
          <a:lstStyle/>
          <a:p>
            <a:r>
              <a:rPr lang="de-AT" dirty="0"/>
              <a:t>Zusammenfassung</a:t>
            </a:r>
          </a:p>
        </p:txBody>
      </p:sp>
    </p:spTree>
    <p:extLst>
      <p:ext uri="{BB962C8B-B14F-4D97-AF65-F5344CB8AC3E}">
        <p14:creationId xmlns:p14="http://schemas.microsoft.com/office/powerpoint/2010/main" val="1185704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467547" y="481600"/>
            <a:ext cx="6984775" cy="424732"/>
          </a:xfrm>
          <a:prstGeom prst="rect">
            <a:avLst/>
          </a:prstGeom>
          <a:noFill/>
        </p:spPr>
        <p:txBody>
          <a:bodyPr wrap="square" rtlCol="0" anchor="b">
            <a:spAutoFit/>
          </a:bodyPr>
          <a:lstStyle>
            <a:defPPr>
              <a:defRPr lang="de-DE"/>
            </a:defPPr>
            <a:lvl1pPr>
              <a:defRPr sz="3200">
                <a:latin typeface="Sanchez Light" pitchFamily="50" charset="0"/>
              </a:defRPr>
            </a:lvl1pPr>
          </a:lstStyle>
          <a:p>
            <a:pPr>
              <a:lnSpc>
                <a:spcPct val="90000"/>
              </a:lnSpc>
            </a:pPr>
            <a:r>
              <a:rPr lang="de-AT" sz="2400" b="1" dirty="0">
                <a:solidFill>
                  <a:schemeClr val="tx2"/>
                </a:solidFill>
                <a:latin typeface="+mj-lt"/>
              </a:rPr>
              <a:t>Ihr Ansprechpartner</a:t>
            </a:r>
          </a:p>
        </p:txBody>
      </p:sp>
      <p:sp>
        <p:nvSpPr>
          <p:cNvPr id="10" name="Textfeld 9"/>
          <p:cNvSpPr txBox="1"/>
          <p:nvPr/>
        </p:nvSpPr>
        <p:spPr>
          <a:xfrm>
            <a:off x="467547" y="1131590"/>
            <a:ext cx="7236953" cy="2777877"/>
          </a:xfrm>
          <a:prstGeom prst="rect">
            <a:avLst/>
          </a:prstGeom>
        </p:spPr>
        <p:txBody>
          <a:bodyPr wrap="square" rtlCol="0" anchor="t">
            <a:noAutofit/>
          </a:bodyPr>
          <a:lstStyle/>
          <a:p>
            <a:pPr>
              <a:spcAft>
                <a:spcPts val="600"/>
              </a:spcAft>
            </a:pPr>
            <a:r>
              <a:rPr lang="de-AT" sz="1600" b="1" dirty="0"/>
              <a:t>Günter Simader</a:t>
            </a:r>
            <a:r>
              <a:rPr lang="de-AT" sz="1600" b="1" baseline="30000" dirty="0"/>
              <a:t> Dipl.-Ing. Dr.</a:t>
            </a:r>
            <a:br>
              <a:rPr lang="de-AT" sz="1600" b="1" baseline="30000" dirty="0"/>
            </a:br>
            <a:r>
              <a:rPr lang="de-AT" sz="1600" dirty="0"/>
              <a:t>Leitung: Monitoringstelle Energieeffizienz</a:t>
            </a:r>
            <a:br>
              <a:rPr lang="de-AT" sz="1600" dirty="0"/>
            </a:br>
            <a:r>
              <a:rPr lang="de-AT" sz="1600" dirty="0"/>
              <a:t>Leistung: Center Gebäude und bauliche Maßnahmen</a:t>
            </a:r>
          </a:p>
          <a:p>
            <a:pPr lvl="0" defTabSz="914400" fontAlgn="base"/>
            <a:endParaRPr lang="de-AT" altLang="de-DE" sz="1400" b="1" dirty="0">
              <a:solidFill>
                <a:srgbClr val="CE321A"/>
              </a:solidFill>
              <a:latin typeface="Calibri" pitchFamily="34" charset="0"/>
              <a:ea typeface="Times New Roman" pitchFamily="18" charset="0"/>
              <a:cs typeface="Times New Roman" pitchFamily="18" charset="0"/>
            </a:endParaRPr>
          </a:p>
          <a:p>
            <a:pPr lvl="0" defTabSz="914400" fontAlgn="base"/>
            <a:r>
              <a:rPr lang="de-AT" altLang="de-DE" sz="1400" b="1" dirty="0">
                <a:solidFill>
                  <a:srgbClr val="CE321A"/>
                </a:solidFill>
                <a:latin typeface="Calibri" pitchFamily="34" charset="0"/>
                <a:ea typeface="Times New Roman" pitchFamily="18" charset="0"/>
                <a:cs typeface="Times New Roman" pitchFamily="18" charset="0"/>
              </a:rPr>
              <a:t>Österreichische Energieagentur - Austrian Energy Agency</a:t>
            </a:r>
            <a:endParaRPr lang="de-AT" altLang="de-DE" sz="1400" b="1" dirty="0">
              <a:latin typeface="Arial" pitchFamily="34" charset="0"/>
              <a:cs typeface="Arial" pitchFamily="34" charset="0"/>
            </a:endParaRPr>
          </a:p>
          <a:p>
            <a:pPr lvl="0" defTabSz="914400" eaLnBrk="0" fontAlgn="base" hangingPunct="0"/>
            <a:endParaRPr lang="de-AT" altLang="de-DE" sz="800" dirty="0">
              <a:latin typeface="Arial" pitchFamily="34" charset="0"/>
              <a:cs typeface="Arial" pitchFamily="34" charset="0"/>
            </a:endParaRPr>
          </a:p>
          <a:p>
            <a:pPr>
              <a:spcAft>
                <a:spcPts val="300"/>
              </a:spcAft>
            </a:pPr>
            <a:r>
              <a:rPr lang="de-AT" altLang="de-DE" sz="1200" dirty="0">
                <a:solidFill>
                  <a:schemeClr val="tx1">
                    <a:lumMod val="90000"/>
                    <a:lumOff val="10000"/>
                  </a:schemeClr>
                </a:solidFill>
                <a:hlinkClick r:id="rId3"/>
              </a:rPr>
              <a:t>guenter.simader@energyagency.at</a:t>
            </a:r>
            <a:r>
              <a:rPr lang="de-AT" altLang="de-DE" sz="1200" dirty="0">
                <a:solidFill>
                  <a:schemeClr val="tx1">
                    <a:lumMod val="90000"/>
                    <a:lumOff val="10000"/>
                  </a:schemeClr>
                </a:solidFill>
              </a:rPr>
              <a:t> </a:t>
            </a:r>
          </a:p>
          <a:p>
            <a:pPr>
              <a:spcAft>
                <a:spcPts val="300"/>
              </a:spcAft>
            </a:pPr>
            <a:r>
              <a:rPr lang="de-AT" altLang="de-DE" sz="1200" dirty="0"/>
              <a:t>T. +43 (0)1 586 15 24 - 124 </a:t>
            </a:r>
            <a:r>
              <a:rPr lang="de-AT" altLang="de-DE" sz="1200" dirty="0">
                <a:solidFill>
                  <a:srgbClr val="CE321A"/>
                </a:solidFill>
              </a:rPr>
              <a:t>|</a:t>
            </a:r>
            <a:r>
              <a:rPr lang="de-AT" altLang="de-DE" sz="1200" dirty="0">
                <a:solidFill>
                  <a:schemeClr val="tx1">
                    <a:lumMod val="90000"/>
                    <a:lumOff val="10000"/>
                  </a:schemeClr>
                </a:solidFill>
              </a:rPr>
              <a:t> </a:t>
            </a:r>
            <a:r>
              <a:rPr lang="de-AT" altLang="de-DE" sz="1200" dirty="0"/>
              <a:t>M. +43 (0)664 810 7874</a:t>
            </a:r>
            <a:br>
              <a:rPr lang="de-AT" altLang="de-DE" sz="1200" dirty="0"/>
            </a:br>
            <a:r>
              <a:rPr lang="de-AT" altLang="de-DE" sz="1200" dirty="0"/>
              <a:t>Mariahilfer Straße 136 </a:t>
            </a:r>
            <a:r>
              <a:rPr lang="de-AT" altLang="de-DE" sz="1200" dirty="0">
                <a:solidFill>
                  <a:srgbClr val="CE321A"/>
                </a:solidFill>
              </a:rPr>
              <a:t>|</a:t>
            </a:r>
            <a:r>
              <a:rPr lang="de-AT" altLang="de-DE" sz="1200" dirty="0">
                <a:solidFill>
                  <a:schemeClr val="tx1">
                    <a:lumMod val="90000"/>
                    <a:lumOff val="10000"/>
                  </a:schemeClr>
                </a:solidFill>
              </a:rPr>
              <a:t> </a:t>
            </a:r>
            <a:r>
              <a:rPr lang="de-AT" altLang="de-DE" sz="1200" dirty="0"/>
              <a:t>1150 Wien </a:t>
            </a:r>
            <a:r>
              <a:rPr lang="de-AT" altLang="de-DE" sz="1200" dirty="0">
                <a:solidFill>
                  <a:srgbClr val="CE321A"/>
                </a:solidFill>
              </a:rPr>
              <a:t>|</a:t>
            </a:r>
            <a:r>
              <a:rPr lang="de-AT" altLang="de-DE" sz="1200" dirty="0">
                <a:solidFill>
                  <a:schemeClr val="tx1">
                    <a:lumMod val="90000"/>
                    <a:lumOff val="10000"/>
                  </a:schemeClr>
                </a:solidFill>
              </a:rPr>
              <a:t> </a:t>
            </a:r>
            <a:r>
              <a:rPr lang="de-AT" altLang="de-DE" sz="1200" dirty="0"/>
              <a:t>Österreich </a:t>
            </a:r>
            <a:endParaRPr lang="de-AT" altLang="de-DE" sz="1200" dirty="0">
              <a:solidFill>
                <a:srgbClr val="CE321A"/>
              </a:solidFill>
            </a:endParaRPr>
          </a:p>
          <a:p>
            <a:pPr>
              <a:spcAft>
                <a:spcPts val="300"/>
              </a:spcAft>
            </a:pPr>
            <a:r>
              <a:rPr lang="de-AT" altLang="de-DE" sz="1200" dirty="0">
                <a:solidFill>
                  <a:schemeClr val="tx1">
                    <a:lumMod val="90000"/>
                    <a:lumOff val="10000"/>
                  </a:schemeClr>
                </a:solidFill>
                <a:hlinkClick r:id="rId4"/>
              </a:rPr>
              <a:t>www.energyagency.at</a:t>
            </a:r>
          </a:p>
        </p:txBody>
      </p:sp>
      <p:sp>
        <p:nvSpPr>
          <p:cNvPr id="5" name="Rechteck 4"/>
          <p:cNvSpPr/>
          <p:nvPr/>
        </p:nvSpPr>
        <p:spPr>
          <a:xfrm>
            <a:off x="1547664" y="3909467"/>
            <a:ext cx="7128792" cy="924966"/>
          </a:xfrm>
          <a:prstGeom prst="rect">
            <a:avLst/>
          </a:prstGeom>
          <a:ln w="31750">
            <a:solidFill>
              <a:schemeClr val="bg1">
                <a:lumMod val="85000"/>
              </a:schemeClr>
            </a:solidFill>
          </a:ln>
        </p:spPr>
        <p:style>
          <a:lnRef idx="2">
            <a:schemeClr val="dk1"/>
          </a:lnRef>
          <a:fillRef idx="1">
            <a:schemeClr val="lt1"/>
          </a:fillRef>
          <a:effectRef idx="0">
            <a:schemeClr val="dk1"/>
          </a:effectRef>
          <a:fontRef idx="minor">
            <a:schemeClr val="dk1"/>
          </a:fontRef>
        </p:style>
        <p:txBody>
          <a:bodyPr lIns="108000" tIns="108000" rIns="72000" rtlCol="0" anchor="t"/>
          <a:lstStyle/>
          <a:p>
            <a:pPr>
              <a:lnSpc>
                <a:spcPct val="110000"/>
              </a:lnSpc>
              <a:spcBef>
                <a:spcPts val="300"/>
              </a:spcBef>
            </a:pPr>
            <a:r>
              <a:rPr lang="de-DE" sz="1100" dirty="0">
                <a:solidFill>
                  <a:schemeClr val="tx1"/>
                </a:solidFill>
              </a:rPr>
              <a:t>Fragen der </a:t>
            </a:r>
            <a:r>
              <a:rPr lang="de-DE" sz="1100" b="1" dirty="0">
                <a:solidFill>
                  <a:srgbClr val="C00000"/>
                </a:solidFill>
              </a:rPr>
              <a:t>Energiezukunft</a:t>
            </a:r>
            <a:r>
              <a:rPr lang="de-DE" sz="1100" dirty="0">
                <a:solidFill>
                  <a:schemeClr val="tx1"/>
                </a:solidFill>
              </a:rPr>
              <a:t> mit </a:t>
            </a:r>
            <a:r>
              <a:rPr lang="de-DE" sz="1100" dirty="0" err="1">
                <a:solidFill>
                  <a:schemeClr val="tx1"/>
                </a:solidFill>
              </a:rPr>
              <a:t>ExpertInnen</a:t>
            </a:r>
            <a:r>
              <a:rPr lang="de-DE" sz="1100" dirty="0">
                <a:solidFill>
                  <a:schemeClr val="tx1"/>
                </a:solidFill>
              </a:rPr>
              <a:t>-Know-how beantworten – dieses Ziel unterstützt die Österreichische Energieagentur mit ihrer </a:t>
            </a:r>
            <a:r>
              <a:rPr lang="de-DE" sz="1100" b="1" dirty="0">
                <a:solidFill>
                  <a:srgbClr val="C00000"/>
                </a:solidFill>
              </a:rPr>
              <a:t>strategischen Personalentwicklung</a:t>
            </a:r>
            <a:r>
              <a:rPr lang="de-DE" sz="1100" dirty="0">
                <a:solidFill>
                  <a:schemeClr val="tx1"/>
                </a:solidFill>
              </a:rPr>
              <a:t>.</a:t>
            </a:r>
            <a:endParaRPr lang="de-AT" sz="1100" dirty="0">
              <a:solidFill>
                <a:schemeClr val="tx1"/>
              </a:solidFill>
            </a:endParaRPr>
          </a:p>
          <a:p>
            <a:pPr>
              <a:lnSpc>
                <a:spcPct val="90000"/>
              </a:lnSpc>
            </a:pPr>
            <a:endParaRPr lang="de-AT" sz="1100" b="1" dirty="0">
              <a:solidFill>
                <a:schemeClr val="tx1"/>
              </a:solidFill>
            </a:endParaRPr>
          </a:p>
          <a:p>
            <a:r>
              <a:rPr lang="de-AT" sz="1100" dirty="0">
                <a:solidFill>
                  <a:schemeClr val="tx1"/>
                </a:solidFill>
              </a:rPr>
              <a:t>Die Österreichische Energieagentur ist nach ÖNORM ISO 50001:2011 und ISO 29990:2010 zertifiziert</a:t>
            </a:r>
            <a:r>
              <a:rPr lang="de-AT" sz="1300" dirty="0">
                <a:solidFill>
                  <a:schemeClr val="tx1"/>
                </a:solidFill>
              </a:rPr>
              <a:t>.</a:t>
            </a:r>
          </a:p>
        </p:txBody>
      </p:sp>
      <p:grpSp>
        <p:nvGrpSpPr>
          <p:cNvPr id="6" name="Gruppieren 5"/>
          <p:cNvGrpSpPr/>
          <p:nvPr/>
        </p:nvGrpSpPr>
        <p:grpSpPr>
          <a:xfrm>
            <a:off x="539552" y="3909468"/>
            <a:ext cx="936104" cy="924967"/>
            <a:chOff x="611560" y="3909467"/>
            <a:chExt cx="936104" cy="924967"/>
          </a:xfrm>
        </p:grpSpPr>
        <p:sp>
          <p:nvSpPr>
            <p:cNvPr id="4" name="Rechteck 3"/>
            <p:cNvSpPr/>
            <p:nvPr/>
          </p:nvSpPr>
          <p:spPr>
            <a:xfrm>
              <a:off x="611560" y="3909467"/>
              <a:ext cx="936104" cy="924967"/>
            </a:xfrm>
            <a:prstGeom prst="rect">
              <a:avLst/>
            </a:prstGeom>
            <a:solidFill>
              <a:schemeClr val="tx1">
                <a:lumMod val="25000"/>
                <a:lumOff val="75000"/>
              </a:schemeClr>
            </a:solidFill>
            <a:ln w="285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Aft>
                  <a:spcPts val="600"/>
                </a:spcAft>
              </a:pPr>
              <a:endParaRPr lang="de-AT" sz="6000" b="1" dirty="0">
                <a:solidFill>
                  <a:schemeClr val="bg1"/>
                </a:solidFill>
              </a:endParaRPr>
            </a:p>
          </p:txBody>
        </p:sp>
        <p:pic>
          <p:nvPicPr>
            <p:cNvPr id="1026" name="Picture 2" descr="V:\Geschäftsfelder\Kommunikation &amp; Marketing\14_Unternehmenspräsentationen\AEA_Präsentationsbausteine_NEU\Pfeil Icon\nur_Pfeile_weiß.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836" t="19539" r="14259" b="18893"/>
            <a:stretch/>
          </p:blipFill>
          <p:spPr bwMode="auto">
            <a:xfrm>
              <a:off x="768350" y="4070350"/>
              <a:ext cx="692150" cy="60960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966" y="3363839"/>
            <a:ext cx="374140" cy="359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p:cNvSpPr txBox="1"/>
          <p:nvPr/>
        </p:nvSpPr>
        <p:spPr>
          <a:xfrm>
            <a:off x="755576" y="3408547"/>
            <a:ext cx="1440160" cy="276999"/>
          </a:xfrm>
          <a:prstGeom prst="rect">
            <a:avLst/>
          </a:prstGeom>
        </p:spPr>
        <p:txBody>
          <a:bodyPr wrap="square" lIns="72000" rIns="72000" rtlCol="0">
            <a:spAutoFit/>
          </a:bodyPr>
          <a:lstStyle/>
          <a:p>
            <a:pPr marL="0" lvl="1">
              <a:spcAft>
                <a:spcPts val="600"/>
              </a:spcAft>
            </a:pPr>
            <a:r>
              <a:rPr lang="de-AT" altLang="de-DE" sz="1200" dirty="0">
                <a:solidFill>
                  <a:schemeClr val="tx1">
                    <a:lumMod val="90000"/>
                    <a:lumOff val="10000"/>
                  </a:schemeClr>
                </a:solidFill>
              </a:rPr>
              <a:t>@</a:t>
            </a:r>
            <a:r>
              <a:rPr lang="de-AT" altLang="de-DE" sz="1200" dirty="0" err="1">
                <a:solidFill>
                  <a:schemeClr val="tx1">
                    <a:lumMod val="90000"/>
                    <a:lumOff val="10000"/>
                  </a:schemeClr>
                </a:solidFill>
              </a:rPr>
              <a:t>at_AEA</a:t>
            </a:r>
            <a:r>
              <a:rPr lang="de-AT" altLang="de-DE" sz="1200" dirty="0">
                <a:solidFill>
                  <a:schemeClr val="tx1">
                    <a:lumMod val="90000"/>
                    <a:lumOff val="10000"/>
                  </a:schemeClr>
                </a:solidFill>
              </a:rPr>
              <a:t> </a:t>
            </a:r>
          </a:p>
        </p:txBody>
      </p:sp>
    </p:spTree>
    <p:extLst>
      <p:ext uri="{BB962C8B-B14F-4D97-AF65-F5344CB8AC3E}">
        <p14:creationId xmlns:p14="http://schemas.microsoft.com/office/powerpoint/2010/main" val="2070734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291530" y="1203598"/>
            <a:ext cx="7448822" cy="2951658"/>
          </a:xfrm>
        </p:spPr>
        <p:txBody>
          <a:bodyPr/>
          <a:lstStyle/>
          <a:p>
            <a:pPr marL="457200" indent="-457200">
              <a:buFont typeface="+mj-lt"/>
              <a:buAutoNum type="arabicPeriod"/>
            </a:pPr>
            <a:r>
              <a:rPr lang="de-AT" b="1" dirty="0"/>
              <a:t>Status der Energieeffizienz in Österreich</a:t>
            </a:r>
          </a:p>
          <a:p>
            <a:pPr marL="857250" lvl="1" indent="-457200">
              <a:buFont typeface="Wingdings" panose="05000000000000000000" pitchFamily="2" charset="2"/>
              <a:buChar char="Ø"/>
            </a:pPr>
            <a:r>
              <a:rPr lang="de-AT" sz="1800" dirty="0"/>
              <a:t>Energieeffizienz-Indikatoren</a:t>
            </a:r>
          </a:p>
          <a:p>
            <a:pPr marL="857250" lvl="1" indent="-457200">
              <a:buFont typeface="Wingdings" panose="05000000000000000000" pitchFamily="2" charset="2"/>
              <a:buChar char="Ø"/>
            </a:pPr>
            <a:r>
              <a:rPr lang="de-AT" sz="1800" dirty="0"/>
              <a:t>Bilanz der Verpflichtungsjahre 2014 bis 2019 gemäß EEffG</a:t>
            </a:r>
          </a:p>
          <a:p>
            <a:pPr marL="457200" indent="-457200">
              <a:buFont typeface="+mj-lt"/>
              <a:buAutoNum type="arabicPeriod"/>
            </a:pPr>
            <a:r>
              <a:rPr lang="de-AT" b="1" dirty="0"/>
              <a:t>Novellen der europäischen Energieeffizienz-Richtlinie </a:t>
            </a:r>
            <a:br>
              <a:rPr lang="de-AT" b="1" dirty="0"/>
            </a:br>
            <a:r>
              <a:rPr lang="de-AT" b="1" dirty="0"/>
              <a:t>(EED II und EED III)</a:t>
            </a:r>
          </a:p>
          <a:p>
            <a:pPr marL="457200" indent="-457200">
              <a:buFont typeface="+mj-lt"/>
              <a:buAutoNum type="arabicPeriod"/>
            </a:pPr>
            <a:r>
              <a:rPr lang="de-AT" b="1" dirty="0"/>
              <a:t>Zusammenfassung</a:t>
            </a:r>
          </a:p>
          <a:p>
            <a:pPr marL="457200" indent="-457200">
              <a:buFont typeface="+mj-lt"/>
              <a:buAutoNum type="arabicPeriod"/>
            </a:pPr>
            <a:endParaRPr lang="de-AT" dirty="0"/>
          </a:p>
          <a:p>
            <a:pPr marL="457200" indent="-457200">
              <a:buFont typeface="+mj-lt"/>
              <a:buAutoNum type="arabicPeriod"/>
            </a:pPr>
            <a:endParaRPr lang="de-AT" dirty="0"/>
          </a:p>
        </p:txBody>
      </p:sp>
      <p:sp>
        <p:nvSpPr>
          <p:cNvPr id="3" name="Titel 2"/>
          <p:cNvSpPr>
            <a:spLocks noGrp="1"/>
          </p:cNvSpPr>
          <p:nvPr>
            <p:ph type="title"/>
          </p:nvPr>
        </p:nvSpPr>
        <p:spPr/>
        <p:txBody>
          <a:bodyPr/>
          <a:lstStyle/>
          <a:p>
            <a:r>
              <a:rPr lang="de-AT" dirty="0"/>
              <a:t>Agenda</a:t>
            </a:r>
          </a:p>
        </p:txBody>
      </p:sp>
    </p:spTree>
    <p:extLst>
      <p:ext uri="{BB962C8B-B14F-4D97-AF65-F5344CB8AC3E}">
        <p14:creationId xmlns:p14="http://schemas.microsoft.com/office/powerpoint/2010/main" val="3625530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4000" b="1" dirty="0">
                <a:solidFill>
                  <a:schemeClr val="tx1">
                    <a:lumMod val="75000"/>
                    <a:lumOff val="25000"/>
                  </a:schemeClr>
                </a:solidFill>
              </a:rPr>
              <a:t>Status der Energieeffizienz in Österreich</a:t>
            </a:r>
          </a:p>
        </p:txBody>
      </p:sp>
    </p:spTree>
    <p:extLst>
      <p:ext uri="{BB962C8B-B14F-4D97-AF65-F5344CB8AC3E}">
        <p14:creationId xmlns:p14="http://schemas.microsoft.com/office/powerpoint/2010/main" val="1506405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AT" dirty="0">
                <a:solidFill>
                  <a:srgbClr val="C00000"/>
                </a:solidFill>
              </a:rPr>
              <a:t>Endenergieverbrauchsentwicklung in Österreich </a:t>
            </a:r>
          </a:p>
          <a:p>
            <a:r>
              <a:rPr lang="de-AT" dirty="0"/>
              <a:t>im Vergleich zum </a:t>
            </a:r>
            <a:r>
              <a:rPr lang="de-AT" dirty="0" err="1"/>
              <a:t>Zielpfad</a:t>
            </a:r>
            <a:r>
              <a:rPr lang="de-AT" dirty="0"/>
              <a:t> bis 2020 </a:t>
            </a:r>
          </a:p>
        </p:txBody>
      </p:sp>
      <p:sp>
        <p:nvSpPr>
          <p:cNvPr id="3" name="Textplatzhalter 2"/>
          <p:cNvSpPr>
            <a:spLocks noGrp="1"/>
          </p:cNvSpPr>
          <p:nvPr>
            <p:ph type="body" sz="quarter" idx="11"/>
          </p:nvPr>
        </p:nvSpPr>
        <p:spPr>
          <a:xfrm>
            <a:off x="271463" y="1059978"/>
            <a:ext cx="8509000" cy="3455988"/>
          </a:xfrm>
        </p:spPr>
        <p:txBody>
          <a:bodyPr/>
          <a:lstStyle/>
          <a:p>
            <a:r>
              <a:rPr lang="de-AT" sz="1800" dirty="0"/>
              <a:t>Ziel: Steigerung der Energieeffizienz um einen Energieverbrauchswert von 1.050 PJ im Jahr 2020 zu erreichen (basierend auf ein Regeljahr) mit Verweis auf § </a:t>
            </a:r>
            <a:r>
              <a:rPr lang="de-AT" sz="1800" dirty="0">
                <a:sym typeface="Wingdings" panose="05000000000000000000" pitchFamily="2" charset="2"/>
              </a:rPr>
              <a:t>4 (1) 1 EEffG</a:t>
            </a:r>
            <a:endParaRPr lang="de-AT" sz="1800" dirty="0"/>
          </a:p>
          <a:p>
            <a:r>
              <a:rPr lang="de-AT" sz="1800" dirty="0"/>
              <a:t>Die Covid-19 Pandemie führte </a:t>
            </a:r>
            <a:r>
              <a:rPr lang="de-AT" sz="1800" dirty="0" err="1"/>
              <a:t>ua</a:t>
            </a:r>
            <a:r>
              <a:rPr lang="de-AT" sz="1800" dirty="0"/>
              <a:t> zu einem BIP-Einbruch von &gt; 6 % und damit zu einem Rückgang des Endenergieverbrauchs auf 1.055 PJ (bzw. -7 % </a:t>
            </a:r>
            <a:r>
              <a:rPr lang="de-AT" sz="1800" dirty="0" err="1"/>
              <a:t>ggü</a:t>
            </a:r>
            <a:r>
              <a:rPr lang="de-AT" sz="1800"/>
              <a:t> </a:t>
            </a:r>
            <a:r>
              <a:rPr lang="de-AT" sz="1800" smtClean="0"/>
              <a:t>2019)</a:t>
            </a:r>
            <a:endParaRPr lang="de-AT" sz="1800" dirty="0"/>
          </a:p>
        </p:txBody>
      </p:sp>
      <p:pic>
        <p:nvPicPr>
          <p:cNvPr id="4" name="Grafik 3"/>
          <p:cNvPicPr>
            <a:picLocks noChangeAspect="1"/>
          </p:cNvPicPr>
          <p:nvPr/>
        </p:nvPicPr>
        <p:blipFill>
          <a:blip r:embed="rId3"/>
          <a:stretch>
            <a:fillRect/>
          </a:stretch>
        </p:blipFill>
        <p:spPr>
          <a:xfrm>
            <a:off x="1115616" y="2571750"/>
            <a:ext cx="5645385" cy="1286367"/>
          </a:xfrm>
          <a:prstGeom prst="rect">
            <a:avLst/>
          </a:prstGeom>
        </p:spPr>
      </p:pic>
    </p:spTree>
    <p:extLst>
      <p:ext uri="{BB962C8B-B14F-4D97-AF65-F5344CB8AC3E}">
        <p14:creationId xmlns:p14="http://schemas.microsoft.com/office/powerpoint/2010/main" val="569299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de-AT" dirty="0"/>
              <a:t>Endenergieverbrauchsentwicklung in Österreich</a:t>
            </a:r>
          </a:p>
          <a:p>
            <a:r>
              <a:rPr lang="de-AT" dirty="0"/>
              <a:t>im Corona Jahr 2020 im Vergleich zu 2019</a:t>
            </a:r>
          </a:p>
        </p:txBody>
      </p:sp>
      <p:pic>
        <p:nvPicPr>
          <p:cNvPr id="4" name="Grafik 3"/>
          <p:cNvPicPr>
            <a:picLocks noChangeAspect="1"/>
          </p:cNvPicPr>
          <p:nvPr/>
        </p:nvPicPr>
        <p:blipFill>
          <a:blip r:embed="rId3"/>
          <a:stretch>
            <a:fillRect/>
          </a:stretch>
        </p:blipFill>
        <p:spPr>
          <a:xfrm>
            <a:off x="323528" y="1600330"/>
            <a:ext cx="6102625" cy="2627604"/>
          </a:xfrm>
          <a:prstGeom prst="rect">
            <a:avLst/>
          </a:prstGeom>
        </p:spPr>
      </p:pic>
      <p:pic>
        <p:nvPicPr>
          <p:cNvPr id="5" name="Grafik 4"/>
          <p:cNvPicPr>
            <a:picLocks noChangeAspect="1"/>
          </p:cNvPicPr>
          <p:nvPr/>
        </p:nvPicPr>
        <p:blipFill>
          <a:blip r:embed="rId4"/>
          <a:stretch>
            <a:fillRect/>
          </a:stretch>
        </p:blipFill>
        <p:spPr>
          <a:xfrm>
            <a:off x="6516216" y="1779833"/>
            <a:ext cx="2404778" cy="2232077"/>
          </a:xfrm>
          <a:prstGeom prst="rect">
            <a:avLst/>
          </a:prstGeom>
        </p:spPr>
      </p:pic>
    </p:spTree>
    <p:extLst>
      <p:ext uri="{BB962C8B-B14F-4D97-AF65-F5344CB8AC3E}">
        <p14:creationId xmlns:p14="http://schemas.microsoft.com/office/powerpoint/2010/main" val="2702995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solidFill>
                  <a:srgbClr val="C00000"/>
                </a:solidFill>
              </a:rPr>
              <a:t>Entwicklung der Hauptindikatoren (bis 2019)</a:t>
            </a:r>
            <a:br>
              <a:rPr lang="de-AT" dirty="0">
                <a:solidFill>
                  <a:srgbClr val="C00000"/>
                </a:solidFill>
              </a:rPr>
            </a:br>
            <a:r>
              <a:rPr lang="de-AT" dirty="0"/>
              <a:t>Entwicklung der Energieintensität pro BIP </a:t>
            </a:r>
          </a:p>
        </p:txBody>
      </p:sp>
      <p:pic>
        <p:nvPicPr>
          <p:cNvPr id="7" name="Grafik 6"/>
          <p:cNvPicPr>
            <a:picLocks noChangeAspect="1"/>
          </p:cNvPicPr>
          <p:nvPr/>
        </p:nvPicPr>
        <p:blipFill>
          <a:blip r:embed="rId2"/>
          <a:stretch>
            <a:fillRect/>
          </a:stretch>
        </p:blipFill>
        <p:spPr>
          <a:xfrm>
            <a:off x="755576" y="1203598"/>
            <a:ext cx="7736147" cy="3416248"/>
          </a:xfrm>
          <a:prstGeom prst="rect">
            <a:avLst/>
          </a:prstGeom>
        </p:spPr>
      </p:pic>
    </p:spTree>
    <p:extLst>
      <p:ext uri="{BB962C8B-B14F-4D97-AF65-F5344CB8AC3E}">
        <p14:creationId xmlns:p14="http://schemas.microsoft.com/office/powerpoint/2010/main" val="132815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solidFill>
                  <a:srgbClr val="C00000"/>
                </a:solidFill>
              </a:rPr>
              <a:t>Entwicklung der Energieintensität </a:t>
            </a:r>
            <a:br>
              <a:rPr lang="de-AT" dirty="0">
                <a:solidFill>
                  <a:srgbClr val="C00000"/>
                </a:solidFill>
              </a:rPr>
            </a:br>
            <a:r>
              <a:rPr lang="de-AT" dirty="0"/>
              <a:t>Entwicklung der Energieintensität pro Kopf </a:t>
            </a:r>
          </a:p>
        </p:txBody>
      </p:sp>
      <p:pic>
        <p:nvPicPr>
          <p:cNvPr id="5" name="Grafik 4"/>
          <p:cNvPicPr>
            <a:picLocks noChangeAspect="1"/>
          </p:cNvPicPr>
          <p:nvPr/>
        </p:nvPicPr>
        <p:blipFill>
          <a:blip r:embed="rId2"/>
          <a:stretch>
            <a:fillRect/>
          </a:stretch>
        </p:blipFill>
        <p:spPr>
          <a:xfrm>
            <a:off x="611560" y="1174112"/>
            <a:ext cx="7214119" cy="3347139"/>
          </a:xfrm>
          <a:prstGeom prst="rect">
            <a:avLst/>
          </a:prstGeom>
        </p:spPr>
      </p:pic>
    </p:spTree>
    <p:extLst>
      <p:ext uri="{BB962C8B-B14F-4D97-AF65-F5344CB8AC3E}">
        <p14:creationId xmlns:p14="http://schemas.microsoft.com/office/powerpoint/2010/main" val="113574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271463" y="987574"/>
            <a:ext cx="5236641" cy="3455988"/>
          </a:xfrm>
        </p:spPr>
        <p:txBody>
          <a:bodyPr/>
          <a:lstStyle/>
          <a:p>
            <a:pPr marL="0" fontAlgn="ctr">
              <a:lnSpc>
                <a:spcPct val="120000"/>
              </a:lnSpc>
              <a:spcBef>
                <a:spcPts val="100"/>
              </a:spcBef>
              <a:spcAft>
                <a:spcPts val="100"/>
              </a:spcAft>
            </a:pPr>
            <a:r>
              <a:rPr lang="de-DE" b="1" dirty="0">
                <a:solidFill>
                  <a:srgbClr val="000000"/>
                </a:solidFill>
                <a:latin typeface="Arial" panose="020B0604020202020204" pitchFamily="34" charset="0"/>
                <a:ea typeface="Calibri" panose="020F0502020204030204" pitchFamily="34" charset="0"/>
                <a:cs typeface="Times New Roman" panose="02020603050405020304" pitchFamily="18" charset="0"/>
              </a:rPr>
              <a:t>Hauptinstrumente:</a:t>
            </a:r>
          </a:p>
          <a:p>
            <a:pPr marL="400050" lvl="1" fontAlgn="ctr">
              <a:lnSpc>
                <a:spcPct val="120000"/>
              </a:lnSpc>
              <a:spcBef>
                <a:spcPts val="100"/>
              </a:spcBef>
              <a:spcAft>
                <a:spcPts val="100"/>
              </a:spcAft>
            </a:pPr>
            <a:r>
              <a:rPr lang="de-DE" sz="1400" b="1" dirty="0">
                <a:latin typeface="Arial" panose="020B0604020202020204" pitchFamily="34" charset="0"/>
                <a:ea typeface="Calibri" panose="020F0502020204030204" pitchFamily="34" charset="0"/>
                <a:cs typeface="Times New Roman" panose="02020603050405020304" pitchFamily="18" charset="0"/>
              </a:rPr>
              <a:t>Energieeffizienzverpflichtungssystem für Energielieferanten</a:t>
            </a:r>
            <a:endParaRPr lang="de-AT" sz="2400" b="1" dirty="0">
              <a:latin typeface="Arial" panose="020B0604020202020204" pitchFamily="34" charset="0"/>
            </a:endParaRPr>
          </a:p>
          <a:p>
            <a:pPr marL="400050" lvl="1" fontAlgn="ctr">
              <a:lnSpc>
                <a:spcPct val="120000"/>
              </a:lnSpc>
              <a:spcBef>
                <a:spcPts val="100"/>
              </a:spcBef>
              <a:spcAft>
                <a:spcPts val="100"/>
              </a:spcAft>
            </a:pPr>
            <a:r>
              <a:rPr lang="de-DE" sz="1400" b="1" dirty="0">
                <a:latin typeface="Arial" panose="020B0604020202020204" pitchFamily="34" charset="0"/>
                <a:ea typeface="Calibri" panose="020F0502020204030204" pitchFamily="34" charset="0"/>
                <a:cs typeface="Times New Roman" panose="02020603050405020304" pitchFamily="18" charset="0"/>
              </a:rPr>
              <a:t>Wohnbau-, Energie- und Umwelt-</a:t>
            </a:r>
            <a:br>
              <a:rPr lang="de-DE" sz="1400" b="1" dirty="0">
                <a:latin typeface="Arial" panose="020B0604020202020204" pitchFamily="34" charset="0"/>
                <a:ea typeface="Calibri" panose="020F0502020204030204" pitchFamily="34" charset="0"/>
                <a:cs typeface="Times New Roman" panose="02020603050405020304" pitchFamily="18" charset="0"/>
              </a:rPr>
            </a:br>
            <a:r>
              <a:rPr lang="de-DE" sz="1400" b="1" dirty="0" err="1">
                <a:latin typeface="Arial" panose="020B0604020202020204" pitchFamily="34" charset="0"/>
                <a:ea typeface="Calibri" panose="020F0502020204030204" pitchFamily="34" charset="0"/>
                <a:cs typeface="Times New Roman" panose="02020603050405020304" pitchFamily="18" charset="0"/>
              </a:rPr>
              <a:t>förderungen</a:t>
            </a:r>
            <a:r>
              <a:rPr lang="de-DE" sz="1400" b="1" dirty="0">
                <a:latin typeface="Arial" panose="020B0604020202020204" pitchFamily="34" charset="0"/>
                <a:ea typeface="Calibri" panose="020F0502020204030204" pitchFamily="34" charset="0"/>
                <a:cs typeface="Times New Roman" panose="02020603050405020304" pitchFamily="18" charset="0"/>
              </a:rPr>
              <a:t> der Bundesländer</a:t>
            </a:r>
            <a:endParaRPr lang="de-AT" sz="2400" b="1" dirty="0">
              <a:latin typeface="Arial" panose="020B0604020202020204" pitchFamily="34" charset="0"/>
            </a:endParaRPr>
          </a:p>
          <a:p>
            <a:pPr marL="400050" lvl="1" fontAlgn="ctr">
              <a:lnSpc>
                <a:spcPct val="120000"/>
              </a:lnSpc>
              <a:spcBef>
                <a:spcPts val="100"/>
              </a:spcBef>
              <a:spcAft>
                <a:spcPts val="100"/>
              </a:spcAft>
            </a:pPr>
            <a:r>
              <a:rPr lang="de-DE" sz="1400" b="1" dirty="0">
                <a:latin typeface="Arial" panose="020B0604020202020204" pitchFamily="34" charset="0"/>
                <a:ea typeface="Calibri" panose="020F0502020204030204" pitchFamily="34" charset="0"/>
                <a:cs typeface="Times New Roman" panose="02020603050405020304" pitchFamily="18" charset="0"/>
              </a:rPr>
              <a:t>Umweltförderung im Inland</a:t>
            </a:r>
            <a:endParaRPr lang="de-AT" sz="2400" b="1" dirty="0">
              <a:latin typeface="Arial" panose="020B0604020202020204" pitchFamily="34" charset="0"/>
            </a:endParaRPr>
          </a:p>
          <a:p>
            <a:pPr marL="400050" lvl="1" fontAlgn="ctr">
              <a:lnSpc>
                <a:spcPct val="120000"/>
              </a:lnSpc>
              <a:spcBef>
                <a:spcPts val="100"/>
              </a:spcBef>
              <a:spcAft>
                <a:spcPts val="100"/>
              </a:spcAft>
            </a:pPr>
            <a:r>
              <a:rPr lang="de-DE" sz="1400" b="1" dirty="0">
                <a:latin typeface="Arial" panose="020B0604020202020204" pitchFamily="34" charset="0"/>
                <a:ea typeface="Calibri" panose="020F0502020204030204" pitchFamily="34" charset="0"/>
                <a:cs typeface="Times New Roman" panose="02020603050405020304" pitchFamily="18" charset="0"/>
              </a:rPr>
              <a:t>Ökostromförderung des Bundes</a:t>
            </a:r>
            <a:endParaRPr lang="de-AT" sz="2400" b="1" dirty="0">
              <a:latin typeface="Arial" panose="020B0604020202020204" pitchFamily="34" charset="0"/>
            </a:endParaRPr>
          </a:p>
          <a:p>
            <a:pPr marL="400050" lvl="1" fontAlgn="ctr">
              <a:lnSpc>
                <a:spcPct val="120000"/>
              </a:lnSpc>
              <a:spcBef>
                <a:spcPts val="100"/>
              </a:spcBef>
              <a:spcAft>
                <a:spcPts val="100"/>
              </a:spcAft>
            </a:pPr>
            <a:r>
              <a:rPr lang="de-DE" sz="1400" b="1" dirty="0">
                <a:latin typeface="Arial" panose="020B0604020202020204" pitchFamily="34" charset="0"/>
                <a:ea typeface="Calibri" panose="020F0502020204030204" pitchFamily="34" charset="0"/>
                <a:cs typeface="Times New Roman" panose="02020603050405020304" pitchFamily="18" charset="0"/>
              </a:rPr>
              <a:t>Energiesteuern</a:t>
            </a:r>
            <a:endParaRPr lang="de-AT" sz="2400" b="1" dirty="0">
              <a:latin typeface="Arial" panose="020B0604020202020204" pitchFamily="34" charset="0"/>
            </a:endParaRPr>
          </a:p>
          <a:p>
            <a:pPr marL="400050" lvl="1" fontAlgn="ctr">
              <a:lnSpc>
                <a:spcPct val="120000"/>
              </a:lnSpc>
              <a:spcBef>
                <a:spcPts val="100"/>
              </a:spcBef>
              <a:spcAft>
                <a:spcPts val="100"/>
              </a:spcAft>
            </a:pPr>
            <a:r>
              <a:rPr lang="de-DE" sz="1400" b="1" dirty="0">
                <a:latin typeface="Arial" panose="020B0604020202020204" pitchFamily="34" charset="0"/>
                <a:ea typeface="Calibri" panose="020F0502020204030204" pitchFamily="34" charset="0"/>
                <a:cs typeface="Times New Roman" panose="02020603050405020304" pitchFamily="18" charset="0"/>
              </a:rPr>
              <a:t>Autobahnmaut für Lkw</a:t>
            </a:r>
            <a:endParaRPr lang="de-AT" sz="2400" b="1" dirty="0">
              <a:latin typeface="Arial" panose="020B0604020202020204" pitchFamily="34" charset="0"/>
            </a:endParaRPr>
          </a:p>
          <a:p>
            <a:pPr marL="400050" lvl="1" fontAlgn="ctr">
              <a:lnSpc>
                <a:spcPct val="120000"/>
              </a:lnSpc>
              <a:spcBef>
                <a:spcPts val="100"/>
              </a:spcBef>
              <a:spcAft>
                <a:spcPts val="100"/>
              </a:spcAft>
            </a:pPr>
            <a:r>
              <a:rPr lang="de-DE" sz="1400" b="1" dirty="0">
                <a:latin typeface="Arial" panose="020B0604020202020204" pitchFamily="34" charset="0"/>
                <a:ea typeface="Calibri" panose="020F0502020204030204" pitchFamily="34" charset="0"/>
                <a:cs typeface="Times New Roman" panose="02020603050405020304" pitchFamily="18" charset="0"/>
              </a:rPr>
              <a:t>Sanierungsoffensive</a:t>
            </a:r>
            <a:endParaRPr lang="de-AT" sz="2400" b="1" dirty="0">
              <a:latin typeface="Arial" panose="020B0604020202020204" pitchFamily="34" charset="0"/>
            </a:endParaRPr>
          </a:p>
          <a:p>
            <a:pPr marL="400050" lvl="1" fontAlgn="ctr">
              <a:lnSpc>
                <a:spcPct val="120000"/>
              </a:lnSpc>
              <a:spcBef>
                <a:spcPts val="100"/>
              </a:spcBef>
              <a:spcAft>
                <a:spcPts val="100"/>
              </a:spcAft>
            </a:pPr>
            <a:r>
              <a:rPr lang="de-DE" sz="1400" b="1" dirty="0">
                <a:latin typeface="Arial" panose="020B0604020202020204" pitchFamily="34" charset="0"/>
                <a:ea typeface="Calibri" panose="020F0502020204030204" pitchFamily="34" charset="0"/>
                <a:cs typeface="Times New Roman" panose="02020603050405020304" pitchFamily="18" charset="0"/>
              </a:rPr>
              <a:t>klimaaktiv mobil</a:t>
            </a:r>
            <a:endParaRPr lang="de-AT" sz="2400" b="1" dirty="0">
              <a:latin typeface="Arial" panose="020B0604020202020204" pitchFamily="34" charset="0"/>
            </a:endParaRPr>
          </a:p>
          <a:p>
            <a:pPr marL="400050" lvl="1" fontAlgn="ctr">
              <a:lnSpc>
                <a:spcPct val="120000"/>
              </a:lnSpc>
              <a:spcBef>
                <a:spcPts val="100"/>
              </a:spcBef>
              <a:spcAft>
                <a:spcPts val="100"/>
              </a:spcAft>
            </a:pPr>
            <a:r>
              <a:rPr lang="de-DE" sz="1400" b="1" dirty="0">
                <a:latin typeface="Arial" panose="020B0604020202020204" pitchFamily="34" charset="0"/>
                <a:ea typeface="Calibri" panose="020F0502020204030204" pitchFamily="34" charset="0"/>
                <a:cs typeface="Times New Roman" panose="02020603050405020304" pitchFamily="18" charset="0"/>
              </a:rPr>
              <a:t>Klima- und Energiefonds</a:t>
            </a:r>
            <a:endParaRPr lang="de-AT" sz="2400" b="1" dirty="0">
              <a:latin typeface="Arial" panose="020B0604020202020204" pitchFamily="34" charset="0"/>
            </a:endParaRPr>
          </a:p>
          <a:p>
            <a:endParaRPr lang="de-AT" sz="1800" dirty="0"/>
          </a:p>
        </p:txBody>
      </p:sp>
      <p:sp>
        <p:nvSpPr>
          <p:cNvPr id="3" name="Titel 2"/>
          <p:cNvSpPr>
            <a:spLocks noGrp="1"/>
          </p:cNvSpPr>
          <p:nvPr>
            <p:ph type="title"/>
          </p:nvPr>
        </p:nvSpPr>
        <p:spPr>
          <a:xfrm>
            <a:off x="216392" y="195486"/>
            <a:ext cx="7609288" cy="756000"/>
          </a:xfrm>
        </p:spPr>
        <p:txBody>
          <a:bodyPr/>
          <a:lstStyle/>
          <a:p>
            <a:pPr lvl="0">
              <a:spcBef>
                <a:spcPts val="0"/>
              </a:spcBef>
            </a:pPr>
            <a:r>
              <a:rPr lang="de-DE" dirty="0">
                <a:solidFill>
                  <a:srgbClr val="C00000"/>
                </a:solidFill>
                <a:ea typeface="+mn-ea"/>
                <a:cs typeface="+mn-cs"/>
              </a:rPr>
              <a:t>Übersicht der gesetzten/gemeldeten Maßnahmen </a:t>
            </a:r>
            <a:r>
              <a:rPr lang="de-DE" dirty="0">
                <a:solidFill>
                  <a:srgbClr val="323232"/>
                </a:solidFill>
                <a:ea typeface="+mn-ea"/>
                <a:cs typeface="+mn-cs"/>
              </a:rPr>
              <a:t>bzw. der erreichten Einspareffekte </a:t>
            </a:r>
            <a:r>
              <a:rPr lang="de-DE" dirty="0">
                <a:solidFill>
                  <a:srgbClr val="C00000"/>
                </a:solidFill>
                <a:ea typeface="+mn-ea"/>
                <a:cs typeface="+mn-cs"/>
              </a:rPr>
              <a:t>gemäß EEffG 		Teil I</a:t>
            </a:r>
            <a:endParaRPr lang="de-AT" dirty="0"/>
          </a:p>
        </p:txBody>
      </p:sp>
      <p:pic>
        <p:nvPicPr>
          <p:cNvPr id="4" name="Grafik 3"/>
          <p:cNvPicPr>
            <a:picLocks noChangeAspect="1"/>
          </p:cNvPicPr>
          <p:nvPr/>
        </p:nvPicPr>
        <p:blipFill>
          <a:blip r:embed="rId2"/>
          <a:stretch>
            <a:fillRect/>
          </a:stretch>
        </p:blipFill>
        <p:spPr>
          <a:xfrm>
            <a:off x="4117149" y="1715443"/>
            <a:ext cx="4919347" cy="2224459"/>
          </a:xfrm>
          <a:prstGeom prst="rect">
            <a:avLst/>
          </a:prstGeom>
        </p:spPr>
      </p:pic>
    </p:spTree>
    <p:extLst>
      <p:ext uri="{BB962C8B-B14F-4D97-AF65-F5344CB8AC3E}">
        <p14:creationId xmlns:p14="http://schemas.microsoft.com/office/powerpoint/2010/main" val="62269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1"/>
          </p:nvPr>
        </p:nvSpPr>
        <p:spPr>
          <a:xfrm>
            <a:off x="216392" y="972090"/>
            <a:ext cx="8509000" cy="648345"/>
          </a:xfrm>
        </p:spPr>
        <p:txBody>
          <a:bodyPr/>
          <a:lstStyle/>
          <a:p>
            <a:r>
              <a:rPr lang="de-DE" sz="1600" dirty="0"/>
              <a:t>Ziel: Ein   kumulatives   Endenergieeffizienzziel   von   310   Petajoule in   den   Jahren   2014  bis einschließlich  2020,  davon  159  Petajoule  durch  Beiträge  der  Energielieferanten  sowie  151 Petajoule durch strategische Maßnahmen gemäß § 4 (1) 3 EEffG</a:t>
            </a:r>
          </a:p>
        </p:txBody>
      </p:sp>
      <p:sp>
        <p:nvSpPr>
          <p:cNvPr id="3" name="Titel 2"/>
          <p:cNvSpPr>
            <a:spLocks noGrp="1"/>
          </p:cNvSpPr>
          <p:nvPr>
            <p:ph type="title"/>
          </p:nvPr>
        </p:nvSpPr>
        <p:spPr/>
        <p:txBody>
          <a:bodyPr/>
          <a:lstStyle/>
          <a:p>
            <a:r>
              <a:rPr lang="de-DE" dirty="0">
                <a:solidFill>
                  <a:srgbClr val="C00000"/>
                </a:solidFill>
              </a:rPr>
              <a:t>Übersicht der gesetzten/gemeldeten Maßnahmen </a:t>
            </a:r>
            <a:r>
              <a:rPr lang="de-DE" dirty="0">
                <a:solidFill>
                  <a:srgbClr val="323232"/>
                </a:solidFill>
              </a:rPr>
              <a:t>bzw. der erreichten Einsparungen </a:t>
            </a:r>
            <a:r>
              <a:rPr lang="de-DE" dirty="0">
                <a:solidFill>
                  <a:srgbClr val="C00000"/>
                </a:solidFill>
              </a:rPr>
              <a:t>gemäß EEffG 		Teil II</a:t>
            </a:r>
            <a:endParaRPr lang="de-AT" dirty="0"/>
          </a:p>
        </p:txBody>
      </p:sp>
      <p:pic>
        <p:nvPicPr>
          <p:cNvPr id="5" name="Grafik 4"/>
          <p:cNvPicPr>
            <a:picLocks noChangeAspect="1"/>
          </p:cNvPicPr>
          <p:nvPr/>
        </p:nvPicPr>
        <p:blipFill>
          <a:blip r:embed="rId3"/>
          <a:stretch>
            <a:fillRect/>
          </a:stretch>
        </p:blipFill>
        <p:spPr>
          <a:xfrm>
            <a:off x="1835696" y="1831121"/>
            <a:ext cx="5544616" cy="3044885"/>
          </a:xfrm>
          <a:prstGeom prst="rect">
            <a:avLst/>
          </a:prstGeom>
        </p:spPr>
      </p:pic>
    </p:spTree>
    <p:extLst>
      <p:ext uri="{BB962C8B-B14F-4D97-AF65-F5344CB8AC3E}">
        <p14:creationId xmlns:p14="http://schemas.microsoft.com/office/powerpoint/2010/main" val="121679932"/>
      </p:ext>
    </p:extLst>
  </p:cSld>
  <p:clrMapOvr>
    <a:masterClrMapping/>
  </p:clrMapOvr>
</p:sld>
</file>

<file path=ppt/theme/theme1.xml><?xml version="1.0" encoding="utf-8"?>
<a:theme xmlns:a="http://schemas.openxmlformats.org/drawingml/2006/main" name="AEA_Vorlage_Deutsch_16 zu 9">
  <a:themeElements>
    <a:clrScheme name="AEA">
      <a:dk1>
        <a:srgbClr val="323232"/>
      </a:dk1>
      <a:lt1>
        <a:srgbClr val="FFFFFF"/>
      </a:lt1>
      <a:dk2>
        <a:srgbClr val="CE321A"/>
      </a:dk2>
      <a:lt2>
        <a:srgbClr val="BEC800"/>
      </a:lt2>
      <a:accent1>
        <a:srgbClr val="148C32"/>
      </a:accent1>
      <a:accent2>
        <a:srgbClr val="007DBE"/>
      </a:accent2>
      <a:accent3>
        <a:srgbClr val="780A69"/>
      </a:accent3>
      <a:accent4>
        <a:srgbClr val="A50000"/>
      </a:accent4>
      <a:accent5>
        <a:srgbClr val="E66400"/>
      </a:accent5>
      <a:accent6>
        <a:srgbClr val="644132"/>
      </a:accent6>
      <a:hlink>
        <a:srgbClr val="CE321A"/>
      </a:hlink>
      <a:folHlink>
        <a:srgbClr val="3F3F3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25000"/>
            <a:lumOff val="75000"/>
          </a:schemeClr>
        </a:solidFill>
        <a:ln w="12700">
          <a:noFill/>
        </a:ln>
      </a:spPr>
      <a:bodyPr lIns="72000" rIns="72000" rtlCol="0" anchor="ctr"/>
      <a:lstStyle>
        <a:defPPr algn="ctr">
          <a:spcAft>
            <a:spcPts val="600"/>
          </a:spcAft>
          <a:defRPr sz="20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lIns="72000" rIns="72000"/>
      <a:lstStyle>
        <a:defPPr>
          <a:spcBef>
            <a:spcPts val="0"/>
          </a:spcBef>
          <a:spcAft>
            <a:spcPts val="600"/>
          </a:spcAft>
          <a:defRPr sz="2000" dirty="0" smtClean="0"/>
        </a:defPPr>
      </a:lstStyle>
    </a:txDef>
  </a:objectDefaults>
  <a:extraClrSchemeLst/>
</a:theme>
</file>

<file path=ppt/theme/theme2.xml><?xml version="1.0" encoding="utf-8"?>
<a:theme xmlns:a="http://schemas.openxmlformats.org/drawingml/2006/main" name="AEA_Vorlage_Deutsch_16 zu 9_v1-1">
  <a:themeElements>
    <a:clrScheme name="AEA">
      <a:dk1>
        <a:srgbClr val="323232"/>
      </a:dk1>
      <a:lt1>
        <a:srgbClr val="FFFFFF"/>
      </a:lt1>
      <a:dk2>
        <a:srgbClr val="CE321A"/>
      </a:dk2>
      <a:lt2>
        <a:srgbClr val="BEC800"/>
      </a:lt2>
      <a:accent1>
        <a:srgbClr val="148C32"/>
      </a:accent1>
      <a:accent2>
        <a:srgbClr val="007DBE"/>
      </a:accent2>
      <a:accent3>
        <a:srgbClr val="780A69"/>
      </a:accent3>
      <a:accent4>
        <a:srgbClr val="A50000"/>
      </a:accent4>
      <a:accent5>
        <a:srgbClr val="E66400"/>
      </a:accent5>
      <a:accent6>
        <a:srgbClr val="644132"/>
      </a:accent6>
      <a:hlink>
        <a:srgbClr val="CE321A"/>
      </a:hlink>
      <a:folHlink>
        <a:srgbClr val="3F3F3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25000"/>
            <a:lumOff val="75000"/>
          </a:schemeClr>
        </a:solidFill>
        <a:ln w="12700">
          <a:noFill/>
        </a:ln>
      </a:spPr>
      <a:bodyPr lIns="72000" rIns="72000" rtlCol="0" anchor="ctr"/>
      <a:lstStyle>
        <a:defPPr algn="ctr">
          <a:spcAft>
            <a:spcPts val="600"/>
          </a:spcAft>
          <a:defRPr sz="20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bodyPr lIns="72000" rIns="72000"/>
      <a:lstStyle>
        <a:defPPr>
          <a:spcBef>
            <a:spcPts val="0"/>
          </a:spcBef>
          <a:spcAft>
            <a:spcPts val="600"/>
          </a:spcAft>
          <a:defRPr sz="2000" dirty="0" smtClean="0"/>
        </a:defPPr>
      </a:lstStyle>
    </a:txDef>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924EDEE13AE444E90847E5841D41E40" ma:contentTypeVersion="0" ma:contentTypeDescription="Ein neues Dokument erstellen." ma:contentTypeScope="" ma:versionID="55ce8ae24967196f9b6b9e2c32f2cd04">
  <xsd:schema xmlns:xsd="http://www.w3.org/2001/XMLSchema" xmlns:xs="http://www.w3.org/2001/XMLSchema" xmlns:p="http://schemas.microsoft.com/office/2006/metadata/properties" targetNamespace="http://schemas.microsoft.com/office/2006/metadata/properties" ma:root="true" ma:fieldsID="060b36231f4566ea586bba031073d0d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haltstyp"/>
        <xsd:element ref="dc:title" minOccurs="0" maxOccurs="1" ma:index="0"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79AB5B-7B88-46E0-9F56-D9DD39457D98}">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B263BBEF-2AA1-4399-85B1-AED845C3DB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8D06DC9-F105-4AB8-820A-17B10896F2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AEA_Vorlage_Deutsch_16 zu 9</Template>
  <TotalTime>0</TotalTime>
  <Words>1439</Words>
  <Application>Microsoft Office PowerPoint</Application>
  <PresentationFormat>Bildschirmpräsentation (16:9)</PresentationFormat>
  <Paragraphs>117</Paragraphs>
  <Slides>18</Slides>
  <Notes>7</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18</vt:i4>
      </vt:variant>
    </vt:vector>
  </HeadingPairs>
  <TitlesOfParts>
    <vt:vector size="24" baseType="lpstr">
      <vt:lpstr>Arial</vt:lpstr>
      <vt:lpstr>Calibri</vt:lpstr>
      <vt:lpstr>Times New Roman</vt:lpstr>
      <vt:lpstr>Wingdings</vt:lpstr>
      <vt:lpstr>AEA_Vorlage_Deutsch_16 zu 9</vt:lpstr>
      <vt:lpstr>AEA_Vorlage_Deutsch_16 zu 9_v1-1</vt:lpstr>
      <vt:lpstr>PowerPoint-Präsentation</vt:lpstr>
      <vt:lpstr>Agenda</vt:lpstr>
      <vt:lpstr>Status der Energieeffizienz in Österreich</vt:lpstr>
      <vt:lpstr>PowerPoint-Präsentation</vt:lpstr>
      <vt:lpstr>PowerPoint-Präsentation</vt:lpstr>
      <vt:lpstr>Entwicklung der Hauptindikatoren (bis 2019) Entwicklung der Energieintensität pro BIP </vt:lpstr>
      <vt:lpstr>Entwicklung der Energieintensität  Entwicklung der Energieintensität pro Kopf </vt:lpstr>
      <vt:lpstr>Übersicht der gesetzten/gemeldeten Maßnahmen bzw. der erreichten Einspareffekte gemäß EEffG   Teil I</vt:lpstr>
      <vt:lpstr>Übersicht der gesetzten/gemeldeten Maßnahmen bzw. der erreichten Einsparungen gemäß EEffG   Teil II</vt:lpstr>
      <vt:lpstr>Die Novellen der europäischen Energieeffizienz-Richtlinie (EED)</vt:lpstr>
      <vt:lpstr>Evaluierung der europäischen EE-Politiken führte zur EED Novelle (Richtlinie (EU) 2018/2002)</vt:lpstr>
      <vt:lpstr>„Fit für 55“: auf dem Weg zur Klimaneutralität –Umsetzung des neuen EU‑Klimaziels für 2030</vt:lpstr>
      <vt:lpstr>Zielarchitektur der Energieeffizienzziele für 2020 und 2030  (EED II und EED III)</vt:lpstr>
      <vt:lpstr>PowerPoint-Präsentation</vt:lpstr>
      <vt:lpstr>PowerPoint-Präsentation</vt:lpstr>
      <vt:lpstr>PowerPoint-Präsentation</vt:lpstr>
      <vt:lpstr>Zusammenfassung</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Laura Fanschek</dc:creator>
  <cp:lastModifiedBy>Simader Günter</cp:lastModifiedBy>
  <cp:revision>142</cp:revision>
  <cp:lastPrinted>2021-09-07T11:39:54Z</cp:lastPrinted>
  <dcterms:created xsi:type="dcterms:W3CDTF">2017-06-08T13:37:39Z</dcterms:created>
  <dcterms:modified xsi:type="dcterms:W3CDTF">2021-09-08T06:41:56Z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0x0101003924EDEE13AE444E90847E5841D41E40</vt:lpwstr>
  </property>
</Properties>
</file>