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7" r:id="rId5"/>
  </p:sldMasterIdLst>
  <p:notesMasterIdLst>
    <p:notesMasterId r:id="rId29"/>
  </p:notesMasterIdLst>
  <p:sldIdLst>
    <p:sldId id="2374" r:id="rId6"/>
    <p:sldId id="2132738513" r:id="rId7"/>
    <p:sldId id="8902" r:id="rId8"/>
    <p:sldId id="2132738512" r:id="rId9"/>
    <p:sldId id="2132738487" r:id="rId10"/>
    <p:sldId id="2132738488" r:id="rId11"/>
    <p:sldId id="2377" r:id="rId12"/>
    <p:sldId id="2132738481" r:id="rId13"/>
    <p:sldId id="2364" r:id="rId14"/>
    <p:sldId id="2132738480" r:id="rId15"/>
    <p:sldId id="2132738514" r:id="rId16"/>
    <p:sldId id="8881" r:id="rId17"/>
    <p:sldId id="2348" r:id="rId18"/>
    <p:sldId id="8925" r:id="rId19"/>
    <p:sldId id="8934" r:id="rId20"/>
    <p:sldId id="2132738484" r:id="rId21"/>
    <p:sldId id="8882" r:id="rId22"/>
    <p:sldId id="1851" r:id="rId23"/>
    <p:sldId id="2365" r:id="rId24"/>
    <p:sldId id="1659" r:id="rId25"/>
    <p:sldId id="2440" r:id="rId26"/>
    <p:sldId id="2375" r:id="rId27"/>
    <p:sldId id="2376" r:id="rId28"/>
  </p:sldIdLst>
  <p:sldSz cx="12192000" cy="6858000"/>
  <p:notesSz cx="9931400" cy="67945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5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579A"/>
    <a:srgbClr val="5EAD35"/>
    <a:srgbClr val="83053C"/>
    <a:srgbClr val="FABB00"/>
    <a:srgbClr val="BEBEBE"/>
    <a:srgbClr val="85D8EB"/>
    <a:srgbClr val="26BBDC"/>
    <a:srgbClr val="41A822"/>
    <a:srgbClr val="BFBFBF"/>
    <a:srgbClr val="18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91348" autoAdjust="0"/>
  </p:normalViewPr>
  <p:slideViewPr>
    <p:cSldViewPr snapToGrid="0">
      <p:cViewPr varScale="1">
        <p:scale>
          <a:sx n="79" d="100"/>
          <a:sy n="79" d="100"/>
        </p:scale>
        <p:origin x="130" y="82"/>
      </p:cViewPr>
      <p:guideLst>
        <p:guide orient="horz" pos="3952"/>
        <p:guide pos="3840"/>
        <p:guide orient="horz" pos="2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rdgas-my.sharepoint.com/personal/timm_kehler_erdgas_info/Documents/Arbeitsdokumente/210731%20Wasserfall%20Erdgasverbrauch%20Industrie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6"/>
          <c:order val="0"/>
          <c:tx>
            <c:strRef>
              <c:f>'Tabelle1 (2)'!$A$8</c:f>
              <c:strCache>
                <c:ptCount val="1"/>
                <c:pt idx="0">
                  <c:v>Gesamt</c:v>
                </c:pt>
              </c:strCache>
            </c:strRef>
          </c:tx>
          <c:spPr>
            <a:ln w="76200" cap="rnd">
              <a:solidFill>
                <a:schemeClr val="bg2"/>
              </a:solidFill>
              <a:round/>
            </a:ln>
            <a:effectLst/>
          </c:spPr>
          <c:marker>
            <c:symbol val="none"/>
          </c:marker>
          <c:cat>
            <c:numRef>
              <c:f>'Tabelle1 (2)'!$C$1:$W$1</c:f>
              <c:numCache>
                <c:formatCode>General</c:formatCode>
                <c:ptCount val="21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  <c:pt idx="7">
                  <c:v>2027</c:v>
                </c:pt>
                <c:pt idx="8">
                  <c:v>2028</c:v>
                </c:pt>
                <c:pt idx="9">
                  <c:v>2029</c:v>
                </c:pt>
                <c:pt idx="10">
                  <c:v>2030</c:v>
                </c:pt>
                <c:pt idx="11">
                  <c:v>2031</c:v>
                </c:pt>
                <c:pt idx="12">
                  <c:v>2032</c:v>
                </c:pt>
                <c:pt idx="13">
                  <c:v>2033</c:v>
                </c:pt>
                <c:pt idx="14">
                  <c:v>2034</c:v>
                </c:pt>
                <c:pt idx="15">
                  <c:v>2035</c:v>
                </c:pt>
                <c:pt idx="16">
                  <c:v>2036</c:v>
                </c:pt>
                <c:pt idx="17">
                  <c:v>2037</c:v>
                </c:pt>
                <c:pt idx="18">
                  <c:v>2038</c:v>
                </c:pt>
                <c:pt idx="19">
                  <c:v>2039</c:v>
                </c:pt>
                <c:pt idx="20">
                  <c:v>2040</c:v>
                </c:pt>
              </c:numCache>
            </c:numRef>
          </c:cat>
          <c:val>
            <c:numRef>
              <c:f>'Tabelle1 (2)'!$C$8:$W$8</c:f>
              <c:numCache>
                <c:formatCode>0</c:formatCode>
                <c:ptCount val="21"/>
                <c:pt idx="0">
                  <c:v>813</c:v>
                </c:pt>
                <c:pt idx="1">
                  <c:v>787.5</c:v>
                </c:pt>
                <c:pt idx="2">
                  <c:v>756</c:v>
                </c:pt>
                <c:pt idx="3">
                  <c:v>720.375</c:v>
                </c:pt>
                <c:pt idx="4">
                  <c:v>681.75</c:v>
                </c:pt>
                <c:pt idx="5">
                  <c:v>643.125</c:v>
                </c:pt>
                <c:pt idx="6">
                  <c:v>603.5</c:v>
                </c:pt>
                <c:pt idx="7">
                  <c:v>564.875</c:v>
                </c:pt>
                <c:pt idx="8">
                  <c:v>523.25</c:v>
                </c:pt>
                <c:pt idx="9">
                  <c:v>481.625</c:v>
                </c:pt>
                <c:pt idx="10" formatCode="General">
                  <c:v>438</c:v>
                </c:pt>
                <c:pt idx="11">
                  <c:v>412.16999999999996</c:v>
                </c:pt>
                <c:pt idx="12">
                  <c:v>374.70000000000005</c:v>
                </c:pt>
                <c:pt idx="13">
                  <c:v>349.72</c:v>
                </c:pt>
                <c:pt idx="14">
                  <c:v>324.74</c:v>
                </c:pt>
                <c:pt idx="15">
                  <c:v>287.27</c:v>
                </c:pt>
                <c:pt idx="16">
                  <c:v>262.28999999999996</c:v>
                </c:pt>
                <c:pt idx="17">
                  <c:v>237.30999999999995</c:v>
                </c:pt>
                <c:pt idx="18">
                  <c:v>212.33000000000004</c:v>
                </c:pt>
                <c:pt idx="19">
                  <c:v>174.86</c:v>
                </c:pt>
                <c:pt idx="20">
                  <c:v>149.88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B4-4528-BC65-D49253FECA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9004416"/>
        <c:axId val="578072104"/>
      </c:lineChart>
      <c:catAx>
        <c:axId val="589004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de-DE"/>
          </a:p>
        </c:txPr>
        <c:crossAx val="578072104"/>
        <c:crosses val="autoZero"/>
        <c:auto val="1"/>
        <c:lblAlgn val="ctr"/>
        <c:lblOffset val="100"/>
        <c:noMultiLvlLbl val="0"/>
      </c:catAx>
      <c:valAx>
        <c:axId val="578072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Ubuntu" panose="020B0504030602030204" pitchFamily="34" charset="0"/>
                    <a:ea typeface="+mn-ea"/>
                    <a:cs typeface="+mn-cs"/>
                  </a:defRPr>
                </a:pPr>
                <a:r>
                  <a:rPr lang="en-US" sz="1200" b="1"/>
                  <a:t>Mio t CO2 Äquivalente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buntu" panose="020B0504030602030204" pitchFamily="34" charset="0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Ubuntu" panose="020B0504030602030204" pitchFamily="34" charset="0"/>
                <a:ea typeface="+mn-ea"/>
                <a:cs typeface="+mn-cs"/>
              </a:defRPr>
            </a:pPr>
            <a:endParaRPr lang="de-DE"/>
          </a:p>
        </c:txPr>
        <c:crossAx val="589004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Ubuntu" panose="020B0504030602030204" pitchFamily="34" charset="0"/>
        </a:defRPr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0.09982</cdr:x>
      <cdr:y>0.75769</cdr:y>
    </cdr:from>
    <cdr:to>
      <cdr:x>0.8686</cdr:x>
      <cdr:y>0.75769</cdr:y>
    </cdr:to>
    <cdr:cxnSp macro="">
      <cdr:nvCxnSpPr>
        <cdr:cNvPr id="4" name="Gerader Verbinder 3">
          <a:extLst xmlns:a="http://schemas.openxmlformats.org/drawingml/2006/main">
            <a:ext uri="{FF2B5EF4-FFF2-40B4-BE49-F238E27FC236}">
              <a16:creationId xmlns:a16="http://schemas.microsoft.com/office/drawing/2014/main" id="{79EDAC72-6854-4A5A-8934-4613F4D8B1C7}"/>
            </a:ext>
          </a:extLst>
        </cdr:cNvPr>
        <cdr:cNvCxnSpPr/>
      </cdr:nvCxnSpPr>
      <cdr:spPr>
        <a:xfrm xmlns:a="http://schemas.openxmlformats.org/drawingml/2006/main">
          <a:off x="987094" y="3705753"/>
          <a:ext cx="7602106" cy="0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chemeClr val="accent1"/>
          </a:solidFill>
          <a:prstDash val="sysDash"/>
          <a:headEnd type="none" w="med" len="med"/>
          <a:tailEnd type="triangle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0.26511</cdr:x>
      <cdr:y>0.73667</cdr:y>
    </cdr:from>
    <cdr:to>
      <cdr:x>0.63596</cdr:x>
      <cdr:y>0.81539</cdr:y>
    </cdr:to>
    <cdr:sp macro="" textlink="">
      <cdr:nvSpPr>
        <cdr:cNvPr id="8" name="Textfeld 7">
          <a:extLst xmlns:a="http://schemas.openxmlformats.org/drawingml/2006/main">
            <a:ext uri="{FF2B5EF4-FFF2-40B4-BE49-F238E27FC236}">
              <a16:creationId xmlns:a16="http://schemas.microsoft.com/office/drawing/2014/main" id="{56B1B419-3B40-4002-84A4-1115229B75A6}"/>
            </a:ext>
          </a:extLst>
        </cdr:cNvPr>
        <cdr:cNvSpPr txBox="1"/>
      </cdr:nvSpPr>
      <cdr:spPr>
        <a:xfrm xmlns:a="http://schemas.openxmlformats.org/drawingml/2006/main">
          <a:off x="2621538" y="3602950"/>
          <a:ext cx="3667226" cy="38500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lIns="0" tIns="0" rIns="0" bIns="0" rtlCol="0">
          <a:noAutofit/>
        </a:bodyPr>
        <a:lstStyle xmlns:a="http://schemas.openxmlformats.org/drawingml/2006/main"/>
        <a:p xmlns:a="http://schemas.openxmlformats.org/drawingml/2006/main">
          <a:pPr algn="ctr">
            <a:lnSpc>
              <a:spcPct val="115000"/>
            </a:lnSpc>
          </a:pPr>
          <a:r>
            <a:rPr lang="en-GB" sz="1400" b="1" dirty="0"/>
            <a:t>THG-</a:t>
          </a:r>
          <a:r>
            <a:rPr lang="en-GB" sz="1400" b="1" dirty="0" err="1"/>
            <a:t>Emissionen</a:t>
          </a:r>
          <a:r>
            <a:rPr lang="en-GB" sz="1400" b="1" dirty="0"/>
            <a:t> </a:t>
          </a:r>
          <a:r>
            <a:rPr lang="en-GB" sz="1400" b="1" dirty="0" err="1"/>
            <a:t>aus</a:t>
          </a:r>
          <a:r>
            <a:rPr lang="en-GB" sz="1400" b="1" dirty="0"/>
            <a:t> Erdgas in Deutschland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5495" y="0"/>
            <a:ext cx="4303607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43067-C8D5-4556-B079-47A011CE53F2}" type="datetimeFigureOut">
              <a:rPr lang="de-DE" smtClean="0"/>
              <a:t>09.09.2021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3140" y="3269853"/>
            <a:ext cx="794512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5495" y="6453596"/>
            <a:ext cx="4303607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0F15C-EAC4-490C-A24F-B302699679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63542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A566DF-0B59-4630-B0E9-AD410AAE4322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8F1EF-A64D-4DC0-8D68-46CDE6430BF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977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AE8370-5F9B-4F25-B212-30DE20BF2367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8F1EF-A64D-4DC0-8D68-46CDE6430BF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288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0F15C-EAC4-490C-A24F-B3026996798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9922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0F15C-EAC4-490C-A24F-B3026996798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9770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625C7-C32F-43A0-834F-ED3FFEA97EFE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8F1EF-A64D-4DC0-8D68-46CDE6430BF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135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8F1EF-A64D-4DC0-8D68-46CDE6430BF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639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0F15C-EAC4-490C-A24F-B3026996798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6300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5A0888-1576-4EF8-993D-9E91E8072E83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09.09.2021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8F1EF-A64D-4DC0-8D68-46CDE6430BFC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97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4DB98-2A5E-4FD6-9007-2BC8CE299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5" y="1254034"/>
            <a:ext cx="11471275" cy="1088451"/>
          </a:xfrm>
        </p:spPr>
        <p:txBody>
          <a:bodyPr anchor="b" anchorCtr="0"/>
          <a:lstStyle>
            <a:lvl1pPr algn="l">
              <a:lnSpc>
                <a:spcPts val="42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51D683A-D8C3-42E7-AC48-F3455CEF14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774" y="2458018"/>
            <a:ext cx="11471275" cy="43092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Ort, 00.00.0000, Vorname Name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49F1001-F9D8-4F37-A0D1-B04AFDFB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5785427"/>
            <a:ext cx="2508252" cy="63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88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9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orient="horz" pos="147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569" y="590400"/>
            <a:ext cx="11470481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E28BC4B-FC75-4F47-A985-66DEDE1A23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562400"/>
            <a:ext cx="5088300" cy="4935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iagrammplatzhalter 5">
            <a:extLst>
              <a:ext uri="{FF2B5EF4-FFF2-40B4-BE49-F238E27FC236}">
                <a16:creationId xmlns:a16="http://schemas.microsoft.com/office/drawing/2014/main" id="{5C2E71F0-D14C-48EA-9164-C66C5EF6AE4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096000" y="1533600"/>
            <a:ext cx="5734050" cy="4964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67056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3">
          <p15:clr>
            <a:srgbClr val="FBAE40"/>
          </p15:clr>
        </p15:guide>
        <p15:guide id="2" pos="3840">
          <p15:clr>
            <a:srgbClr val="FBAE40"/>
          </p15:clr>
        </p15:guide>
        <p15:guide id="3" pos="3432">
          <p15:clr>
            <a:srgbClr val="FBAE40"/>
          </p15:clr>
        </p15:guide>
        <p15:guide id="4" orient="horz" pos="371">
          <p15:clr>
            <a:srgbClr val="FBAE40"/>
          </p15:clr>
        </p15:guide>
        <p15:guide id="5" orient="horz" pos="96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569" y="590400"/>
            <a:ext cx="11470480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Diagrammplatzhalter 5">
            <a:extLst>
              <a:ext uri="{FF2B5EF4-FFF2-40B4-BE49-F238E27FC236}">
                <a16:creationId xmlns:a16="http://schemas.microsoft.com/office/drawing/2014/main" id="{5C2E71F0-D14C-48EA-9164-C66C5EF6AE4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65569" y="1533600"/>
            <a:ext cx="5374800" cy="4964400"/>
          </a:xfrm>
        </p:spPr>
        <p:txBody>
          <a:bodyPr/>
          <a:lstStyle/>
          <a:p>
            <a:endParaRPr lang="de-DE"/>
          </a:p>
        </p:txBody>
      </p:sp>
      <p:sp>
        <p:nvSpPr>
          <p:cNvPr id="8" name="Diagrammplatzhalter 7">
            <a:extLst>
              <a:ext uri="{FF2B5EF4-FFF2-40B4-BE49-F238E27FC236}">
                <a16:creationId xmlns:a16="http://schemas.microsoft.com/office/drawing/2014/main" id="{FD66D63F-ECFC-4869-9513-D575E46233BB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360000" y="1533600"/>
            <a:ext cx="5374800" cy="49644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5046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3">
          <p15:clr>
            <a:srgbClr val="FBAE40"/>
          </p15:clr>
        </p15:guide>
        <p15:guide id="2" pos="4073">
          <p15:clr>
            <a:srgbClr val="FBAE40"/>
          </p15:clr>
        </p15:guide>
        <p15:guide id="3" pos="3614">
          <p15:clr>
            <a:srgbClr val="FBAE40"/>
          </p15:clr>
        </p15:guide>
        <p15:guide id="4" orient="horz" pos="37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C49F1001-F9D8-4F37-A0D1-B04AFDFB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5785427"/>
            <a:ext cx="2508252" cy="639181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7836D91-9625-4C4B-B23E-B3E54C9BD0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2013363"/>
            <a:ext cx="11473200" cy="4305300"/>
          </a:xfrm>
        </p:spPr>
        <p:txBody>
          <a:bodyPr anchor="b" anchorCtr="0"/>
          <a:lstStyle>
            <a:lvl1pPr>
              <a:lnSpc>
                <a:spcPct val="100000"/>
              </a:lnSpc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Kontakt</a:t>
            </a:r>
          </a:p>
          <a:p>
            <a:pPr lvl="1"/>
            <a:r>
              <a:rPr lang="de-DE"/>
              <a:t>Firmenname</a:t>
            </a:r>
          </a:p>
        </p:txBody>
      </p:sp>
    </p:spTree>
    <p:extLst>
      <p:ext uri="{BB962C8B-B14F-4D97-AF65-F5344CB8AC3E}">
        <p14:creationId xmlns:p14="http://schemas.microsoft.com/office/powerpoint/2010/main" val="2978720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Dr. Timm Kehler / Zukunft Gas </a:t>
            </a:r>
          </a:p>
        </p:txBody>
      </p:sp>
      <p:sp>
        <p:nvSpPr>
          <p:cNvPr id="7" name="Datum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09/2021</a:t>
            </a:r>
          </a:p>
        </p:txBody>
      </p:sp>
      <p:sp>
        <p:nvSpPr>
          <p:cNvPr id="9" name="Chart-Nummer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BCE82818-D922-4274-9F47-546D22680E9D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" name="Linie"/>
          <p:cNvCxnSpPr/>
          <p:nvPr userDrawn="1"/>
        </p:nvCxnSpPr>
        <p:spPr bwMode="gray">
          <a:xfrm>
            <a:off x="180024" y="6210000"/>
            <a:ext cx="118319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line"/>
          <p:cNvSpPr>
            <a:spLocks noGrp="1"/>
          </p:cNvSpPr>
          <p:nvPr>
            <p:ph type="body" sz="quarter" idx="14"/>
          </p:nvPr>
        </p:nvSpPr>
        <p:spPr bwMode="gray">
          <a:xfrm>
            <a:off x="541064" y="1332000"/>
            <a:ext cx="11110866" cy="393700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  <a:lvl2pPr marL="273050" indent="0">
              <a:buNone/>
              <a:defRPr/>
            </a:lvl2pPr>
            <a:lvl3pPr marL="531813" indent="0">
              <a:buNone/>
              <a:defRPr/>
            </a:lvl3pPr>
            <a:lvl4pPr marL="804863" indent="0">
              <a:buNone/>
              <a:defRPr/>
            </a:lvl4pPr>
            <a:lvl5pPr marL="182880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Headline"/>
          <p:cNvSpPr>
            <a:spLocks noGrp="1"/>
          </p:cNvSpPr>
          <p:nvPr>
            <p:ph type="title"/>
          </p:nvPr>
        </p:nvSpPr>
        <p:spPr bwMode="gray">
          <a:xfrm>
            <a:off x="541064" y="911279"/>
            <a:ext cx="11110520" cy="384721"/>
          </a:xfrm>
        </p:spPr>
        <p:txBody>
          <a:bodyPr wrap="square" anchor="b" anchorCtr="0">
            <a:sp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5" name="Textplatzhalter 4"/>
          <p:cNvSpPr>
            <a:spLocks noGrp="1"/>
          </p:cNvSpPr>
          <p:nvPr>
            <p:ph type="body" sz="quarter" idx="15"/>
          </p:nvPr>
        </p:nvSpPr>
        <p:spPr bwMode="gray">
          <a:xfrm>
            <a:off x="541064" y="1803400"/>
            <a:ext cx="11110674" cy="4351338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11" name="Logo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391766" y="6372001"/>
            <a:ext cx="1260164" cy="2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10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8" y="1591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92" imgH="504" progId="TCLayout.ActiveDocument.1">
                  <p:embed/>
                </p:oleObj>
              </mc:Choice>
              <mc:Fallback>
                <p:oleObj name="think-cell Slide" r:id="rId3" imgW="492" imgH="504" progId="TCLayout.ActiveDocument.1">
                  <p:embed/>
                  <p:pic>
                    <p:nvPicPr>
                      <p:cNvPr id="17" name="Object 16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91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23" hasCustomPrompt="1"/>
          </p:nvPr>
        </p:nvSpPr>
        <p:spPr>
          <a:xfrm>
            <a:off x="381001" y="80964"/>
            <a:ext cx="9633859" cy="1778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supertitle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381001" y="6524522"/>
            <a:ext cx="6297084" cy="231406"/>
          </a:xfrm>
        </p:spPr>
        <p:txBody>
          <a:bodyPr lIns="0" tIns="0" rIns="0" bIns="0" anchor="b" anchorCtr="0"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/>
              <a:t>Sources: Insert sources</a:t>
            </a:r>
            <a:endParaRPr lang="en-GB"/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381001" y="6149978"/>
            <a:ext cx="11442700" cy="250825"/>
          </a:xfrm>
        </p:spPr>
        <p:txBody>
          <a:bodyPr lIns="0" tIns="0" rIns="0" bIns="0" anchor="b" anchorCtr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en-US"/>
              <a:t>Notes: Insert notes</a:t>
            </a:r>
            <a:endParaRPr lang="en-GB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-355065" y="6514952"/>
            <a:ext cx="607539" cy="769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indent="0">
              <a:spcAft>
                <a:spcPts val="600"/>
              </a:spcAft>
              <a:buFont typeface="Wingdings" panose="05000000000000000000" pitchFamily="2" charset="2"/>
              <a:buNone/>
            </a:pPr>
            <a:r>
              <a:rPr lang="en-GB" sz="500">
                <a:solidFill>
                  <a:schemeClr val="accent5"/>
                </a:solidFill>
              </a:rPr>
              <a:t>AER Template</a:t>
            </a:r>
            <a:r>
              <a:rPr lang="en-GB" sz="500" baseline="0">
                <a:solidFill>
                  <a:schemeClr val="accent5"/>
                </a:solidFill>
              </a:rPr>
              <a:t> 2017a</a:t>
            </a:r>
            <a:endParaRPr lang="en-GB" sz="50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623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piteltrenner ohne a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"/>
          <p:cNvSpPr>
            <a:spLocks noGrp="1"/>
          </p:cNvSpPr>
          <p:nvPr>
            <p:ph type="ftr" sz="quarter" idx="11"/>
          </p:nvPr>
        </p:nvSpPr>
        <p:spPr bwMode="gray">
          <a:xfrm>
            <a:off x="2114234" y="6480000"/>
            <a:ext cx="7962087" cy="153888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Dr. Timm Kehler / Zukunft Gas </a:t>
            </a:r>
          </a:p>
        </p:txBody>
      </p:sp>
      <p:sp>
        <p:nvSpPr>
          <p:cNvPr id="7" name="Datum"/>
          <p:cNvSpPr>
            <a:spLocks noGrp="1"/>
          </p:cNvSpPr>
          <p:nvPr>
            <p:ph type="dt" sz="half" idx="10"/>
          </p:nvPr>
        </p:nvSpPr>
        <p:spPr bwMode="gray">
          <a:xfrm>
            <a:off x="1213409" y="6480000"/>
            <a:ext cx="960000" cy="153888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09/2021</a:t>
            </a:r>
          </a:p>
        </p:txBody>
      </p:sp>
      <p:sp>
        <p:nvSpPr>
          <p:cNvPr id="9" name="Chart-Nummer"/>
          <p:cNvSpPr>
            <a:spLocks noGrp="1"/>
          </p:cNvSpPr>
          <p:nvPr>
            <p:ph type="sldNum" sz="quarter" idx="12"/>
          </p:nvPr>
        </p:nvSpPr>
        <p:spPr bwMode="gray">
          <a:xfrm>
            <a:off x="541408" y="6480000"/>
            <a:ext cx="720000" cy="153888"/>
          </a:xfrm>
          <a:prstGeom prst="rect">
            <a:avLst/>
          </a:prstGeom>
        </p:spPr>
        <p:txBody>
          <a:bodyPr/>
          <a:lstStyle/>
          <a:p>
            <a:fld id="{BCE82818-D922-4274-9F47-546D22680E9D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‹Nr.›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" name="Linie"/>
          <p:cNvCxnSpPr/>
          <p:nvPr userDrawn="1"/>
        </p:nvCxnSpPr>
        <p:spPr bwMode="gray">
          <a:xfrm>
            <a:off x="336001" y="6210000"/>
            <a:ext cx="1152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391766" y="6372001"/>
            <a:ext cx="1260164" cy="27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52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folie mit mehrer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</a:lstStyle>
          <a:p>
            <a:r>
              <a:rPr lang="de-DE" dirty="0"/>
              <a:t>Bildfolie mit mehreren Bildern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69" y="590400"/>
            <a:ext cx="11470481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Zweite Zeile kann als </a:t>
            </a:r>
            <a:r>
              <a:rPr lang="de-DE" dirty="0" err="1"/>
              <a:t>Subline</a:t>
            </a:r>
            <a:r>
              <a:rPr lang="de-DE" dirty="0"/>
              <a:t> genutzt werden in 26 </a:t>
            </a:r>
            <a:r>
              <a:rPr lang="de-DE" dirty="0" err="1"/>
              <a:t>pt</a:t>
            </a:r>
            <a:r>
              <a:rPr lang="de-DE" dirty="0"/>
              <a:t> Schriftgröße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F5BAB6-9203-49AA-81AB-92F52DD21F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569" y="1535049"/>
            <a:ext cx="3729831" cy="2476856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F22BA2C-A6D3-4DF8-A402-1C16A3B09D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10830898" y="5255921"/>
            <a:ext cx="2303463" cy="179970"/>
          </a:xfrm>
        </p:spPr>
        <p:txBody>
          <a:bodyPr/>
          <a:lstStyle>
            <a:lvl1pPr algn="l">
              <a:lnSpc>
                <a:spcPct val="100000"/>
              </a:lnSpc>
              <a:buFontTx/>
              <a:buNone/>
              <a:defRPr sz="900"/>
            </a:lvl1pPr>
            <a:lvl2pPr marL="0" indent="0">
              <a:lnSpc>
                <a:spcPct val="100000"/>
              </a:lnSpc>
              <a:buFontTx/>
              <a:buNone/>
              <a:defRPr sz="900"/>
            </a:lvl2pPr>
            <a:lvl3pPr marL="0" indent="0">
              <a:lnSpc>
                <a:spcPct val="100000"/>
              </a:lnSpc>
              <a:buFontTx/>
              <a:buNone/>
              <a:defRPr sz="900"/>
            </a:lvl3pPr>
            <a:lvl4pPr marL="0" indent="0">
              <a:lnSpc>
                <a:spcPct val="100000"/>
              </a:lnSpc>
              <a:buFontTx/>
              <a:buNone/>
              <a:defRPr sz="900"/>
            </a:lvl4pPr>
            <a:lvl5pPr>
              <a:lnSpc>
                <a:spcPct val="100000"/>
              </a:lnSpc>
              <a:spcBef>
                <a:spcPts val="0"/>
              </a:spcBef>
              <a:buFontTx/>
              <a:buNone/>
              <a:defRPr sz="900" b="0"/>
            </a:lvl5pPr>
          </a:lstStyle>
          <a:p>
            <a:pPr algn="l"/>
            <a:r>
              <a:rPr lang="de-DE" sz="900" dirty="0">
                <a:solidFill>
                  <a:schemeClr val="tx1"/>
                </a:solidFill>
              </a:rPr>
              <a:t>Fotocredit (optional)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61708F2D-FD98-4DA7-BCD1-753C16518B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7356" y="1535049"/>
            <a:ext cx="3236913" cy="24768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53779D34-D034-46FB-9C14-1408E30CFA6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5478" y="1533600"/>
            <a:ext cx="4184571" cy="4964038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1378B694-62D8-4DFC-BE26-58236B104F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8669" y="4168800"/>
            <a:ext cx="2565506" cy="23256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8">
            <a:extLst>
              <a:ext uri="{FF2B5EF4-FFF2-40B4-BE49-F238E27FC236}">
                <a16:creationId xmlns:a16="http://schemas.microsoft.com/office/drawing/2014/main" id="{6BBFFA1C-F7BF-4517-8D4B-1922AF198E1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79287" y="4169861"/>
            <a:ext cx="4404981" cy="232695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40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5">
          <p15:clr>
            <a:srgbClr val="FBAE40"/>
          </p15:clr>
        </p15:guide>
        <p15:guide id="4" pos="7490">
          <p15:clr>
            <a:srgbClr val="FBAE40"/>
          </p15:clr>
        </p15:guide>
        <p15:guide id="5" orient="horz" pos="37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Verlauf oben nach unt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4DB98-2A5E-4FD6-9007-2BC8CE2994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4" y="4871584"/>
            <a:ext cx="11471275" cy="1088451"/>
          </a:xfrm>
        </p:spPr>
        <p:txBody>
          <a:bodyPr anchor="b" anchorCtr="0"/>
          <a:lstStyle>
            <a:lvl1pPr algn="l">
              <a:lnSpc>
                <a:spcPct val="110000"/>
              </a:lnSpc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in 36 </a:t>
            </a:r>
            <a:r>
              <a:rPr lang="de-DE" dirty="0" err="1"/>
              <a:t>pt</a:t>
            </a:r>
            <a:r>
              <a:rPr lang="de-DE" dirty="0"/>
              <a:t>., kann über </a:t>
            </a:r>
            <a:br>
              <a:rPr lang="de-DE" dirty="0"/>
            </a:br>
            <a:r>
              <a:rPr lang="de-DE" dirty="0"/>
              <a:t>eine oder zwei Zeilen laufen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51D683A-D8C3-42E7-AC48-F3455CEF14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773" y="6075568"/>
            <a:ext cx="11471275" cy="43092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Ort, 00.00.0000, Vorname Name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49F1001-F9D8-4F37-A0D1-B04AFDFB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5040000"/>
            <a:ext cx="1440000" cy="14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49F1001-F9D8-4F37-A0D1-B04AFDFB24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3" y="359999"/>
            <a:ext cx="1965451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662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9">
          <p15:clr>
            <a:srgbClr val="FBAE40"/>
          </p15:clr>
        </p15:guide>
        <p15:guide id="2" orient="horz" pos="1525">
          <p15:clr>
            <a:srgbClr val="FBAE40"/>
          </p15:clr>
        </p15:guide>
        <p15:guide id="3" orient="horz" pos="147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Verlauf links nach rech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4DB98-2A5E-4FD6-9007-2BC8CE2994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8774" y="4871584"/>
            <a:ext cx="11471275" cy="1088451"/>
          </a:xfrm>
        </p:spPr>
        <p:txBody>
          <a:bodyPr anchor="b" anchorCtr="0"/>
          <a:lstStyle>
            <a:lvl1pPr algn="l">
              <a:lnSpc>
                <a:spcPct val="110000"/>
              </a:lnSpc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in 36 </a:t>
            </a:r>
            <a:r>
              <a:rPr lang="de-DE" dirty="0" err="1"/>
              <a:t>pt</a:t>
            </a:r>
            <a:r>
              <a:rPr lang="de-DE" dirty="0"/>
              <a:t>., kann über </a:t>
            </a:r>
            <a:br>
              <a:rPr lang="de-DE" dirty="0"/>
            </a:br>
            <a:r>
              <a:rPr lang="de-DE" dirty="0"/>
              <a:t>eine oder zwei Zeilen laufen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51D683A-D8C3-42E7-AC48-F3455CEF14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773" y="6075568"/>
            <a:ext cx="11471275" cy="430922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Ort, 00.00.0000, Vorname Name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C49F1001-F9D8-4F37-A0D1-B04AFDFB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5040000"/>
            <a:ext cx="1440000" cy="1440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49F1001-F9D8-4F37-A0D1-B04AFDFB24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3" y="359999"/>
            <a:ext cx="1965451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334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89">
          <p15:clr>
            <a:srgbClr val="FBAE40"/>
          </p15:clr>
        </p15:guide>
        <p15:guide id="2" orient="horz" pos="1548">
          <p15:clr>
            <a:srgbClr val="FBAE40"/>
          </p15:clr>
        </p15:guide>
        <p15:guide id="3" orient="horz" pos="147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FFF80835-01D9-407C-AC81-ED2D62C309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76000"/>
          </a:xfrm>
          <a:noFill/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663EF11-0E73-4E6E-9D06-FB9F6235E1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8773" y="548680"/>
            <a:ext cx="5940000" cy="5940000"/>
          </a:xfrm>
          <a:blipFill dpi="0" rotWithShape="1">
            <a:blip r:embed="rId2">
              <a:alphaModFix amt="90000"/>
            </a:blip>
            <a:srcRect/>
            <a:stretch>
              <a:fillRect/>
            </a:stretch>
          </a:blipFill>
        </p:spPr>
        <p:txBody>
          <a:bodyPr wrap="square" lIns="360000" tIns="2880000" rIns="360000" bIns="360000" anchor="b" anchorCtr="0"/>
          <a:lstStyle>
            <a:lvl1pPr marL="0" indent="0">
              <a:lnSpc>
                <a:spcPct val="110000"/>
              </a:lnSpc>
              <a:defRPr sz="3600" b="1" baseline="0">
                <a:solidFill>
                  <a:schemeClr val="bg1"/>
                </a:solidFill>
              </a:defRPr>
            </a:lvl1pPr>
            <a:lvl2pPr marL="0" indent="0">
              <a:lnSpc>
                <a:spcPct val="110000"/>
              </a:lnSpc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>
              <a:spcBef>
                <a:spcPts val="0"/>
              </a:spcBef>
              <a:defRPr b="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49F1001-F9D8-4F37-A0D1-B04AFDFB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764704"/>
            <a:ext cx="1684672" cy="108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49F1001-F9D8-4F37-A0D1-B04AFDFB24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5040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17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603">
          <p15:clr>
            <a:srgbClr val="FBAE40"/>
          </p15:clr>
        </p15:guide>
        <p15:guide id="5" orient="horz" pos="3231">
          <p15:clr>
            <a:srgbClr val="FBAE40"/>
          </p15:clr>
        </p15:guide>
        <p15:guide id="6" orient="horz" pos="354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FFF80835-01D9-407C-AC81-ED2D62C309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406400"/>
          </a:xfrm>
        </p:spPr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663EF11-0E73-4E6E-9D06-FB9F6235E1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2253600"/>
            <a:ext cx="12192000" cy="4604400"/>
          </a:xfrm>
          <a:blipFill>
            <a:blip r:embed="rId2"/>
            <a:stretch>
              <a:fillRect/>
            </a:stretch>
          </a:blipFill>
        </p:spPr>
        <p:txBody>
          <a:bodyPr wrap="square" lIns="360000" tIns="2437200" rIns="360000" bIns="1188000" anchor="b" anchorCtr="0"/>
          <a:lstStyle>
            <a:lvl1pPr>
              <a:lnSpc>
                <a:spcPts val="4200"/>
              </a:lnSpc>
              <a:defRPr sz="3600" b="1">
                <a:solidFill>
                  <a:schemeClr val="bg1"/>
                </a:solidFill>
              </a:defRPr>
            </a:lvl1pPr>
            <a:lvl2pPr marL="0" indent="0">
              <a:lnSpc>
                <a:spcPts val="3000"/>
              </a:lnSpc>
              <a:spcBef>
                <a:spcPts val="900"/>
              </a:spcBef>
              <a:buFontTx/>
              <a:buNone/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  <a:lvl5pPr>
              <a:spcBef>
                <a:spcPts val="0"/>
              </a:spcBef>
              <a:defRPr b="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Ort, 00.00.0000, Vorname Name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C59998-B257-4CA0-AF21-F089E1A6E4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8400" y="5785200"/>
            <a:ext cx="2509200" cy="640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5898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orient="horz" pos="2603">
          <p15:clr>
            <a:srgbClr val="FBAE40"/>
          </p15:clr>
        </p15:guide>
        <p15:guide id="5" orient="horz" pos="3231">
          <p15:clr>
            <a:srgbClr val="FBAE40"/>
          </p15:clr>
        </p15:guide>
        <p15:guide id="6" orient="horz" pos="354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CDE91C-3FB2-4339-8885-8354781E5B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100" y="1060165"/>
            <a:ext cx="11453811" cy="593415"/>
          </a:xfrm>
        </p:spPr>
        <p:txBody>
          <a:bodyPr anchor="b"/>
          <a:lstStyle>
            <a:lvl1pPr>
              <a:lnSpc>
                <a:spcPct val="110000"/>
              </a:lnSpc>
              <a:spcAft>
                <a:spcPts val="600"/>
              </a:spcAft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Kapiteltrennfolie einzeilig, 36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13FE863-F250-4B0C-A295-65DE50556C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4" y="1756106"/>
            <a:ext cx="11471275" cy="4741532"/>
          </a:xfrm>
        </p:spPr>
        <p:txBody>
          <a:bodyPr/>
          <a:lstStyle>
            <a:lvl1pPr marL="540000" indent="-540000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buFont typeface="+mj-lt"/>
              <a:buAutoNum type="arabicPeriod"/>
              <a:defRPr sz="2600" baseline="0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spcAft>
                <a:spcPts val="0"/>
              </a:spcAft>
              <a:buClr>
                <a:schemeClr val="bg1"/>
              </a:buClr>
              <a:buFontTx/>
              <a:buNone/>
              <a:defRPr sz="2600">
                <a:solidFill>
                  <a:schemeClr val="bg1"/>
                </a:solidFill>
              </a:defRPr>
            </a:lvl2pPr>
            <a:lvl3pPr marL="0" indent="0">
              <a:lnSpc>
                <a:spcPct val="140000"/>
              </a:lnSpc>
              <a:spcAft>
                <a:spcPts val="0"/>
              </a:spcAft>
              <a:buClr>
                <a:schemeClr val="bg1"/>
              </a:buClr>
              <a:buFontTx/>
              <a:buNone/>
              <a:defRPr sz="2600">
                <a:solidFill>
                  <a:schemeClr val="bg1"/>
                </a:solidFill>
              </a:defRPr>
            </a:lvl3pPr>
            <a:lvl4pPr marL="0" indent="0">
              <a:lnSpc>
                <a:spcPct val="140000"/>
              </a:lnSpc>
              <a:spcAft>
                <a:spcPts val="0"/>
              </a:spcAft>
              <a:buClr>
                <a:schemeClr val="bg1"/>
              </a:buClr>
              <a:buFontTx/>
              <a:buNone/>
              <a:defRPr sz="2600">
                <a:solidFill>
                  <a:schemeClr val="bg1"/>
                </a:solidFill>
              </a:defRPr>
            </a:lvl4pPr>
            <a:lvl5pPr mar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 sz="26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Kann auch als Agenda genutzt werden</a:t>
            </a:r>
          </a:p>
          <a:p>
            <a:pPr lvl="0"/>
            <a:r>
              <a:rPr lang="de-DE" dirty="0"/>
              <a:t>Punkte der Agenda</a:t>
            </a:r>
          </a:p>
          <a:p>
            <a:pPr lvl="0"/>
            <a:r>
              <a:rPr lang="de-DE" dirty="0"/>
              <a:t>Punkte der Agenda</a:t>
            </a:r>
          </a:p>
        </p:txBody>
      </p:sp>
    </p:spTree>
    <p:extLst>
      <p:ext uri="{BB962C8B-B14F-4D97-AF65-F5344CB8AC3E}">
        <p14:creationId xmlns:p14="http://schemas.microsoft.com/office/powerpoint/2010/main" val="19067122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8">
          <p15:clr>
            <a:srgbClr val="FBAE40"/>
          </p15:clr>
        </p15:guide>
        <p15:guide id="2" orient="horz" pos="1104">
          <p15:clr>
            <a:srgbClr val="FBAE40"/>
          </p15:clr>
        </p15:guide>
        <p15:guide id="3" orient="horz" pos="104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 baseline="0"/>
            </a:lvl1pPr>
          </a:lstStyle>
          <a:p>
            <a:r>
              <a:rPr lang="de-DE" dirty="0"/>
              <a:t>Textfolie, 26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69" y="590400"/>
            <a:ext cx="11473631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Zweite Zeile kann als </a:t>
            </a:r>
            <a:r>
              <a:rPr lang="de-DE" dirty="0" err="1"/>
              <a:t>Subline</a:t>
            </a:r>
            <a:r>
              <a:rPr lang="de-DE" dirty="0"/>
              <a:t> genutzt werden in 26 </a:t>
            </a:r>
            <a:r>
              <a:rPr lang="de-DE" dirty="0" err="1"/>
              <a:t>pt</a:t>
            </a:r>
            <a:r>
              <a:rPr lang="de-DE" dirty="0"/>
              <a:t> Schriftgröße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8EE7689-48EA-444D-8822-A51ABBB307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562400"/>
            <a:ext cx="11473200" cy="4935600"/>
          </a:xfrm>
        </p:spPr>
        <p:txBody>
          <a:bodyPr/>
          <a:lstStyle>
            <a:lvl1pPr marL="342000" indent="-342000">
              <a:lnSpc>
                <a:spcPct val="110000"/>
              </a:lnSpc>
              <a:spcAft>
                <a:spcPts val="600"/>
              </a:spcAft>
              <a:defRPr baseline="0"/>
            </a:lvl1pPr>
            <a:lvl2pPr marL="342000" indent="-342000">
              <a:lnSpc>
                <a:spcPct val="110000"/>
              </a:lnSpc>
              <a:spcAft>
                <a:spcPts val="600"/>
              </a:spcAft>
              <a:defRPr/>
            </a:lvl2pPr>
            <a:lvl3pPr marL="342000" indent="-342000">
              <a:lnSpc>
                <a:spcPct val="110000"/>
              </a:lnSpc>
              <a:spcAft>
                <a:spcPts val="600"/>
              </a:spcAft>
              <a:defRPr baseline="0"/>
            </a:lvl3pPr>
            <a:lvl4pPr marL="342000" indent="-342000">
              <a:lnSpc>
                <a:spcPct val="110000"/>
              </a:lnSpc>
              <a:spcAft>
                <a:spcPts val="600"/>
              </a:spcAft>
              <a:defRPr baseline="0"/>
            </a:lvl4pPr>
            <a:lvl5pPr marL="342000" indent="-342000">
              <a:lnSpc>
                <a:spcPct val="110000"/>
              </a:lnSpc>
              <a:spcAft>
                <a:spcPts val="600"/>
              </a:spcAft>
              <a:defRPr baseline="0"/>
            </a:lvl5pPr>
          </a:lstStyle>
          <a:p>
            <a:pPr lvl="0"/>
            <a:r>
              <a:rPr lang="de-DE" dirty="0"/>
              <a:t>Listenebene 1, Ubuntu Regular 20/30 </a:t>
            </a:r>
            <a:r>
              <a:rPr lang="de-DE" dirty="0" err="1"/>
              <a:t>pt</a:t>
            </a:r>
            <a:r>
              <a:rPr lang="de-DE" dirty="0"/>
              <a:t>. </a:t>
            </a:r>
          </a:p>
          <a:p>
            <a:pPr lvl="1"/>
            <a:r>
              <a:rPr lang="de-DE" dirty="0"/>
              <a:t>Listenebene 2,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Listenebene 3,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Listenebene 4,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Listenebene 5, Ubuntu Regular 20/30 </a:t>
            </a:r>
            <a:r>
              <a:rPr lang="de-DE" dirty="0" err="1"/>
              <a:t>pt</a:t>
            </a:r>
            <a:r>
              <a:rPr lang="de-DE" dirty="0"/>
              <a:t>., Abstand vor: 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3808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3">
          <p15:clr>
            <a:srgbClr val="FBAE40"/>
          </p15:clr>
        </p15:guide>
        <p15:guide id="2" orient="horz" pos="37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</a:lstStyle>
          <a:p>
            <a:r>
              <a:rPr lang="de-DE" dirty="0"/>
              <a:t>Text-Bildfolie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69" y="590400"/>
            <a:ext cx="11470480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Zweite Zeile kann als </a:t>
            </a:r>
            <a:r>
              <a:rPr lang="de-DE" dirty="0" err="1"/>
              <a:t>Subline</a:t>
            </a:r>
            <a:r>
              <a:rPr lang="de-DE" dirty="0"/>
              <a:t> genutzt werden in 26 </a:t>
            </a:r>
            <a:r>
              <a:rPr lang="de-DE" dirty="0" err="1"/>
              <a:t>pt</a:t>
            </a:r>
            <a:r>
              <a:rPr lang="de-DE" dirty="0"/>
              <a:t> Schriftgröße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E28BC4B-FC75-4F47-A985-66DEDE1A23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562400"/>
            <a:ext cx="5088300" cy="4935600"/>
          </a:xfrm>
        </p:spPr>
        <p:txBody>
          <a:bodyPr/>
          <a:lstStyle>
            <a:lvl1pPr marL="342000" indent="-342000">
              <a:lnSpc>
                <a:spcPct val="110000"/>
              </a:lnSpc>
              <a:spcAft>
                <a:spcPts val="600"/>
              </a:spcAft>
              <a:defRPr/>
            </a:lvl1pPr>
            <a:lvl2pPr marL="342000" indent="-342000">
              <a:lnSpc>
                <a:spcPct val="110000"/>
              </a:lnSpc>
              <a:spcAft>
                <a:spcPts val="600"/>
              </a:spcAft>
              <a:buClr>
                <a:schemeClr val="bg2"/>
              </a:buClr>
              <a:defRPr/>
            </a:lvl2pPr>
            <a:lvl3pPr marL="342000" indent="-342000">
              <a:lnSpc>
                <a:spcPct val="110000"/>
              </a:lnSpc>
              <a:spcAft>
                <a:spcPts val="600"/>
              </a:spcAft>
              <a:buClr>
                <a:schemeClr val="bg2"/>
              </a:buClr>
              <a:buFont typeface="Ubuntu" panose="020B0504030602030204" pitchFamily="34" charset="0"/>
              <a:buChar char="•"/>
              <a:defRPr/>
            </a:lvl3pPr>
            <a:lvl4pPr marL="342000" indent="-342000">
              <a:lnSpc>
                <a:spcPct val="110000"/>
              </a:lnSpc>
              <a:spcAft>
                <a:spcPts val="600"/>
              </a:spcAft>
              <a:buClr>
                <a:schemeClr val="bg2"/>
              </a:buClr>
              <a:buFont typeface="Ubuntu" panose="020B0504030602030204" pitchFamily="34" charset="0"/>
              <a:buChar char="•"/>
              <a:defRPr/>
            </a:lvl4pPr>
            <a:lvl5pPr marL="0" indent="0"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Listenebene 1,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Listenebene 2,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Listenebene 3,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Listenebene 4,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Listenebene 5, Ubuntu Regular 20/30 </a:t>
            </a:r>
            <a:r>
              <a:rPr lang="de-DE" dirty="0" err="1"/>
              <a:t>pt</a:t>
            </a:r>
            <a:r>
              <a:rPr lang="de-DE" dirty="0"/>
              <a:t>., Abstand vor: 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F5BAB6-9203-49AA-81AB-92F52DD21F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535049"/>
            <a:ext cx="5734050" cy="4962589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F22BA2C-A6D3-4DF8-A402-1C16A3B09D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10830898" y="5255921"/>
            <a:ext cx="2303463" cy="179970"/>
          </a:xfrm>
        </p:spPr>
        <p:txBody>
          <a:bodyPr/>
          <a:lstStyle>
            <a:lvl1pPr algn="l">
              <a:lnSpc>
                <a:spcPct val="100000"/>
              </a:lnSpc>
              <a:buFontTx/>
              <a:buNone/>
              <a:defRPr sz="900"/>
            </a:lvl1pPr>
            <a:lvl2pPr marL="0" indent="0">
              <a:lnSpc>
                <a:spcPct val="100000"/>
              </a:lnSpc>
              <a:buFontTx/>
              <a:buNone/>
              <a:defRPr sz="900"/>
            </a:lvl2pPr>
            <a:lvl3pPr marL="0" indent="0">
              <a:lnSpc>
                <a:spcPct val="100000"/>
              </a:lnSpc>
              <a:buFontTx/>
              <a:buNone/>
              <a:defRPr sz="900"/>
            </a:lvl3pPr>
            <a:lvl4pPr marL="0" indent="0">
              <a:lnSpc>
                <a:spcPct val="100000"/>
              </a:lnSpc>
              <a:buFontTx/>
              <a:buNone/>
              <a:defRPr sz="900"/>
            </a:lvl4pPr>
            <a:lvl5pPr>
              <a:lnSpc>
                <a:spcPct val="100000"/>
              </a:lnSpc>
              <a:spcBef>
                <a:spcPts val="0"/>
              </a:spcBef>
              <a:buFontTx/>
              <a:buNone/>
              <a:defRPr sz="900" b="0"/>
            </a:lvl5pPr>
          </a:lstStyle>
          <a:p>
            <a:pPr algn="l"/>
            <a:r>
              <a:rPr lang="de-DE" sz="900" dirty="0">
                <a:solidFill>
                  <a:schemeClr val="tx1"/>
                </a:solidFill>
              </a:rPr>
              <a:t>Fotocredit (optional)</a:t>
            </a:r>
          </a:p>
        </p:txBody>
      </p:sp>
    </p:spTree>
    <p:extLst>
      <p:ext uri="{BB962C8B-B14F-4D97-AF65-F5344CB8AC3E}">
        <p14:creationId xmlns:p14="http://schemas.microsoft.com/office/powerpoint/2010/main" val="917639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3">
          <p15:clr>
            <a:srgbClr val="FBAE40"/>
          </p15:clr>
        </p15:guide>
        <p15:guide id="2" pos="3840">
          <p15:clr>
            <a:srgbClr val="FBAE40"/>
          </p15:clr>
        </p15:guide>
        <p15:guide id="3" pos="3432">
          <p15:clr>
            <a:srgbClr val="FBAE40"/>
          </p15:clr>
        </p15:guide>
        <p15:guide id="4" pos="7490">
          <p15:clr>
            <a:srgbClr val="FBAE40"/>
          </p15:clr>
        </p15:guide>
        <p15:guide id="5" orient="horz" pos="371">
          <p15:clr>
            <a:srgbClr val="FBAE40"/>
          </p15:clr>
        </p15:guide>
        <p15:guide id="6" orient="horz" pos="96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50: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</a:lstStyle>
          <a:p>
            <a:r>
              <a:rPr lang="de-DE" dirty="0"/>
              <a:t>Textfolie 50:50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69" y="590400"/>
            <a:ext cx="11470480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Zweite Zeile kann als </a:t>
            </a:r>
            <a:r>
              <a:rPr lang="de-DE" dirty="0" err="1"/>
              <a:t>Subline</a:t>
            </a:r>
            <a:r>
              <a:rPr lang="de-DE" dirty="0"/>
              <a:t> genutzt werden in 26 </a:t>
            </a:r>
            <a:r>
              <a:rPr lang="de-DE" dirty="0" err="1"/>
              <a:t>pt</a:t>
            </a:r>
            <a:r>
              <a:rPr lang="de-DE" dirty="0"/>
              <a:t> Schriftgröße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E28BC4B-FC75-4F47-A985-66DEDE1A23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562400"/>
            <a:ext cx="5088300" cy="4935600"/>
          </a:xfrm>
        </p:spPr>
        <p:txBody>
          <a:bodyPr/>
          <a:lstStyle>
            <a:lvl1pPr marL="342000" indent="-342000">
              <a:lnSpc>
                <a:spcPct val="110000"/>
              </a:lnSpc>
              <a:spcAft>
                <a:spcPts val="600"/>
              </a:spcAft>
              <a:defRPr/>
            </a:lvl1pPr>
            <a:lvl2pPr marL="342000" indent="-342000">
              <a:lnSpc>
                <a:spcPct val="110000"/>
              </a:lnSpc>
              <a:spcAft>
                <a:spcPts val="600"/>
              </a:spcAft>
              <a:defRPr/>
            </a:lvl2pPr>
            <a:lvl3pPr marL="342000" indent="-342000">
              <a:lnSpc>
                <a:spcPct val="110000"/>
              </a:lnSpc>
              <a:spcAft>
                <a:spcPts val="600"/>
              </a:spcAft>
              <a:defRPr/>
            </a:lvl3pPr>
            <a:lvl4pPr marL="342000" indent="-342000">
              <a:lnSpc>
                <a:spcPct val="110000"/>
              </a:lnSpc>
              <a:spcAft>
                <a:spcPts val="600"/>
              </a:spcAft>
              <a:defRPr/>
            </a:lvl4pPr>
            <a:lvl5pPr marL="0" indent="0"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Listenebene 1,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Listenebene 2,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Listenebene 3,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Listenebene 4,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Listenebene 5, Ubuntu Regular 20/30 </a:t>
            </a:r>
            <a:r>
              <a:rPr lang="de-DE" dirty="0" err="1"/>
              <a:t>pt</a:t>
            </a:r>
            <a:r>
              <a:rPr lang="de-DE" dirty="0"/>
              <a:t>.,</a:t>
            </a:r>
            <a:br>
              <a:rPr lang="de-DE" dirty="0"/>
            </a:br>
            <a:r>
              <a:rPr lang="de-DE" dirty="0"/>
              <a:t>Abstand vor: 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F22BA2C-A6D3-4DF8-A402-1C16A3B09D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10830898" y="5255921"/>
            <a:ext cx="2303463" cy="179970"/>
          </a:xfrm>
        </p:spPr>
        <p:txBody>
          <a:bodyPr/>
          <a:lstStyle>
            <a:lvl1pPr algn="l">
              <a:lnSpc>
                <a:spcPct val="100000"/>
              </a:lnSpc>
              <a:buFontTx/>
              <a:buNone/>
              <a:defRPr sz="900"/>
            </a:lvl1pPr>
            <a:lvl2pPr marL="0" indent="0">
              <a:lnSpc>
                <a:spcPct val="100000"/>
              </a:lnSpc>
              <a:buFontTx/>
              <a:buNone/>
              <a:defRPr sz="900"/>
            </a:lvl2pPr>
            <a:lvl3pPr marL="0" indent="0">
              <a:lnSpc>
                <a:spcPct val="100000"/>
              </a:lnSpc>
              <a:buFontTx/>
              <a:buNone/>
              <a:defRPr sz="900"/>
            </a:lvl3pPr>
            <a:lvl4pPr marL="0" indent="0">
              <a:lnSpc>
                <a:spcPct val="100000"/>
              </a:lnSpc>
              <a:buFontTx/>
              <a:buNone/>
              <a:defRPr sz="900"/>
            </a:lvl4pPr>
            <a:lvl5pPr>
              <a:lnSpc>
                <a:spcPct val="100000"/>
              </a:lnSpc>
              <a:spcBef>
                <a:spcPts val="0"/>
              </a:spcBef>
              <a:buFontTx/>
              <a:buNone/>
              <a:defRPr sz="900" b="0"/>
            </a:lvl5pPr>
          </a:lstStyle>
          <a:p>
            <a:pPr algn="l"/>
            <a:r>
              <a:rPr lang="de-DE" sz="900" dirty="0">
                <a:solidFill>
                  <a:schemeClr val="tx1"/>
                </a:solidFill>
              </a:rPr>
              <a:t>Fotocredit (optional)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0ABA6658-5D5A-4791-81D6-B7551BF040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6020" y="1562400"/>
            <a:ext cx="5088300" cy="4935600"/>
          </a:xfrm>
        </p:spPr>
        <p:txBody>
          <a:bodyPr/>
          <a:lstStyle>
            <a:lvl1pPr marL="342000" indent="-342000">
              <a:lnSpc>
                <a:spcPct val="110000"/>
              </a:lnSpc>
              <a:spcAft>
                <a:spcPts val="600"/>
              </a:spcAft>
              <a:defRPr/>
            </a:lvl1pPr>
            <a:lvl2pPr marL="342000" indent="-342000">
              <a:lnSpc>
                <a:spcPct val="110000"/>
              </a:lnSpc>
              <a:spcAft>
                <a:spcPts val="600"/>
              </a:spcAft>
              <a:defRPr/>
            </a:lvl2pPr>
            <a:lvl3pPr marL="342000" indent="-342000">
              <a:lnSpc>
                <a:spcPct val="110000"/>
              </a:lnSpc>
              <a:spcAft>
                <a:spcPts val="600"/>
              </a:spcAft>
              <a:defRPr/>
            </a:lvl3pPr>
            <a:lvl4pPr marL="342000" indent="-342000">
              <a:lnSpc>
                <a:spcPct val="110000"/>
              </a:lnSpc>
              <a:spcAft>
                <a:spcPts val="600"/>
              </a:spcAft>
              <a:defRPr/>
            </a:lvl4pPr>
            <a:lvl5pPr marL="0" indent="0"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Listenebene 1,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Listenebene 2,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Listenebene 3,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Listenebene 4,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Listenebene 5, Ubuntu Regular 20/30 </a:t>
            </a:r>
            <a:r>
              <a:rPr lang="de-DE" dirty="0" err="1"/>
              <a:t>pt</a:t>
            </a:r>
            <a:r>
              <a:rPr lang="de-DE" dirty="0"/>
              <a:t>., Abstand vor: 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853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3">
          <p15:clr>
            <a:srgbClr val="FBAE40"/>
          </p15:clr>
        </p15:guide>
        <p15:guide id="2" pos="3840">
          <p15:clr>
            <a:srgbClr val="FBAE40"/>
          </p15:clr>
        </p15:guide>
        <p15:guide id="3" pos="3432">
          <p15:clr>
            <a:srgbClr val="FBAE40"/>
          </p15:clr>
        </p15:guide>
        <p15:guide id="4" pos="7490">
          <p15:clr>
            <a:srgbClr val="FBAE40"/>
          </p15:clr>
        </p15:guide>
        <p15:guide id="5" orient="horz" pos="371">
          <p15:clr>
            <a:srgbClr val="FBAE40"/>
          </p15:clr>
        </p15:guide>
        <p15:guide id="6" orient="horz" pos="96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</a:lstStyle>
          <a:p>
            <a:r>
              <a:rPr lang="de-DE" dirty="0"/>
              <a:t>Bildfolie mit Überschrift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69" y="590400"/>
            <a:ext cx="11470480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Zweite Zeile kann als </a:t>
            </a:r>
            <a:r>
              <a:rPr lang="de-DE" dirty="0" err="1"/>
              <a:t>Subline</a:t>
            </a:r>
            <a:r>
              <a:rPr lang="de-DE" dirty="0"/>
              <a:t> genutzt werden in 26 </a:t>
            </a:r>
            <a:r>
              <a:rPr lang="de-DE" dirty="0" err="1"/>
              <a:t>pt</a:t>
            </a:r>
            <a:r>
              <a:rPr lang="de-DE" dirty="0"/>
              <a:t> Schriftgröße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F5BAB6-9203-49AA-81AB-92F52DD21F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569" y="1535049"/>
            <a:ext cx="11470481" cy="496258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F22BA2C-A6D3-4DF8-A402-1C16A3B09D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10830898" y="5255921"/>
            <a:ext cx="2303463" cy="179970"/>
          </a:xfrm>
        </p:spPr>
        <p:txBody>
          <a:bodyPr/>
          <a:lstStyle>
            <a:lvl1pPr algn="l">
              <a:lnSpc>
                <a:spcPct val="100000"/>
              </a:lnSpc>
              <a:buFontTx/>
              <a:buNone/>
              <a:defRPr sz="900"/>
            </a:lvl1pPr>
            <a:lvl2pPr marL="0" indent="0">
              <a:lnSpc>
                <a:spcPct val="100000"/>
              </a:lnSpc>
              <a:buFontTx/>
              <a:buNone/>
              <a:defRPr sz="900"/>
            </a:lvl2pPr>
            <a:lvl3pPr marL="0" indent="0">
              <a:lnSpc>
                <a:spcPct val="100000"/>
              </a:lnSpc>
              <a:buFontTx/>
              <a:buNone/>
              <a:defRPr sz="900"/>
            </a:lvl3pPr>
            <a:lvl4pPr marL="0" indent="0">
              <a:lnSpc>
                <a:spcPct val="100000"/>
              </a:lnSpc>
              <a:buFontTx/>
              <a:buNone/>
              <a:defRPr sz="900"/>
            </a:lvl4pPr>
            <a:lvl5pPr>
              <a:lnSpc>
                <a:spcPct val="100000"/>
              </a:lnSpc>
              <a:spcBef>
                <a:spcPts val="0"/>
              </a:spcBef>
              <a:buFontTx/>
              <a:buNone/>
              <a:defRPr sz="900" b="0"/>
            </a:lvl5pPr>
          </a:lstStyle>
          <a:p>
            <a:pPr algn="l"/>
            <a:r>
              <a:rPr lang="de-DE" sz="900" dirty="0">
                <a:solidFill>
                  <a:schemeClr val="tx1"/>
                </a:solidFill>
              </a:rPr>
              <a:t>Fotocredit (optional)</a:t>
            </a:r>
          </a:p>
        </p:txBody>
      </p:sp>
    </p:spTree>
    <p:extLst>
      <p:ext uri="{BB962C8B-B14F-4D97-AF65-F5344CB8AC3E}">
        <p14:creationId xmlns:p14="http://schemas.microsoft.com/office/powerpoint/2010/main" val="2978901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6">
          <p15:clr>
            <a:srgbClr val="FBAE40"/>
          </p15:clr>
        </p15:guide>
        <p15:guide id="4" pos="7490">
          <p15:clr>
            <a:srgbClr val="FBAE40"/>
          </p15:clr>
        </p15:guide>
        <p15:guide id="5" orient="horz" pos="37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 mit mehreren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</a:lstStyle>
          <a:p>
            <a:r>
              <a:rPr lang="de-DE" dirty="0"/>
              <a:t>Bildfolie mit mehreren Bildern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69" y="590400"/>
            <a:ext cx="11470481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Zweite Zeile kann als </a:t>
            </a:r>
            <a:r>
              <a:rPr lang="de-DE" dirty="0" err="1"/>
              <a:t>Subline</a:t>
            </a:r>
            <a:r>
              <a:rPr lang="de-DE" dirty="0"/>
              <a:t> genutzt werden in 26 </a:t>
            </a:r>
            <a:r>
              <a:rPr lang="de-DE" dirty="0" err="1"/>
              <a:t>pt</a:t>
            </a:r>
            <a:r>
              <a:rPr lang="de-DE" dirty="0"/>
              <a:t> Schriftgröße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F5BAB6-9203-49AA-81AB-92F52DD21F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569" y="1535049"/>
            <a:ext cx="3729831" cy="2476856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F22BA2C-A6D3-4DF8-A402-1C16A3B09D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10830898" y="5255921"/>
            <a:ext cx="2303463" cy="179970"/>
          </a:xfrm>
        </p:spPr>
        <p:txBody>
          <a:bodyPr/>
          <a:lstStyle>
            <a:lvl1pPr algn="l">
              <a:lnSpc>
                <a:spcPct val="100000"/>
              </a:lnSpc>
              <a:buFontTx/>
              <a:buNone/>
              <a:defRPr sz="900"/>
            </a:lvl1pPr>
            <a:lvl2pPr marL="0" indent="0">
              <a:lnSpc>
                <a:spcPct val="100000"/>
              </a:lnSpc>
              <a:buFontTx/>
              <a:buNone/>
              <a:defRPr sz="900"/>
            </a:lvl2pPr>
            <a:lvl3pPr marL="0" indent="0">
              <a:lnSpc>
                <a:spcPct val="100000"/>
              </a:lnSpc>
              <a:buFontTx/>
              <a:buNone/>
              <a:defRPr sz="900"/>
            </a:lvl3pPr>
            <a:lvl4pPr marL="0" indent="0">
              <a:lnSpc>
                <a:spcPct val="100000"/>
              </a:lnSpc>
              <a:buFontTx/>
              <a:buNone/>
              <a:defRPr sz="900"/>
            </a:lvl4pPr>
            <a:lvl5pPr>
              <a:lnSpc>
                <a:spcPct val="100000"/>
              </a:lnSpc>
              <a:spcBef>
                <a:spcPts val="0"/>
              </a:spcBef>
              <a:buFontTx/>
              <a:buNone/>
              <a:defRPr sz="900" b="0"/>
            </a:lvl5pPr>
          </a:lstStyle>
          <a:p>
            <a:pPr algn="l"/>
            <a:r>
              <a:rPr lang="de-DE" sz="900" dirty="0">
                <a:solidFill>
                  <a:schemeClr val="tx1"/>
                </a:solidFill>
              </a:rPr>
              <a:t>Fotocredit (optional)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61708F2D-FD98-4DA7-BCD1-753C16518B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7356" y="1535049"/>
            <a:ext cx="3236913" cy="24768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53779D34-D034-46FB-9C14-1408E30CFA6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5478" y="1533600"/>
            <a:ext cx="4184571" cy="4964038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1378B694-62D8-4DFC-BE26-58236B104F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8669" y="4168800"/>
            <a:ext cx="2565506" cy="23256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8">
            <a:extLst>
              <a:ext uri="{FF2B5EF4-FFF2-40B4-BE49-F238E27FC236}">
                <a16:creationId xmlns:a16="http://schemas.microsoft.com/office/drawing/2014/main" id="{6BBFFA1C-F7BF-4517-8D4B-1922AF198E1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79287" y="4169861"/>
            <a:ext cx="4404981" cy="2326952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0557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5">
          <p15:clr>
            <a:srgbClr val="FBAE40"/>
          </p15:clr>
        </p15:guide>
        <p15:guide id="4" pos="7490">
          <p15:clr>
            <a:srgbClr val="FBAE40"/>
          </p15:clr>
        </p15:guide>
        <p15:guide id="5" orient="horz" pos="37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folien mit weißer Textbox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F5BAB6-9203-49AA-81AB-92F52DD21F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058A20B-2B1A-4D51-A22E-CB800B698B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5" y="383381"/>
            <a:ext cx="5737226" cy="3117600"/>
          </a:xfrm>
          <a:solidFill>
            <a:schemeClr val="bg1"/>
          </a:solidFill>
        </p:spPr>
        <p:txBody>
          <a:bodyPr lIns="252000" tIns="180000" rIns="180000" bIns="252000"/>
          <a:lstStyle>
            <a:lvl1pPr marL="342000" indent="-342000">
              <a:lnSpc>
                <a:spcPct val="110000"/>
              </a:lnSpc>
              <a:spcAft>
                <a:spcPts val="600"/>
              </a:spcAft>
              <a:defRPr b="1" baseline="0">
                <a:solidFill>
                  <a:schemeClr val="bg2"/>
                </a:solidFill>
              </a:defRPr>
            </a:lvl1pPr>
            <a:lvl2pPr marL="342000" indent="-342000">
              <a:lnSpc>
                <a:spcPct val="110000"/>
              </a:lnSpc>
              <a:spcAft>
                <a:spcPts val="600"/>
              </a:spcAft>
              <a:buFontTx/>
              <a:buNone/>
              <a:defRPr baseline="0"/>
            </a:lvl2pPr>
            <a:lvl3pPr marL="342000" indent="-342000">
              <a:lnSpc>
                <a:spcPct val="110000"/>
              </a:lnSpc>
              <a:spcAft>
                <a:spcPts val="600"/>
              </a:spcAft>
              <a:defRPr baseline="0"/>
            </a:lvl3pPr>
            <a:lvl4pPr marL="342000" indent="-342000">
              <a:lnSpc>
                <a:spcPct val="110000"/>
              </a:lnSpc>
              <a:spcAft>
                <a:spcPts val="600"/>
              </a:spcAft>
              <a:defRPr baseline="0"/>
            </a:lvl4pPr>
            <a:lvl5pPr marL="342000" indent="-342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b="0" baseline="0"/>
            </a:lvl5pPr>
            <a:lvl6pPr marL="270000" indent="-270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b="1"/>
            </a:lvl6pPr>
          </a:lstStyle>
          <a:p>
            <a:pPr lvl="0"/>
            <a:r>
              <a:rPr lang="de-DE" dirty="0"/>
              <a:t>Bildfolien mit weißer </a:t>
            </a:r>
            <a:r>
              <a:rPr lang="de-DE" dirty="0" err="1"/>
              <a:t>Textbox</a:t>
            </a:r>
            <a:r>
              <a:rPr lang="de-DE" dirty="0"/>
              <a:t> (Ebene 1)</a:t>
            </a:r>
          </a:p>
          <a:p>
            <a:pPr lvl="1"/>
            <a:r>
              <a:rPr lang="de-DE" dirty="0"/>
              <a:t>Listenebene 2,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Harter Zeilenumbruch </a:t>
            </a:r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8446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</a:lstStyle>
          <a:p>
            <a:r>
              <a:rPr lang="de-DE" dirty="0"/>
              <a:t>Folie mit Diagramm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69" y="590400"/>
            <a:ext cx="11470481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Zweite Zeile kann als </a:t>
            </a:r>
            <a:r>
              <a:rPr lang="de-DE" dirty="0" err="1"/>
              <a:t>Subline</a:t>
            </a:r>
            <a:r>
              <a:rPr lang="de-DE" dirty="0"/>
              <a:t> genutzt werden in 26 </a:t>
            </a:r>
            <a:r>
              <a:rPr lang="de-DE" dirty="0" err="1"/>
              <a:t>pt</a:t>
            </a:r>
            <a:r>
              <a:rPr lang="de-DE" dirty="0"/>
              <a:t> Schriftgröße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D735D1A3-0A98-4BDF-9225-3DA886E876D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60000" y="1562400"/>
            <a:ext cx="11473200" cy="49356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5118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3">
          <p15:clr>
            <a:srgbClr val="FBAE40"/>
          </p15:clr>
        </p15:guide>
        <p15:guide id="2" orient="horz" pos="37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Folie mit Diagramm und Text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69" y="590400"/>
            <a:ext cx="11470481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Zweite Zeile kann als </a:t>
            </a:r>
            <a:r>
              <a:rPr lang="de-DE" dirty="0" err="1"/>
              <a:t>Subline</a:t>
            </a:r>
            <a:r>
              <a:rPr lang="de-DE" dirty="0"/>
              <a:t> genutzt werden in 26 </a:t>
            </a:r>
            <a:r>
              <a:rPr lang="de-DE" dirty="0" err="1"/>
              <a:t>pt</a:t>
            </a:r>
            <a:r>
              <a:rPr lang="de-DE" dirty="0"/>
              <a:t> Schriftgröße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E28BC4B-FC75-4F47-A985-66DEDE1A23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0" y="1562400"/>
            <a:ext cx="5088300" cy="4935600"/>
          </a:xfrm>
        </p:spPr>
        <p:txBody>
          <a:bodyPr/>
          <a:lstStyle>
            <a:lvl1pPr marL="342000" indent="-342000">
              <a:lnSpc>
                <a:spcPct val="110000"/>
              </a:lnSpc>
              <a:spcAft>
                <a:spcPts val="600"/>
              </a:spcAft>
              <a:defRPr/>
            </a:lvl1pPr>
            <a:lvl2pPr marL="342000" indent="-342000">
              <a:lnSpc>
                <a:spcPct val="110000"/>
              </a:lnSpc>
              <a:spcAft>
                <a:spcPts val="600"/>
              </a:spcAft>
              <a:defRPr/>
            </a:lvl2pPr>
            <a:lvl3pPr marL="342000" indent="-342000">
              <a:lnSpc>
                <a:spcPct val="110000"/>
              </a:lnSpc>
              <a:spcAft>
                <a:spcPts val="600"/>
              </a:spcAft>
              <a:defRPr/>
            </a:lvl3pPr>
            <a:lvl4pPr marL="342000" indent="-342000">
              <a:lnSpc>
                <a:spcPct val="110000"/>
              </a:lnSpc>
              <a:spcAft>
                <a:spcPts val="600"/>
              </a:spcAft>
              <a:defRPr/>
            </a:lvl4pPr>
            <a:lvl5pPr marL="0" indent="0">
              <a:lnSpc>
                <a:spcPct val="11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de-DE" dirty="0"/>
              <a:t>Listenebene 1,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Listenebene 2,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Listenebene 3,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Listenebene 4,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Listenebene 5, Ubuntu Regular 20/30 </a:t>
            </a:r>
            <a:r>
              <a:rPr lang="de-DE" dirty="0" err="1"/>
              <a:t>pt</a:t>
            </a:r>
            <a:r>
              <a:rPr lang="de-DE" dirty="0"/>
              <a:t>., Abstand vor: 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6" name="Diagrammplatzhalter 5">
            <a:extLst>
              <a:ext uri="{FF2B5EF4-FFF2-40B4-BE49-F238E27FC236}">
                <a16:creationId xmlns:a16="http://schemas.microsoft.com/office/drawing/2014/main" id="{5C2E71F0-D14C-48EA-9164-C66C5EF6AE4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096000" y="1533600"/>
            <a:ext cx="5734050" cy="49644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1391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3">
          <p15:clr>
            <a:srgbClr val="FBAE40"/>
          </p15:clr>
        </p15:guide>
        <p15:guide id="2" pos="3840">
          <p15:clr>
            <a:srgbClr val="FBAE40"/>
          </p15:clr>
        </p15:guide>
        <p15:guide id="3" pos="3432">
          <p15:clr>
            <a:srgbClr val="FBAE40"/>
          </p15:clr>
        </p15:guide>
        <p15:guide id="4" orient="horz" pos="371">
          <p15:clr>
            <a:srgbClr val="FBAE40"/>
          </p15:clr>
        </p15:guide>
        <p15:guide id="5" orient="horz" pos="96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10000"/>
              </a:lnSpc>
              <a:spcAft>
                <a:spcPts val="600"/>
              </a:spcAft>
              <a:defRPr/>
            </a:lvl1pPr>
          </a:lstStyle>
          <a:p>
            <a:r>
              <a:rPr lang="de-DE" dirty="0"/>
              <a:t>Folie mit zwei Diagrammen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9569" y="590400"/>
            <a:ext cx="11470480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r>
              <a:rPr lang="de-DE" dirty="0"/>
              <a:t>Zweite Zeile kann als </a:t>
            </a:r>
            <a:r>
              <a:rPr lang="de-DE" dirty="0" err="1"/>
              <a:t>Subline</a:t>
            </a:r>
            <a:r>
              <a:rPr lang="de-DE" dirty="0"/>
              <a:t> genutzt werden in 26 </a:t>
            </a:r>
            <a:r>
              <a:rPr lang="de-DE" dirty="0" err="1"/>
              <a:t>pt</a:t>
            </a:r>
            <a:r>
              <a:rPr lang="de-DE" dirty="0"/>
              <a:t> Schriftgröße</a:t>
            </a:r>
          </a:p>
        </p:txBody>
      </p:sp>
      <p:sp>
        <p:nvSpPr>
          <p:cNvPr id="6" name="Diagrammplatzhalter 5">
            <a:extLst>
              <a:ext uri="{FF2B5EF4-FFF2-40B4-BE49-F238E27FC236}">
                <a16:creationId xmlns:a16="http://schemas.microsoft.com/office/drawing/2014/main" id="{5C2E71F0-D14C-48EA-9164-C66C5EF6AE43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465569" y="1533600"/>
            <a:ext cx="5374800" cy="4964400"/>
          </a:xfrm>
        </p:spPr>
        <p:txBody>
          <a:bodyPr/>
          <a:lstStyle/>
          <a:p>
            <a:r>
              <a:rPr lang="de-DE"/>
              <a:t>Diagramm durch Klicken auf Symbol hinzufügen</a:t>
            </a:r>
            <a:endParaRPr lang="de-DE" dirty="0"/>
          </a:p>
        </p:txBody>
      </p:sp>
      <p:sp>
        <p:nvSpPr>
          <p:cNvPr id="8" name="Diagrammplatzhalter 7">
            <a:extLst>
              <a:ext uri="{FF2B5EF4-FFF2-40B4-BE49-F238E27FC236}">
                <a16:creationId xmlns:a16="http://schemas.microsoft.com/office/drawing/2014/main" id="{FD66D63F-ECFC-4869-9513-D575E46233BB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360000" y="1533600"/>
            <a:ext cx="5374800" cy="49644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Diagramm durch Klicken auf Symbol</a:t>
            </a:r>
            <a:br>
              <a:rPr lang="de-DE" dirty="0"/>
            </a:br>
            <a:r>
              <a:rPr lang="de-DE" dirty="0"/>
              <a:t>hinzufügen</a:t>
            </a:r>
          </a:p>
        </p:txBody>
      </p:sp>
    </p:spTree>
    <p:extLst>
      <p:ext uri="{BB962C8B-B14F-4D97-AF65-F5344CB8AC3E}">
        <p14:creationId xmlns:p14="http://schemas.microsoft.com/office/powerpoint/2010/main" val="20300536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3">
          <p15:clr>
            <a:srgbClr val="FBAE40"/>
          </p15:clr>
        </p15:guide>
        <p15:guide id="2" pos="4073">
          <p15:clr>
            <a:srgbClr val="FBAE40"/>
          </p15:clr>
        </p15:guide>
        <p15:guide id="3" pos="3614">
          <p15:clr>
            <a:srgbClr val="FBAE40"/>
          </p15:clr>
        </p15:guide>
        <p15:guide id="4" orient="horz" pos="3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CDE91C-3FB2-4339-8885-8354781E5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100" y="1060165"/>
            <a:ext cx="11453811" cy="593415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13FE863-F250-4B0C-A295-65DE50556C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74" y="1756106"/>
            <a:ext cx="11471275" cy="4741532"/>
          </a:xfrm>
        </p:spPr>
        <p:txBody>
          <a:bodyPr/>
          <a:lstStyle>
            <a:lvl1pPr marL="540000" indent="-540000">
              <a:lnSpc>
                <a:spcPct val="140000"/>
              </a:lnSpc>
              <a:spcAft>
                <a:spcPts val="0"/>
              </a:spcAft>
              <a:buClr>
                <a:schemeClr val="bg1"/>
              </a:buClr>
              <a:buFont typeface="+mj-lt"/>
              <a:buAutoNum type="arabicPeriod"/>
              <a:defRPr sz="2600">
                <a:solidFill>
                  <a:schemeClr val="bg1"/>
                </a:solidFill>
              </a:defRPr>
            </a:lvl1pPr>
            <a:lvl2pPr marL="0" indent="0">
              <a:lnSpc>
                <a:spcPct val="140000"/>
              </a:lnSpc>
              <a:spcAft>
                <a:spcPts val="0"/>
              </a:spcAft>
              <a:buClr>
                <a:schemeClr val="bg1"/>
              </a:buClr>
              <a:buFontTx/>
              <a:buNone/>
              <a:defRPr sz="2600">
                <a:solidFill>
                  <a:schemeClr val="bg1"/>
                </a:solidFill>
              </a:defRPr>
            </a:lvl2pPr>
            <a:lvl3pPr marL="0" indent="0">
              <a:lnSpc>
                <a:spcPct val="140000"/>
              </a:lnSpc>
              <a:spcAft>
                <a:spcPts val="0"/>
              </a:spcAft>
              <a:buClr>
                <a:schemeClr val="bg1"/>
              </a:buClr>
              <a:buFontTx/>
              <a:buNone/>
              <a:defRPr sz="2600">
                <a:solidFill>
                  <a:schemeClr val="bg1"/>
                </a:solidFill>
              </a:defRPr>
            </a:lvl3pPr>
            <a:lvl4pPr marL="0" indent="0">
              <a:lnSpc>
                <a:spcPct val="140000"/>
              </a:lnSpc>
              <a:spcAft>
                <a:spcPts val="0"/>
              </a:spcAft>
              <a:buClr>
                <a:schemeClr val="bg1"/>
              </a:buClr>
              <a:buFontTx/>
              <a:buNone/>
              <a:defRPr sz="2600">
                <a:solidFill>
                  <a:schemeClr val="bg1"/>
                </a:solidFill>
              </a:defRPr>
            </a:lvl4pPr>
            <a:lvl5pPr marL="0" indent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 sz="2600" b="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74793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8">
          <p15:clr>
            <a:srgbClr val="FBAE40"/>
          </p15:clr>
        </p15:guide>
        <p15:guide id="2" orient="horz" pos="1104">
          <p15:clr>
            <a:srgbClr val="FBAE40"/>
          </p15:clr>
        </p15:guide>
        <p15:guide id="3" orient="horz" pos="104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 Verlauf oben nach unt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7836D91-9625-4C4B-B23E-B3E54C9BD0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548680"/>
            <a:ext cx="11473200" cy="5769983"/>
          </a:xfrm>
        </p:spPr>
        <p:txBody>
          <a:bodyPr anchor="t" anchorCtr="0"/>
          <a:lstStyle>
            <a:lvl1pPr>
              <a:lnSpc>
                <a:spcPct val="110000"/>
              </a:lnSpc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Tx/>
              <a:buNone/>
              <a:tabLst/>
              <a:defRPr sz="1600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5pPr>
          </a:lstStyle>
          <a:p>
            <a:r>
              <a:rPr lang="de-DE" dirty="0"/>
              <a:t>Ansprechpartner</a:t>
            </a:r>
          </a:p>
          <a:p>
            <a:pPr lvl="1"/>
            <a:r>
              <a:rPr lang="de-DE" dirty="0"/>
              <a:t>Position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de-DE" dirty="0"/>
              <a:t>Zukunft Gas e. V.</a:t>
            </a:r>
          </a:p>
          <a:p>
            <a:pPr lvl="1"/>
            <a:r>
              <a:rPr lang="de-DE" dirty="0"/>
              <a:t>Neustädtische Kirchstraße 8</a:t>
            </a:r>
          </a:p>
          <a:p>
            <a:pPr lvl="1"/>
            <a:r>
              <a:rPr lang="de-DE" dirty="0"/>
              <a:t>10117 Berlin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T +49 30 460 6015-xx</a:t>
            </a:r>
          </a:p>
          <a:p>
            <a:pPr lvl="1"/>
            <a:r>
              <a:rPr lang="de-DE" dirty="0"/>
              <a:t>F +49 30 460 6015-xx</a:t>
            </a:r>
          </a:p>
          <a:p>
            <a:pPr lvl="1"/>
            <a:r>
              <a:rPr lang="de-DE" dirty="0"/>
              <a:t>vorname.nachname@erdgas.info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www.gas.info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9F1001-F9D8-4F37-A0D1-B04AFDFB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40" y="591082"/>
            <a:ext cx="1440000" cy="92314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49F1001-F9D8-4F37-A0D1-B04AFDFB24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5040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21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ontakt Verlauf links nach rech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7836D91-9625-4C4B-B23E-B3E54C9BD00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0000" y="548680"/>
            <a:ext cx="11473200" cy="5769983"/>
          </a:xfrm>
        </p:spPr>
        <p:txBody>
          <a:bodyPr anchor="t" anchorCtr="0"/>
          <a:lstStyle>
            <a:lvl1pPr>
              <a:lnSpc>
                <a:spcPct val="110000"/>
              </a:lnSpc>
              <a:buFontTx/>
              <a:buNone/>
              <a:defRPr sz="1600" b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Tx/>
              <a:buNone/>
              <a:tabLst/>
              <a:defRPr sz="1600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buFontTx/>
              <a:buNone/>
              <a:defRPr sz="1600"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5pPr>
          </a:lstStyle>
          <a:p>
            <a:r>
              <a:rPr lang="de-DE" dirty="0"/>
              <a:t>Ansprechpartner</a:t>
            </a:r>
          </a:p>
          <a:p>
            <a:pPr lvl="1"/>
            <a:r>
              <a:rPr lang="de-DE" dirty="0"/>
              <a:t>Position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de-DE" dirty="0"/>
              <a:t>Zukunft Gas e. V.</a:t>
            </a:r>
          </a:p>
          <a:p>
            <a:pPr lvl="1"/>
            <a:r>
              <a:rPr lang="de-DE" dirty="0"/>
              <a:t>Neustädtische Kirchstraße 8</a:t>
            </a:r>
          </a:p>
          <a:p>
            <a:pPr lvl="1"/>
            <a:r>
              <a:rPr lang="de-DE" dirty="0"/>
              <a:t>10117 Berlin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T +49 30 460 6015-xx</a:t>
            </a:r>
          </a:p>
          <a:p>
            <a:pPr lvl="1"/>
            <a:r>
              <a:rPr lang="de-DE" dirty="0"/>
              <a:t>F +49 30 460 6015-xx</a:t>
            </a:r>
          </a:p>
          <a:p>
            <a:pPr lvl="1"/>
            <a:r>
              <a:rPr lang="de-DE" dirty="0"/>
              <a:t>vorname.nachname@erdgas.info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www.gas.info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49F1001-F9D8-4F37-A0D1-B04AFDFB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640" y="591082"/>
            <a:ext cx="1440000" cy="92314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49F1001-F9D8-4F37-A0D1-B04AFDFB24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0" y="5040000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99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/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569" y="590400"/>
            <a:ext cx="11470480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E28BC4B-FC75-4F47-A985-66DEDE1A23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562400"/>
            <a:ext cx="5088300" cy="4935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F22BA2C-A6D3-4DF8-A402-1C16A3B09D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10830898" y="5255921"/>
            <a:ext cx="2303463" cy="179970"/>
          </a:xfrm>
        </p:spPr>
        <p:txBody>
          <a:bodyPr/>
          <a:lstStyle>
            <a:lvl1pPr algn="l">
              <a:lnSpc>
                <a:spcPct val="100000"/>
              </a:lnSpc>
              <a:buFontTx/>
              <a:buNone/>
              <a:defRPr sz="900"/>
            </a:lvl1pPr>
            <a:lvl2pPr marL="0" indent="0">
              <a:lnSpc>
                <a:spcPct val="100000"/>
              </a:lnSpc>
              <a:buFontTx/>
              <a:buNone/>
              <a:defRPr sz="900"/>
            </a:lvl2pPr>
            <a:lvl3pPr marL="0" indent="0">
              <a:lnSpc>
                <a:spcPct val="100000"/>
              </a:lnSpc>
              <a:buFontTx/>
              <a:buNone/>
              <a:defRPr sz="900"/>
            </a:lvl3pPr>
            <a:lvl4pPr marL="0" indent="0">
              <a:lnSpc>
                <a:spcPct val="100000"/>
              </a:lnSpc>
              <a:buFontTx/>
              <a:buNone/>
              <a:defRPr sz="900"/>
            </a:lvl4pPr>
            <a:lvl5pPr>
              <a:lnSpc>
                <a:spcPct val="100000"/>
              </a:lnSpc>
              <a:spcBef>
                <a:spcPts val="0"/>
              </a:spcBef>
              <a:buFontTx/>
              <a:buNone/>
              <a:defRPr sz="900" b="0"/>
            </a:lvl5pPr>
          </a:lstStyle>
          <a:p>
            <a:pPr algn="l"/>
            <a:r>
              <a:rPr lang="de-DE" sz="900">
                <a:solidFill>
                  <a:schemeClr val="tx1"/>
                </a:solidFill>
              </a:rPr>
              <a:t>Fotocredit (optional)</a:t>
            </a:r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0ABA6658-5D5A-4791-81D6-B7551BF040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020" y="1562400"/>
            <a:ext cx="5088300" cy="4935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6557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3">
          <p15:clr>
            <a:srgbClr val="FBAE40"/>
          </p15:clr>
        </p15:guide>
        <p15:guide id="2" pos="3840">
          <p15:clr>
            <a:srgbClr val="FBAE40"/>
          </p15:clr>
        </p15:guide>
        <p15:guide id="3" pos="3432">
          <p15:clr>
            <a:srgbClr val="FBAE40"/>
          </p15:clr>
        </p15:guide>
        <p15:guide id="4" pos="7490">
          <p15:clr>
            <a:srgbClr val="FBAE40"/>
          </p15:clr>
        </p15:guide>
        <p15:guide id="5" orient="horz" pos="371">
          <p15:clr>
            <a:srgbClr val="FBAE40"/>
          </p15:clr>
        </p15:guide>
        <p15:guide id="6" orient="horz" pos="96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569" y="590400"/>
            <a:ext cx="11473631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8EE7689-48EA-444D-8822-A51ABBB307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562400"/>
            <a:ext cx="11473200" cy="49356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29709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3">
          <p15:clr>
            <a:srgbClr val="FBAE40"/>
          </p15:clr>
        </p15:guide>
        <p15:guide id="2" orient="horz" pos="37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Bild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569" y="590400"/>
            <a:ext cx="11470480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E28BC4B-FC75-4F47-A985-66DEDE1A23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774" y="1535048"/>
            <a:ext cx="5089526" cy="496259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F5BAB6-9203-49AA-81AB-92F52DD21F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535049"/>
            <a:ext cx="5734050" cy="4962589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F22BA2C-A6D3-4DF8-A402-1C16A3B09D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10830898" y="5255921"/>
            <a:ext cx="2303463" cy="179970"/>
          </a:xfrm>
        </p:spPr>
        <p:txBody>
          <a:bodyPr/>
          <a:lstStyle>
            <a:lvl1pPr algn="l">
              <a:lnSpc>
                <a:spcPct val="100000"/>
              </a:lnSpc>
              <a:buFontTx/>
              <a:buNone/>
              <a:defRPr sz="900"/>
            </a:lvl1pPr>
            <a:lvl2pPr marL="0" indent="0">
              <a:lnSpc>
                <a:spcPct val="100000"/>
              </a:lnSpc>
              <a:buFontTx/>
              <a:buNone/>
              <a:defRPr sz="900"/>
            </a:lvl2pPr>
            <a:lvl3pPr marL="0" indent="0">
              <a:lnSpc>
                <a:spcPct val="100000"/>
              </a:lnSpc>
              <a:buFontTx/>
              <a:buNone/>
              <a:defRPr sz="900"/>
            </a:lvl3pPr>
            <a:lvl4pPr marL="0" indent="0">
              <a:lnSpc>
                <a:spcPct val="100000"/>
              </a:lnSpc>
              <a:buFontTx/>
              <a:buNone/>
              <a:defRPr sz="900"/>
            </a:lvl4pPr>
            <a:lvl5pPr>
              <a:lnSpc>
                <a:spcPct val="100000"/>
              </a:lnSpc>
              <a:spcBef>
                <a:spcPts val="0"/>
              </a:spcBef>
              <a:buFontTx/>
              <a:buNone/>
              <a:defRPr sz="900" b="0"/>
            </a:lvl5pPr>
          </a:lstStyle>
          <a:p>
            <a:pPr algn="l"/>
            <a:r>
              <a:rPr lang="de-DE" sz="900">
                <a:solidFill>
                  <a:schemeClr val="tx1"/>
                </a:solidFill>
              </a:rPr>
              <a:t>Fotocredit (optional)</a:t>
            </a:r>
          </a:p>
        </p:txBody>
      </p:sp>
    </p:spTree>
    <p:extLst>
      <p:ext uri="{BB962C8B-B14F-4D97-AF65-F5344CB8AC3E}">
        <p14:creationId xmlns:p14="http://schemas.microsoft.com/office/powerpoint/2010/main" val="511650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2" pos="3840">
          <p15:clr>
            <a:srgbClr val="FBAE40"/>
          </p15:clr>
        </p15:guide>
        <p15:guide id="3" pos="3432">
          <p15:clr>
            <a:srgbClr val="FBAE40"/>
          </p15:clr>
        </p15:guide>
        <p15:guide id="4" pos="7490">
          <p15:clr>
            <a:srgbClr val="FBAE40"/>
          </p15:clr>
        </p15:guide>
        <p15:guide id="5" orient="horz" pos="371">
          <p15:clr>
            <a:srgbClr val="FBAE40"/>
          </p15:clr>
        </p15:guide>
        <p15:guide id="6" orient="horz" pos="96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569" y="590400"/>
            <a:ext cx="11470480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F5BAB6-9203-49AA-81AB-92F52DD21F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569" y="1535049"/>
            <a:ext cx="11470481" cy="4962589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F22BA2C-A6D3-4DF8-A402-1C16A3B09D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10830898" y="5255921"/>
            <a:ext cx="2303463" cy="179970"/>
          </a:xfrm>
        </p:spPr>
        <p:txBody>
          <a:bodyPr/>
          <a:lstStyle>
            <a:lvl1pPr algn="l">
              <a:lnSpc>
                <a:spcPct val="100000"/>
              </a:lnSpc>
              <a:buFontTx/>
              <a:buNone/>
              <a:defRPr sz="900"/>
            </a:lvl1pPr>
            <a:lvl2pPr marL="0" indent="0">
              <a:lnSpc>
                <a:spcPct val="100000"/>
              </a:lnSpc>
              <a:buFontTx/>
              <a:buNone/>
              <a:defRPr sz="900"/>
            </a:lvl2pPr>
            <a:lvl3pPr marL="0" indent="0">
              <a:lnSpc>
                <a:spcPct val="100000"/>
              </a:lnSpc>
              <a:buFontTx/>
              <a:buNone/>
              <a:defRPr sz="900"/>
            </a:lvl3pPr>
            <a:lvl4pPr marL="0" indent="0">
              <a:lnSpc>
                <a:spcPct val="100000"/>
              </a:lnSpc>
              <a:buFontTx/>
              <a:buNone/>
              <a:defRPr sz="900"/>
            </a:lvl4pPr>
            <a:lvl5pPr>
              <a:lnSpc>
                <a:spcPct val="100000"/>
              </a:lnSpc>
              <a:spcBef>
                <a:spcPts val="0"/>
              </a:spcBef>
              <a:buFontTx/>
              <a:buNone/>
              <a:defRPr sz="900" b="0"/>
            </a:lvl5pPr>
          </a:lstStyle>
          <a:p>
            <a:pPr algn="l"/>
            <a:r>
              <a:rPr lang="de-DE" sz="900">
                <a:solidFill>
                  <a:schemeClr val="tx1"/>
                </a:solidFill>
              </a:rPr>
              <a:t>Fotocredit (optional)</a:t>
            </a:r>
          </a:p>
        </p:txBody>
      </p:sp>
    </p:spTree>
    <p:extLst>
      <p:ext uri="{BB962C8B-B14F-4D97-AF65-F5344CB8AC3E}">
        <p14:creationId xmlns:p14="http://schemas.microsoft.com/office/powerpoint/2010/main" val="1971044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6">
          <p15:clr>
            <a:srgbClr val="FBAE40"/>
          </p15:clr>
        </p15:guide>
        <p15:guide id="4" pos="7490">
          <p15:clr>
            <a:srgbClr val="FBAE40"/>
          </p15:clr>
        </p15:guide>
        <p15:guide id="5" orient="horz" pos="37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+ 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569" y="590400"/>
            <a:ext cx="11470481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F5BAB6-9203-49AA-81AB-92F52DD21F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59569" y="1535049"/>
            <a:ext cx="3729831" cy="2476856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BF22BA2C-A6D3-4DF8-A402-1C16A3B09DA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10830898" y="5255921"/>
            <a:ext cx="2303463" cy="179970"/>
          </a:xfrm>
        </p:spPr>
        <p:txBody>
          <a:bodyPr/>
          <a:lstStyle>
            <a:lvl1pPr algn="l">
              <a:lnSpc>
                <a:spcPct val="100000"/>
              </a:lnSpc>
              <a:buFontTx/>
              <a:buNone/>
              <a:defRPr sz="900"/>
            </a:lvl1pPr>
            <a:lvl2pPr marL="0" indent="0">
              <a:lnSpc>
                <a:spcPct val="100000"/>
              </a:lnSpc>
              <a:buFontTx/>
              <a:buNone/>
              <a:defRPr sz="900"/>
            </a:lvl2pPr>
            <a:lvl3pPr marL="0" indent="0">
              <a:lnSpc>
                <a:spcPct val="100000"/>
              </a:lnSpc>
              <a:buFontTx/>
              <a:buNone/>
              <a:defRPr sz="900"/>
            </a:lvl3pPr>
            <a:lvl4pPr marL="0" indent="0">
              <a:lnSpc>
                <a:spcPct val="100000"/>
              </a:lnSpc>
              <a:buFontTx/>
              <a:buNone/>
              <a:defRPr sz="900"/>
            </a:lvl4pPr>
            <a:lvl5pPr>
              <a:lnSpc>
                <a:spcPct val="100000"/>
              </a:lnSpc>
              <a:spcBef>
                <a:spcPts val="0"/>
              </a:spcBef>
              <a:buFontTx/>
              <a:buNone/>
              <a:defRPr sz="900" b="0"/>
            </a:lvl5pPr>
          </a:lstStyle>
          <a:p>
            <a:pPr algn="l"/>
            <a:r>
              <a:rPr lang="de-DE" sz="900">
                <a:solidFill>
                  <a:schemeClr val="tx1"/>
                </a:solidFill>
              </a:rPr>
              <a:t>Fotocredit (optional)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61708F2D-FD98-4DA7-BCD1-753C16518BD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7356" y="1535049"/>
            <a:ext cx="3236913" cy="24768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Bildplatzhalter 8">
            <a:extLst>
              <a:ext uri="{FF2B5EF4-FFF2-40B4-BE49-F238E27FC236}">
                <a16:creationId xmlns:a16="http://schemas.microsoft.com/office/drawing/2014/main" id="{53779D34-D034-46FB-9C14-1408E30CFA6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645478" y="1533600"/>
            <a:ext cx="4184571" cy="4964038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Bildplatzhalter 8">
            <a:extLst>
              <a:ext uri="{FF2B5EF4-FFF2-40B4-BE49-F238E27FC236}">
                <a16:creationId xmlns:a16="http://schemas.microsoft.com/office/drawing/2014/main" id="{1378B694-62D8-4DFC-BE26-58236B104F9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8669" y="4168800"/>
            <a:ext cx="2565506" cy="23256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15" name="Bildplatzhalter 8">
            <a:extLst>
              <a:ext uri="{FF2B5EF4-FFF2-40B4-BE49-F238E27FC236}">
                <a16:creationId xmlns:a16="http://schemas.microsoft.com/office/drawing/2014/main" id="{6BBFFA1C-F7BF-4517-8D4B-1922AF198E1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79287" y="4169861"/>
            <a:ext cx="4404981" cy="2326952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0055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65">
          <p15:clr>
            <a:srgbClr val="FBAE40"/>
          </p15:clr>
        </p15:guide>
        <p15:guide id="4" pos="7490">
          <p15:clr>
            <a:srgbClr val="FBAE40"/>
          </p15:clr>
        </p15:guide>
        <p15:guide id="5" orient="horz" pos="37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DF5BAB6-9203-49AA-81AB-92F52DD21F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058A20B-2B1A-4D51-A22E-CB800B698B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8775" y="383381"/>
            <a:ext cx="5737226" cy="3117600"/>
          </a:xfrm>
          <a:solidFill>
            <a:schemeClr val="bg1"/>
          </a:solidFill>
        </p:spPr>
        <p:txBody>
          <a:bodyPr lIns="252000" tIns="180000" rIns="180000" bIns="252000"/>
          <a:lstStyle>
            <a:lvl1pPr>
              <a:defRPr b="1">
                <a:solidFill>
                  <a:schemeClr val="tx2"/>
                </a:solidFill>
              </a:defRPr>
            </a:lvl1pPr>
            <a:lvl2pPr marL="0" indent="0">
              <a:buFontTx/>
              <a:buNone/>
              <a:defRPr/>
            </a:lvl2pPr>
            <a:lvl3pPr marL="270000">
              <a:defRPr/>
            </a:lvl3pPr>
            <a:lvl4pPr marL="540000">
              <a:defRPr/>
            </a:lvl4pPr>
            <a:lvl5pPr marL="810000" indent="-270000">
              <a:spcBef>
                <a:spcPts val="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b="0"/>
            </a:lvl5pPr>
            <a:lvl6pPr marL="0" indent="0">
              <a:lnSpc>
                <a:spcPts val="3000"/>
              </a:lnSpc>
              <a:spcBef>
                <a:spcPts val="0"/>
              </a:spcBef>
              <a:buFontTx/>
              <a:buNone/>
              <a:defRPr sz="2000" b="1"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</p:txBody>
      </p:sp>
    </p:spTree>
    <p:extLst>
      <p:ext uri="{BB962C8B-B14F-4D97-AF65-F5344CB8AC3E}">
        <p14:creationId xmlns:p14="http://schemas.microsoft.com/office/powerpoint/2010/main" val="2046917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EC0504-51FC-4590-83BB-9147A8DA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11B41B-09AF-4A5B-98DF-7F4A34C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9A88DD-21D3-4EDF-9B3D-DEBF3BA61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2CA701A-82B1-4814-B2C1-04348FA292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9569" y="590400"/>
            <a:ext cx="11470481" cy="345010"/>
          </a:xfrm>
        </p:spPr>
        <p:txBody>
          <a:bodyPr/>
          <a:lstStyle>
            <a:lvl1pPr>
              <a:buFontTx/>
              <a:buNone/>
              <a:defRPr sz="2600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2600">
                <a:solidFill>
                  <a:schemeClr val="bg2"/>
                </a:solidFill>
              </a:defRPr>
            </a:lvl2pPr>
            <a:lvl3pPr marL="0" indent="0">
              <a:buFontTx/>
              <a:buNone/>
              <a:defRPr sz="2600">
                <a:solidFill>
                  <a:schemeClr val="bg2"/>
                </a:solidFill>
              </a:defRPr>
            </a:lvl3pPr>
            <a:lvl4pPr marL="0" indent="0">
              <a:buFontTx/>
              <a:buNone/>
              <a:defRPr sz="2600">
                <a:solidFill>
                  <a:schemeClr val="bg2"/>
                </a:solidFill>
              </a:defRPr>
            </a:lvl4pPr>
            <a:lvl5pPr>
              <a:spcBef>
                <a:spcPts val="0"/>
              </a:spcBef>
              <a:buFontTx/>
              <a:buNone/>
              <a:defRPr sz="2600" b="0">
                <a:solidFill>
                  <a:schemeClr val="bg2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Diagrammplatzhalter 6">
            <a:extLst>
              <a:ext uri="{FF2B5EF4-FFF2-40B4-BE49-F238E27FC236}">
                <a16:creationId xmlns:a16="http://schemas.microsoft.com/office/drawing/2014/main" id="{D735D1A3-0A98-4BDF-9225-3DA886E876D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60000" y="1562400"/>
            <a:ext cx="11473200" cy="4935600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02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3">
          <p15:clr>
            <a:srgbClr val="FBAE40"/>
          </p15:clr>
        </p15:guide>
        <p15:guide id="2" orient="horz" pos="37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329445F-1720-4BB9-B940-D3D77CA6D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176550"/>
            <a:ext cx="11471275" cy="3450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470DBC-5FE1-482D-9CEB-474D8E437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1562567"/>
            <a:ext cx="11471275" cy="49350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5588BD-4415-4491-89B6-4CB38292E9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2856" y="6638423"/>
            <a:ext cx="6156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09/2021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E5F29C-1FCE-44FA-830A-113409D95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600" y="6638423"/>
            <a:ext cx="41148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Dr. Timm Kehler / Zukunft Gas </a:t>
            </a:r>
          </a:p>
        </p:txBody>
      </p:sp>
    </p:spTree>
    <p:extLst>
      <p:ext uri="{BB962C8B-B14F-4D97-AF65-F5344CB8AC3E}">
        <p14:creationId xmlns:p14="http://schemas.microsoft.com/office/powerpoint/2010/main" val="39542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6" r:id="rId14"/>
    <p:sldLayoutId id="2147483678" r:id="rId15"/>
    <p:sldLayoutId id="2147483696" r:id="rId16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70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3000"/>
        </a:spcBef>
        <a:spcAft>
          <a:spcPts val="600"/>
        </a:spcAft>
        <a:buFontTx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11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409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329445F-1720-4BB9-B940-D3D77CA6D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176550"/>
            <a:ext cx="11471275" cy="3450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470DBC-5FE1-482D-9CEB-474D8E437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1562567"/>
            <a:ext cx="11471275" cy="49350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Listenebene 1,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1"/>
            <a:r>
              <a:rPr lang="de-DE" dirty="0"/>
              <a:t>Listenebene 2,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2"/>
            <a:r>
              <a:rPr lang="de-DE" dirty="0"/>
              <a:t>Listenebene 3,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3"/>
            <a:r>
              <a:rPr lang="de-DE" dirty="0"/>
              <a:t>Listenebene 4, Ubuntu Regular 20/30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  <a:p>
            <a:pPr lvl="4"/>
            <a:r>
              <a:rPr lang="de-DE" dirty="0"/>
              <a:t>Listenebene 5, Ubuntu Regular 20/30 </a:t>
            </a:r>
            <a:r>
              <a:rPr lang="de-DE" dirty="0" err="1"/>
              <a:t>pt</a:t>
            </a:r>
            <a:r>
              <a:rPr lang="de-DE" dirty="0"/>
              <a:t>., Abstand vor: 30 </a:t>
            </a:r>
            <a:r>
              <a:rPr lang="de-DE" dirty="0" err="1"/>
              <a:t>pt</a:t>
            </a:r>
            <a:r>
              <a:rPr lang="de-DE" dirty="0"/>
              <a:t>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5588BD-4415-4491-89B6-4CB38292E9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2856" y="6638423"/>
            <a:ext cx="6156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09/2021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1E5F29C-1FCE-44FA-830A-113409D951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5600" y="6638423"/>
            <a:ext cx="41148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de-DE"/>
              <a:t>Dr. Timm Kehler / Zukunft Gas 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FF0DA2E-DD6D-40F7-9140-D3C681460CD0}"/>
              </a:ext>
            </a:extLst>
          </p:cNvPr>
          <p:cNvSpPr/>
          <p:nvPr userDrawn="1"/>
        </p:nvSpPr>
        <p:spPr>
          <a:xfrm>
            <a:off x="11625506" y="6587591"/>
            <a:ext cx="4090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DD44373-2D2E-48BF-BA6D-CFC58F0679E5}" type="slidenum">
              <a:rPr lang="de-DE" sz="900" smtClean="0"/>
              <a:t>‹Nr.›</a:t>
            </a:fld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3539540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hf sldNum="0"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000" indent="-342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42000" indent="-342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bg2"/>
        </a:buClr>
        <a:buFont typeface="Ubuntu" panose="020B0504030602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342000" indent="-342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bg2"/>
        </a:buClr>
        <a:buFont typeface="Ubuntu" panose="020B050403060203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342000" indent="-34200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342000" indent="-342000" algn="l" defTabSz="914400" rtl="0" eaLnBrk="1" latinLnBrk="0" hangingPunct="1">
        <a:lnSpc>
          <a:spcPts val="3000"/>
        </a:lnSpc>
        <a:spcBef>
          <a:spcPts val="3000"/>
        </a:spcBef>
        <a:buFontTx/>
        <a:buNone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11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40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hydrogen4eu.com/" TargetMode="Externa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sforclimate2050.eu/sdm_downloads/european-hydrogen-backbone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hyperlink" Target="https://gas.info/klimaschutz-mit-gas/dekarbonisierung-waermemarkt/klimaneutral-wohnen" TargetMode="Externa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gas.info/klimaschutz-mit-gas/dekarbonisierung-waermemarkt/klimaneutral-wohnen" TargetMode="Externa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gif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4">
            <a:extLst>
              <a:ext uri="{FF2B5EF4-FFF2-40B4-BE49-F238E27FC236}">
                <a16:creationId xmlns:a16="http://schemas.microsoft.com/office/drawing/2014/main" id="{F050AAAE-4B5F-4293-8256-05F4ACE34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3"/>
          <a:stretch/>
        </p:blipFill>
        <p:spPr>
          <a:xfrm>
            <a:off x="-11430" y="0"/>
            <a:ext cx="12203430" cy="6858000"/>
          </a:xfrm>
          <a:prstGeom prst="rect">
            <a:avLst/>
          </a:prstGeom>
        </p:spPr>
      </p:pic>
      <p:sp>
        <p:nvSpPr>
          <p:cNvPr id="4" name="Untertitel 3">
            <a:extLst>
              <a:ext uri="{FF2B5EF4-FFF2-40B4-BE49-F238E27FC236}">
                <a16:creationId xmlns:a16="http://schemas.microsoft.com/office/drawing/2014/main" id="{4464649D-2641-46D7-900F-AB607BAE713B}"/>
              </a:ext>
            </a:extLst>
          </p:cNvPr>
          <p:cNvSpPr>
            <a:spLocks noGrp="1"/>
          </p:cNvSpPr>
          <p:nvPr>
            <p:ph type="subTitle" idx="12"/>
          </p:nvPr>
        </p:nvSpPr>
        <p:spPr/>
        <p:txBody>
          <a:bodyPr/>
          <a:lstStyle/>
          <a:p>
            <a:r>
              <a:rPr lang="de-DE" dirty="0"/>
              <a:t>Grüner Wasserstoff statt Erdgas</a:t>
            </a:r>
          </a:p>
          <a:p>
            <a:r>
              <a:rPr lang="de-DE" sz="1600" b="0" dirty="0"/>
              <a:t>12. IEWT TU Wien</a:t>
            </a:r>
          </a:p>
          <a:p>
            <a:r>
              <a:rPr lang="de-DE" sz="1600" b="0" dirty="0"/>
              <a:t>Dr. Timm Kehler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49F1001-F9D8-4F37-A0D1-B04AFDFB2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764704"/>
            <a:ext cx="1684672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97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9BC0FD5-2840-4628-B85F-370FE2E3AB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58AD992A-EA81-430B-B541-CDF952033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09/2021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F1725C74-0399-435E-A715-09C61458ABA6}"/>
              </a:ext>
            </a:extLst>
          </p:cNvPr>
          <p:cNvSpPr txBox="1">
            <a:spLocks/>
          </p:cNvSpPr>
          <p:nvPr/>
        </p:nvSpPr>
        <p:spPr>
          <a:xfrm>
            <a:off x="352856" y="6638423"/>
            <a:ext cx="77398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24. Juni 2021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3252513-7A00-4FAE-A181-7130E9B8C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756" y="-250257"/>
            <a:ext cx="12403756" cy="8764330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A9C3E451-4D02-4712-8B32-453A42EA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</p:spTree>
    <p:extLst>
      <p:ext uri="{BB962C8B-B14F-4D97-AF65-F5344CB8AC3E}">
        <p14:creationId xmlns:p14="http://schemas.microsoft.com/office/powerpoint/2010/main" val="4100066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EC5EB-2A52-4C39-B48F-61D8EDB28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Wasserstoffproduktion morgen: CO2-neutral
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24DBA593-A680-4ABB-930F-374E61DFB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29" name="Fußzeilenplatzhalter 19">
            <a:extLst>
              <a:ext uri="{FF2B5EF4-FFF2-40B4-BE49-F238E27FC236}">
                <a16:creationId xmlns:a16="http://schemas.microsoft.com/office/drawing/2014/main" id="{FE744EBA-51DA-4203-BB5E-55B8DBEE5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defTabSz="914309"/>
            <a:r>
              <a:rPr lang="de-DE">
                <a:solidFill>
                  <a:prstClr val="black"/>
                </a:solidFill>
                <a:latin typeface="Ubuntu" panose="020B0504030602030204" pitchFamily="34" charset="0"/>
              </a:rPr>
              <a:t>Dr. Timm Kehler / Zukunft Gas 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3C3ABE9-AFE5-4063-BBF6-5B42A46AAF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Verschiedene Technologierouten führen zu klimaneutralem Wasserstoff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1AF3226-D5FE-4D7C-9417-DD79810567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A814CCEF-756F-46A5-ADD8-13B62CD10A18}"/>
              </a:ext>
            </a:extLst>
          </p:cNvPr>
          <p:cNvSpPr/>
          <p:nvPr/>
        </p:nvSpPr>
        <p:spPr>
          <a:xfrm>
            <a:off x="352102" y="4986544"/>
            <a:ext cx="5616000" cy="1512000"/>
          </a:xfrm>
          <a:prstGeom prst="rect">
            <a:avLst/>
          </a:prstGeom>
          <a:solidFill>
            <a:srgbClr val="00CD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77" tIns="107986" rIns="143981" bIns="1799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74A04B9A-34D6-4504-9D4C-E269DBFE6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330"/>
          <a:stretch/>
        </p:blipFill>
        <p:spPr>
          <a:xfrm>
            <a:off x="2495699" y="5058941"/>
            <a:ext cx="1631458" cy="1386689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299056CC-DBAB-4A3C-B524-951944FF1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5885" y="5308868"/>
            <a:ext cx="1608535" cy="912459"/>
          </a:xfrm>
          <a:prstGeom prst="rect">
            <a:avLst/>
          </a:prstGeom>
          <a:ln w="12700">
            <a:noFill/>
          </a:ln>
        </p:spPr>
      </p:pic>
      <p:sp>
        <p:nvSpPr>
          <p:cNvPr id="40" name="Textfeld 39">
            <a:extLst>
              <a:ext uri="{FF2B5EF4-FFF2-40B4-BE49-F238E27FC236}">
                <a16:creationId xmlns:a16="http://schemas.microsoft.com/office/drawing/2014/main" id="{0AEDD0A3-7FEE-4992-B0D2-C02B65353BA4}"/>
              </a:ext>
            </a:extLst>
          </p:cNvPr>
          <p:cNvSpPr txBox="1"/>
          <p:nvPr/>
        </p:nvSpPr>
        <p:spPr>
          <a:xfrm>
            <a:off x="352102" y="5725630"/>
            <a:ext cx="2520000" cy="720000"/>
          </a:xfrm>
          <a:prstGeom prst="rect">
            <a:avLst/>
          </a:prstGeom>
          <a:gradFill>
            <a:gsLst>
              <a:gs pos="0">
                <a:schemeClr val="bg1"/>
              </a:gs>
              <a:gs pos="85000">
                <a:schemeClr val="bg1">
                  <a:alpha val="25000"/>
                </a:schemeClr>
              </a:gs>
            </a:gsLst>
            <a:lin ang="21594000" scaled="0"/>
          </a:gra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Pyrolyse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hitney Semibold" pitchFamily="50" charset="0"/>
              <a:ea typeface="+mn-ea"/>
              <a:cs typeface="+mn-cs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DCD6C67A-C3CB-44FA-A9DA-9BA203EE20FF}"/>
              </a:ext>
            </a:extLst>
          </p:cNvPr>
          <p:cNvSpPr/>
          <p:nvPr/>
        </p:nvSpPr>
        <p:spPr>
          <a:xfrm>
            <a:off x="352102" y="3265566"/>
            <a:ext cx="5616000" cy="151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77" tIns="107986" rIns="143981" bIns="1799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35" name="Picture 2" descr="Hybrid-Kraftwerk | Foto: Enertrag/ Tom Baerwald">
            <a:extLst>
              <a:ext uri="{FF2B5EF4-FFF2-40B4-BE49-F238E27FC236}">
                <a16:creationId xmlns:a16="http://schemas.microsoft.com/office/drawing/2014/main" id="{63478575-B5AC-4DCB-84D2-8BCB87256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5" t="1829" r="10826" b="23728"/>
          <a:stretch/>
        </p:blipFill>
        <p:spPr bwMode="auto">
          <a:xfrm>
            <a:off x="3145829" y="3322240"/>
            <a:ext cx="2795894" cy="13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829762AC-F4EC-4A7C-B14F-C80432D08A14}"/>
              </a:ext>
            </a:extLst>
          </p:cNvPr>
          <p:cNvSpPr txBox="1"/>
          <p:nvPr/>
        </p:nvSpPr>
        <p:spPr>
          <a:xfrm>
            <a:off x="352102" y="3984484"/>
            <a:ext cx="2520000" cy="720000"/>
          </a:xfrm>
          <a:prstGeom prst="rect">
            <a:avLst/>
          </a:prstGeom>
          <a:gradFill>
            <a:gsLst>
              <a:gs pos="0">
                <a:schemeClr val="bg1"/>
              </a:gs>
              <a:gs pos="85000">
                <a:schemeClr val="bg1">
                  <a:alpha val="25000"/>
                </a:schemeClr>
              </a:gs>
            </a:gsLst>
            <a:lin ang="21594000" scaled="0"/>
          </a:gra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Elektrolyse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E843DE38-7B4D-492F-B888-0530B06F01F9}"/>
              </a:ext>
            </a:extLst>
          </p:cNvPr>
          <p:cNvSpPr/>
          <p:nvPr/>
        </p:nvSpPr>
        <p:spPr>
          <a:xfrm>
            <a:off x="352102" y="1544588"/>
            <a:ext cx="5616000" cy="151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9977" tIns="107986" rIns="143981" bIns="17997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76BF4D2-BCF5-4F21-ADE7-03DB964E8E1D}"/>
              </a:ext>
            </a:extLst>
          </p:cNvPr>
          <p:cNvGrpSpPr/>
          <p:nvPr/>
        </p:nvGrpSpPr>
        <p:grpSpPr>
          <a:xfrm>
            <a:off x="3077570" y="1625410"/>
            <a:ext cx="1208212" cy="1350355"/>
            <a:chOff x="1682198" y="1697209"/>
            <a:chExt cx="2274447" cy="2542029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0CD7159D-3262-49DD-A404-D0AE4045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897" t="10408" r="8098" b="2285"/>
            <a:stretch/>
          </p:blipFill>
          <p:spPr>
            <a:xfrm>
              <a:off x="1682198" y="1697209"/>
              <a:ext cx="2274447" cy="2542029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4CD9719C-0537-44D4-89FA-E702455E9830}"/>
                </a:ext>
              </a:extLst>
            </p:cNvPr>
            <p:cNvSpPr/>
            <p:nvPr/>
          </p:nvSpPr>
          <p:spPr>
            <a:xfrm>
              <a:off x="3098800" y="1984375"/>
              <a:ext cx="415925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  <p:sp>
          <p:nvSpPr>
            <p:cNvPr id="33" name="Rechteck 32">
              <a:extLst>
                <a:ext uri="{FF2B5EF4-FFF2-40B4-BE49-F238E27FC236}">
                  <a16:creationId xmlns:a16="http://schemas.microsoft.com/office/drawing/2014/main" id="{05061601-8103-4D16-86BC-B05EBD19042F}"/>
                </a:ext>
              </a:extLst>
            </p:cNvPr>
            <p:cNvSpPr/>
            <p:nvPr/>
          </p:nvSpPr>
          <p:spPr>
            <a:xfrm>
              <a:off x="2713906" y="3028950"/>
              <a:ext cx="1034778" cy="273356"/>
            </a:xfrm>
            <a:prstGeom prst="rect">
              <a:avLst/>
            </a:prstGeom>
            <a:solidFill>
              <a:srgbClr val="0849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</p:grpSp>
      <p:pic>
        <p:nvPicPr>
          <p:cNvPr id="37" name="Grafik 36">
            <a:extLst>
              <a:ext uri="{FF2B5EF4-FFF2-40B4-BE49-F238E27FC236}">
                <a16:creationId xmlns:a16="http://schemas.microsoft.com/office/drawing/2014/main" id="{70C84D53-9BD4-4516-BF60-FCFFE90590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76"/>
          <a:stretch/>
        </p:blipFill>
        <p:spPr>
          <a:xfrm>
            <a:off x="4466053" y="1412776"/>
            <a:ext cx="1111106" cy="1746013"/>
          </a:xfrm>
          <a:prstGeom prst="rect">
            <a:avLst/>
          </a:prstGeom>
        </p:spPr>
      </p:pic>
      <p:sp>
        <p:nvSpPr>
          <p:cNvPr id="43" name="Textfeld 42">
            <a:extLst>
              <a:ext uri="{FF2B5EF4-FFF2-40B4-BE49-F238E27FC236}">
                <a16:creationId xmlns:a16="http://schemas.microsoft.com/office/drawing/2014/main" id="{E7516B36-7010-4CAF-ACA9-FF05AE8DBBB6}"/>
              </a:ext>
            </a:extLst>
          </p:cNvPr>
          <p:cNvSpPr txBox="1"/>
          <p:nvPr/>
        </p:nvSpPr>
        <p:spPr>
          <a:xfrm>
            <a:off x="360858" y="2267650"/>
            <a:ext cx="2520000" cy="720000"/>
          </a:xfrm>
          <a:prstGeom prst="rect">
            <a:avLst/>
          </a:prstGeom>
          <a:gradFill>
            <a:gsLst>
              <a:gs pos="0">
                <a:schemeClr val="bg1"/>
              </a:gs>
              <a:gs pos="85000">
                <a:schemeClr val="bg1">
                  <a:alpha val="25000"/>
                </a:schemeClr>
              </a:gs>
            </a:gsLst>
            <a:lin ang="21594000" scaled="0"/>
          </a:gradFill>
        </p:spPr>
        <p:txBody>
          <a:bodyPr wrap="square" tIns="46794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Dampfreformierung und CCOS</a:t>
            </a:r>
            <a:endParaRPr kumimoji="0" lang="de-DE" sz="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Whitney Book" pitchFamily="50" charset="0"/>
              <a:ea typeface="+mn-ea"/>
              <a:cs typeface="+mn-cs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7FB40B0-A3BF-4598-BC33-19AD4494FFC4}"/>
              </a:ext>
            </a:extLst>
          </p:cNvPr>
          <p:cNvSpPr/>
          <p:nvPr/>
        </p:nvSpPr>
        <p:spPr>
          <a:xfrm>
            <a:off x="11625506" y="6587591"/>
            <a:ext cx="4090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44373-2D2E-48BF-BA6D-CFC58F0679E5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12" name="Gleichschenkliges Dreieck 11">
            <a:extLst>
              <a:ext uri="{FF2B5EF4-FFF2-40B4-BE49-F238E27FC236}">
                <a16:creationId xmlns:a16="http://schemas.microsoft.com/office/drawing/2014/main" id="{7A912EED-D903-4DDD-889C-50C63E3B27CC}"/>
              </a:ext>
            </a:extLst>
          </p:cNvPr>
          <p:cNvSpPr/>
          <p:nvPr/>
        </p:nvSpPr>
        <p:spPr>
          <a:xfrm rot="5400000">
            <a:off x="4447990" y="3370416"/>
            <a:ext cx="4938033" cy="1350355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8628377-E8C2-405C-BDA2-7715A1EBE753}"/>
              </a:ext>
            </a:extLst>
          </p:cNvPr>
          <p:cNvSpPr/>
          <p:nvPr/>
        </p:nvSpPr>
        <p:spPr>
          <a:xfrm>
            <a:off x="8253140" y="2702041"/>
            <a:ext cx="2639049" cy="263904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err="1">
                <a:solidFill>
                  <a:schemeClr val="tx1"/>
                </a:solidFill>
              </a:rPr>
              <a:t>Ziel</a:t>
            </a:r>
            <a:r>
              <a:rPr lang="en-GB" b="1">
                <a:solidFill>
                  <a:schemeClr val="tx1"/>
                </a:solidFill>
              </a:rPr>
              <a:t>: </a:t>
            </a:r>
            <a:r>
              <a:rPr lang="en-GB" b="1" err="1">
                <a:solidFill>
                  <a:schemeClr val="tx1"/>
                </a:solidFill>
              </a:rPr>
              <a:t>klimaneutraler</a:t>
            </a:r>
            <a:r>
              <a:rPr lang="en-GB" b="1">
                <a:solidFill>
                  <a:schemeClr val="tx1"/>
                </a:solidFill>
              </a:rPr>
              <a:t> </a:t>
            </a:r>
            <a:r>
              <a:rPr lang="en-GB" b="1" err="1">
                <a:solidFill>
                  <a:schemeClr val="tx1"/>
                </a:solidFill>
              </a:rPr>
              <a:t>Wasserstoff</a:t>
            </a:r>
            <a:endParaRPr lang="en-GB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5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E5FBF5-C580-4F1A-8A96-ED3983C6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Alle </a:t>
            </a:r>
            <a:r>
              <a:rPr lang="en-GB" dirty="0" err="1"/>
              <a:t>Wasserstoff-Farben</a:t>
            </a:r>
            <a:r>
              <a:rPr lang="en-GB" dirty="0"/>
              <a:t> </a:t>
            </a:r>
            <a:r>
              <a:rPr lang="en-GB" dirty="0" err="1"/>
              <a:t>werden</a:t>
            </a:r>
            <a:r>
              <a:rPr lang="en-GB" dirty="0"/>
              <a:t> </a:t>
            </a:r>
            <a:r>
              <a:rPr lang="en-GB" dirty="0" err="1"/>
              <a:t>gebraucht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4E6100A-EEB2-4AA7-B623-AE1165280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8E8E25A-98F5-455C-837D-45599FD5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ED2A053-9680-4002-B05E-FFA4824882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/>
              <a:t>Projekt</a:t>
            </a:r>
            <a:r>
              <a:rPr lang="en-GB" dirty="0"/>
              <a:t> “</a:t>
            </a:r>
            <a:r>
              <a:rPr lang="en-GB" dirty="0">
                <a:hlinkClick r:id="rId2"/>
              </a:rPr>
              <a:t>Hydrogen4EU</a:t>
            </a:r>
            <a:r>
              <a:rPr lang="en-GB" dirty="0"/>
              <a:t>” </a:t>
            </a:r>
            <a:r>
              <a:rPr lang="en-GB" dirty="0" err="1"/>
              <a:t>zeigt</a:t>
            </a:r>
            <a:r>
              <a:rPr lang="en-GB" dirty="0"/>
              <a:t> </a:t>
            </a:r>
            <a:r>
              <a:rPr lang="en-GB" dirty="0" err="1"/>
              <a:t>Marktaufbau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</a:t>
            </a:r>
            <a:r>
              <a:rPr lang="en-GB" dirty="0" err="1"/>
              <a:t>blau</a:t>
            </a:r>
            <a:r>
              <a:rPr lang="en-GB" dirty="0"/>
              <a:t>/</a:t>
            </a:r>
            <a:r>
              <a:rPr lang="en-GB" dirty="0" err="1"/>
              <a:t>türkis</a:t>
            </a:r>
            <a:r>
              <a:rPr lang="en-GB" dirty="0"/>
              <a:t>, </a:t>
            </a:r>
            <a:r>
              <a:rPr lang="en-GB" dirty="0" err="1"/>
              <a:t>dann</a:t>
            </a:r>
            <a:r>
              <a:rPr lang="en-GB" dirty="0"/>
              <a:t> </a:t>
            </a:r>
            <a:r>
              <a:rPr lang="en-GB" dirty="0" err="1"/>
              <a:t>grün</a:t>
            </a:r>
            <a:r>
              <a:rPr lang="en-GB" dirty="0"/>
              <a:t>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B896BA-ECBB-47BE-89E8-C18F2BFD9D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0B00CFC-E171-42CA-BCF6-C9FD6E0EB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29"/>
          <a:stretch/>
        </p:blipFill>
        <p:spPr>
          <a:xfrm>
            <a:off x="95665" y="1409711"/>
            <a:ext cx="11997492" cy="43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60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0C3CD-90D7-48BA-9AB6-B7C593CFE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Das </a:t>
            </a:r>
            <a:r>
              <a:rPr lang="en-GB" dirty="0" err="1"/>
              <a:t>europäische</a:t>
            </a:r>
            <a:r>
              <a:rPr lang="en-GB" dirty="0"/>
              <a:t> </a:t>
            </a:r>
            <a:r>
              <a:rPr lang="en-GB" dirty="0" err="1"/>
              <a:t>Gastransportnetz</a:t>
            </a:r>
            <a:r>
              <a:rPr lang="en-GB" dirty="0"/>
              <a:t> </a:t>
            </a:r>
            <a:r>
              <a:rPr lang="en-GB" dirty="0" err="1"/>
              <a:t>ist</a:t>
            </a:r>
            <a:r>
              <a:rPr lang="en-GB" dirty="0"/>
              <a:t> “H2-ready”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20533F-6ADF-4B1D-8A68-A2CD9C860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EE7E0B-1B52-4403-B8CC-B409826C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3AF1718-452C-4852-94CD-8B591A4DBD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/>
              <a:t>Projekt</a:t>
            </a:r>
            <a:r>
              <a:rPr lang="en-GB" dirty="0"/>
              <a:t> “</a:t>
            </a:r>
            <a:r>
              <a:rPr lang="en-GB" dirty="0">
                <a:hlinkClick r:id="rId3"/>
              </a:rPr>
              <a:t>European Hydrogen Backbone</a:t>
            </a:r>
            <a:r>
              <a:rPr lang="en-GB" dirty="0"/>
              <a:t>”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338833F-F76A-4935-838B-2BAC4763FC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D6A8365-39F8-477B-A76A-53BE6FC95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908" y="1168400"/>
            <a:ext cx="7338177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95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AE6F2-B342-45B4-B60D-BC53BCF5A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Studie</a:t>
            </a:r>
            <a:r>
              <a:rPr lang="de-DE" dirty="0"/>
              <a:t> Klimaneutral Wohnen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C2BDF0-34EC-46B2-9E24-058FEE9C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C8D82F2-B829-41C3-814C-24955EA31F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Verbrauchsentwicklung der Energieträger im Zeitraum 2020 bis 2050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DB4B9E5-B5C1-452C-A09F-3C83FDF746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562400"/>
            <a:ext cx="2977560" cy="4935600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de-DE" sz="1400" b="1" dirty="0"/>
              <a:t>Fossiles Heizöl und Erdgas verschwinden </a:t>
            </a:r>
            <a:r>
              <a:rPr lang="de-DE" sz="1400" dirty="0"/>
              <a:t>aus dem Wärmemarkt bis zum Jahr 2050</a:t>
            </a:r>
          </a:p>
          <a:p>
            <a:pPr marL="342900" indent="-34290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de-DE" sz="1400" b="1" dirty="0"/>
              <a:t>Wasserstoffmix</a:t>
            </a:r>
            <a:r>
              <a:rPr lang="de-DE" sz="1400" dirty="0"/>
              <a:t>: Nachfrage wächst mit zunehmender Verfügbarkeit und Umstellung der Gasverteil-netze nach dem Jahr 2030 massiv auf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de-DE" sz="1400" b="1" dirty="0"/>
              <a:t>Strombedarf im Wärme-markt bleibt bis zum Jahr 2050 weitgehend konstant </a:t>
            </a:r>
            <a:r>
              <a:rPr lang="de-DE" sz="1400" dirty="0"/>
              <a:t>trotz Zuwachs der mit Strom beheizten Wohneinheiten (Ursache: Einsatz von Stromheizungen im hocheffizientem Neubau)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59B2755-2EEB-4EE3-9A89-97D10D881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1581039"/>
            <a:ext cx="8418206" cy="4320773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BEB2AAE-ECDA-461B-9249-BED3D1749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</p:spTree>
    <p:extLst>
      <p:ext uri="{BB962C8B-B14F-4D97-AF65-F5344CB8AC3E}">
        <p14:creationId xmlns:p14="http://schemas.microsoft.com/office/powerpoint/2010/main" val="3528396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127F7-7985-409D-851A-86C40136D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Studie</a:t>
            </a:r>
            <a:r>
              <a:rPr lang="de-DE" dirty="0"/>
              <a:t> Klimaneutral Wohnen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004DB45-01F3-4219-9D3D-75EA15B40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D62BA9C-4BB9-4BF0-AB7F-0499272809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Endenergieverbrauchsentwicklung gasförmiger Energieträger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A3B3493C-C417-4BC3-9FFE-15D56A92C8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0000" y="1562400"/>
            <a:ext cx="3064335" cy="4935600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de-DE" sz="1400" dirty="0"/>
              <a:t>Der </a:t>
            </a:r>
            <a:r>
              <a:rPr lang="de-DE" sz="1400" b="1" dirty="0"/>
              <a:t>Energieträger </a:t>
            </a:r>
            <a:r>
              <a:rPr lang="de-DE" sz="1400" b="1" dirty="0" err="1"/>
              <a:t>Gasmix</a:t>
            </a:r>
            <a:r>
              <a:rPr lang="de-DE" sz="1400" b="1" dirty="0"/>
              <a:t> </a:t>
            </a:r>
            <a:r>
              <a:rPr lang="de-DE" sz="1400" dirty="0"/>
              <a:t>wird im Zeitraum 2020 bis 2030 schrittweise durch Erhöhung des Biomethan-Anteils vollständig </a:t>
            </a:r>
            <a:r>
              <a:rPr lang="de-DE" sz="1400" b="1" dirty="0" err="1"/>
              <a:t>dekarbonisiert</a:t>
            </a:r>
            <a:endParaRPr lang="de-DE" sz="1400" b="1" dirty="0"/>
          </a:p>
          <a:p>
            <a:pPr marL="342900" indent="-342900">
              <a:spcAft>
                <a:spcPts val="1200"/>
              </a:spcAft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de-DE" sz="1400" dirty="0"/>
              <a:t>Ab dem Jahr 2030 werden zunehmend die Gasnetze auf Wasserstoff umgestellt und Gebäude direkt mit dem </a:t>
            </a:r>
            <a:r>
              <a:rPr lang="de-DE" sz="1400" b="1" dirty="0"/>
              <a:t>Energieträger Wasserstoffmix </a:t>
            </a:r>
            <a:r>
              <a:rPr lang="de-DE" sz="1400" dirty="0"/>
              <a:t>versorgt</a:t>
            </a:r>
          </a:p>
          <a:p>
            <a:pPr marL="342900" indent="-3429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de-DE" sz="1400" dirty="0"/>
              <a:t>Die Verfügbarkeit der ausgewiesenen Mengen von </a:t>
            </a:r>
            <a:r>
              <a:rPr lang="de-DE" sz="1400" dirty="0" err="1"/>
              <a:t>dekarbonisiertem</a:t>
            </a:r>
            <a:r>
              <a:rPr lang="de-DE" sz="1400" dirty="0"/>
              <a:t> </a:t>
            </a:r>
            <a:r>
              <a:rPr lang="de-DE" sz="1400" b="1" dirty="0"/>
              <a:t>Wasserstoff (blau, türkis, grün)</a:t>
            </a:r>
            <a:r>
              <a:rPr lang="de-DE" sz="1400" dirty="0"/>
              <a:t> und </a:t>
            </a:r>
            <a:r>
              <a:rPr lang="de-DE" sz="1400" b="1" dirty="0"/>
              <a:t>Biomethan</a:t>
            </a:r>
            <a:r>
              <a:rPr lang="de-DE" sz="1400" dirty="0"/>
              <a:t> wurde anhand aktueller Studien </a:t>
            </a:r>
            <a:r>
              <a:rPr lang="de-DE" sz="1400" dirty="0" err="1"/>
              <a:t>plaubilisiert</a:t>
            </a:r>
            <a:endParaRPr lang="de-DE" sz="14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568F69F-AC03-4D6A-A09A-BDE4FE98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4335" y="1646493"/>
            <a:ext cx="8203909" cy="4322439"/>
          </a:xfrm>
          <a:prstGeom prst="rect">
            <a:avLst/>
          </a:prstGeom>
        </p:spPr>
      </p:pic>
      <p:sp>
        <p:nvSpPr>
          <p:cNvPr id="8" name="Textplatzhalter 6">
            <a:extLst>
              <a:ext uri="{FF2B5EF4-FFF2-40B4-BE49-F238E27FC236}">
                <a16:creationId xmlns:a16="http://schemas.microsoft.com/office/drawing/2014/main" id="{AD452038-6904-4D42-B585-72ADE4590B9E}"/>
              </a:ext>
            </a:extLst>
          </p:cNvPr>
          <p:cNvSpPr txBox="1">
            <a:spLocks/>
          </p:cNvSpPr>
          <p:nvPr/>
        </p:nvSpPr>
        <p:spPr>
          <a:xfrm>
            <a:off x="2967567" y="5931785"/>
            <a:ext cx="7502901" cy="159608"/>
          </a:xfrm>
          <a:prstGeom prst="rect">
            <a:avLst/>
          </a:prstGeom>
        </p:spPr>
        <p:txBody>
          <a:bodyPr lIns="0" tIns="36000" rIns="0" bIns="36000" anchor="ctr"/>
          <a:lstStyle>
            <a:lvl1pPr marL="0" indent="0" algn="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4B4B4D"/>
                </a:solidFill>
                <a:effectLst/>
                <a:uLnTx/>
                <a:uFillTx/>
                <a:latin typeface="Dax-Light"/>
                <a:ea typeface="+mn-ea"/>
                <a:cs typeface="+mn-cs"/>
              </a:rPr>
              <a:t>*</a:t>
            </a: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srgbClr val="4B4B4D"/>
                </a:solidFill>
                <a:effectLst/>
                <a:uLnTx/>
                <a:uFillTx/>
                <a:latin typeface="Dax-Light"/>
                <a:ea typeface="+mn-ea"/>
                <a:cs typeface="+mn-cs"/>
              </a:rPr>
              <a:t>Gasverbräuche zur Nah-/Fernwärmeerzeugung und zur Stromerzeugung sind nicht mit dargestellt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490B46-163D-4B2B-8DFA-2E08877D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</p:spTree>
    <p:extLst>
      <p:ext uri="{BB962C8B-B14F-4D97-AF65-F5344CB8AC3E}">
        <p14:creationId xmlns:p14="http://schemas.microsoft.com/office/powerpoint/2010/main" val="2040123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AB1D238B-8CBD-420A-99E8-5EE5804DCB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973"/>
          <a:stretch/>
        </p:blipFill>
        <p:spPr>
          <a:xfrm>
            <a:off x="0" y="0"/>
            <a:ext cx="12192000" cy="7334332"/>
          </a:xfrm>
          <a:prstGeom prst="rect">
            <a:avLst/>
          </a:prstGeom>
          <a:noFill/>
        </p:spPr>
      </p:pic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58AD992A-EA81-430B-B541-CDF952033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09/2021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E63190-D887-4E47-A3A7-442FBBE0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4000" y="6638423"/>
            <a:ext cx="4114800" cy="18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Dr. Timm Kehler / Zukunft Gas 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F2B90295-61EA-459B-B13C-5A9D99BC0D88}"/>
              </a:ext>
            </a:extLst>
          </p:cNvPr>
          <p:cNvSpPr txBox="1">
            <a:spLocks/>
          </p:cNvSpPr>
          <p:nvPr/>
        </p:nvSpPr>
        <p:spPr>
          <a:xfrm>
            <a:off x="352856" y="6638423"/>
            <a:ext cx="77398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24. Juni 2021</a:t>
            </a:r>
          </a:p>
        </p:txBody>
      </p:sp>
    </p:spTree>
    <p:extLst>
      <p:ext uri="{BB962C8B-B14F-4D97-AF65-F5344CB8AC3E}">
        <p14:creationId xmlns:p14="http://schemas.microsoft.com/office/powerpoint/2010/main" val="2943547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958393F3-0C21-40C1-A99C-9E658F857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Die </a:t>
            </a:r>
            <a:r>
              <a:rPr lang="en-GB" dirty="0" err="1"/>
              <a:t>Verteilnetze</a:t>
            </a:r>
            <a:r>
              <a:rPr lang="en-GB" dirty="0"/>
              <a:t> warden </a:t>
            </a:r>
            <a:r>
              <a:rPr lang="en-GB" dirty="0" err="1"/>
              <a:t>dezentrale</a:t>
            </a:r>
            <a:r>
              <a:rPr lang="en-GB" dirty="0"/>
              <a:t> </a:t>
            </a:r>
            <a:r>
              <a:rPr lang="en-GB" dirty="0" err="1"/>
              <a:t>Stromerzeuger</a:t>
            </a:r>
            <a:r>
              <a:rPr lang="en-GB" dirty="0"/>
              <a:t> </a:t>
            </a:r>
            <a:r>
              <a:rPr lang="en-GB" dirty="0" err="1"/>
              <a:t>benötigen</a:t>
            </a:r>
            <a:endParaRPr lang="en-GB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19A6E9-15AC-4D9E-A6BE-FF6BF418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D045B22-E87D-458D-A470-2491E1B9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8957BAA-6AF1-471C-890B-6F81C1EF57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BHKWs </a:t>
            </a:r>
            <a:r>
              <a:rPr lang="en-GB" dirty="0" err="1"/>
              <a:t>senken</a:t>
            </a:r>
            <a:r>
              <a:rPr lang="en-GB" dirty="0"/>
              <a:t> die relative </a:t>
            </a:r>
            <a:r>
              <a:rPr lang="en-GB" dirty="0" err="1"/>
              <a:t>Überlast</a:t>
            </a:r>
            <a:r>
              <a:rPr lang="en-GB" dirty="0"/>
              <a:t> um </a:t>
            </a:r>
            <a:r>
              <a:rPr lang="en-GB" dirty="0" err="1"/>
              <a:t>Größenordnungen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16B2910-A0BB-4711-A7EC-07AF28CF94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B572AC-6457-4B51-AE8F-B7109FD80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3642"/>
            <a:ext cx="12192000" cy="516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21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E39397F-6051-485B-9211-49703B370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Zuhause</a:t>
            </a:r>
            <a:r>
              <a:rPr lang="en-GB" dirty="0"/>
              <a:t> Strom und </a:t>
            </a:r>
            <a:r>
              <a:rPr lang="en-GB" dirty="0" err="1"/>
              <a:t>Wärme</a:t>
            </a:r>
            <a:r>
              <a:rPr lang="en-GB" dirty="0"/>
              <a:t> </a:t>
            </a:r>
            <a:r>
              <a:rPr lang="en-GB" dirty="0" err="1"/>
              <a:t>erzeugen</a:t>
            </a:r>
            <a:endParaRPr lang="en-GB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3B0B2BC-09CC-4D76-B988-8CB9913F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  <a:latin typeface="Calibri"/>
              </a:rPr>
              <a:t>Dr. Timm Kehler / Zukunft Gas 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E00B294-F01B-4000-A7A0-CC3AB78861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/>
              <a:t>Brennstoffzellenheizung</a:t>
            </a:r>
            <a:r>
              <a:rPr lang="en-GB" dirty="0"/>
              <a:t> am </a:t>
            </a:r>
            <a:r>
              <a:rPr lang="en-GB" dirty="0" err="1"/>
              <a:t>Gasnetz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BA4D00B-55D4-4589-B827-E854D1C01A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Grafik 9" descr="Ein Bild, das Wand, drinnen, Boden, Person enthält.&#10;&#10;Mit sehr hoher Zuverlässigkeit generierte Beschreibung">
            <a:extLst>
              <a:ext uri="{FF2B5EF4-FFF2-40B4-BE49-F238E27FC236}">
                <a16:creationId xmlns:a16="http://schemas.microsoft.com/office/drawing/2014/main" id="{37E91F35-C7AD-4C77-A5C5-3834D9857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7" r="953" b="14408"/>
          <a:stretch/>
        </p:blipFill>
        <p:spPr>
          <a:xfrm>
            <a:off x="358776" y="1562398"/>
            <a:ext cx="11471274" cy="493560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DF608EF-8F59-4068-BEA2-E6F019DC37A1}"/>
              </a:ext>
            </a:extLst>
          </p:cNvPr>
          <p:cNvSpPr txBox="1"/>
          <p:nvPr/>
        </p:nvSpPr>
        <p:spPr>
          <a:xfrm>
            <a:off x="794" y="6588001"/>
            <a:ext cx="16280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>
                <a:solidFill>
                  <a:schemeClr val="bg1"/>
                </a:solidFill>
              </a:rPr>
              <a:t>Quelle: Viessmann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1AC95177-DB51-49C0-9EDF-1DC7C5B9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4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724C7C-3567-4B89-A9B0-5B83616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Dezentrale</a:t>
            </a:r>
            <a:r>
              <a:rPr lang="en-GB" dirty="0"/>
              <a:t> </a:t>
            </a:r>
            <a:r>
              <a:rPr lang="en-GB" dirty="0" err="1"/>
              <a:t>Stromerzeugung</a:t>
            </a:r>
            <a:r>
              <a:rPr lang="en-GB" dirty="0"/>
              <a:t> </a:t>
            </a:r>
            <a:r>
              <a:rPr lang="en-GB" dirty="0" err="1"/>
              <a:t>mit</a:t>
            </a:r>
            <a:r>
              <a:rPr lang="en-GB" dirty="0"/>
              <a:t> SOFC </a:t>
            </a:r>
            <a:r>
              <a:rPr lang="en-GB" dirty="0" err="1"/>
              <a:t>Brennstoffzellen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5CDA128-A0DA-450D-BC80-7DAC5F089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9ACA19E-D68D-4B7B-909E-CD9680AE85F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CD2B6CF-7BCB-4611-BA53-717C90E1C6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8704D55-87E8-4144-8F1C-DA8B17A78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5" t="2183" b="9055"/>
          <a:stretch/>
        </p:blipFill>
        <p:spPr bwMode="auto">
          <a:xfrm>
            <a:off x="358775" y="1560513"/>
            <a:ext cx="7885339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Elektronik, Computer enthält.&#10;&#10;Automatisch generierte Beschreibung">
            <a:extLst>
              <a:ext uri="{FF2B5EF4-FFF2-40B4-BE49-F238E27FC236}">
                <a16:creationId xmlns:a16="http://schemas.microsoft.com/office/drawing/2014/main" id="{3AD00AAC-C676-4BE6-B78C-5757FC6C81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7053" r="6907" b="7146"/>
          <a:stretch/>
        </p:blipFill>
        <p:spPr>
          <a:xfrm>
            <a:off x="8244114" y="1560513"/>
            <a:ext cx="3585935" cy="4937125"/>
          </a:xfrm>
          <a:prstGeom prst="rect">
            <a:avLst/>
          </a:prstGeom>
        </p:spPr>
      </p:pic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9701EF-5E5B-4AC7-B787-26BA599F3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6292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61E398-B2C1-47F8-9252-9BF5E331A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Endenergiebedarf</a:t>
            </a:r>
            <a:r>
              <a:rPr lang="en-US" dirty="0"/>
              <a:t> in Deutschland</a:t>
            </a:r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2F25B98-53BD-4E1D-A7E9-B6AAC3832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33" name="Textplatzhalter 32">
            <a:extLst>
              <a:ext uri="{FF2B5EF4-FFF2-40B4-BE49-F238E27FC236}">
                <a16:creationId xmlns:a16="http://schemas.microsoft.com/office/drawing/2014/main" id="{5504672B-0D53-48BA-8E38-559CD67225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F4815CD4-5B9E-408F-B883-E62D5245A2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8ACE96C-F1C7-4F85-893D-ED95C5F70819}"/>
              </a:ext>
            </a:extLst>
          </p:cNvPr>
          <p:cNvSpPr/>
          <p:nvPr/>
        </p:nvSpPr>
        <p:spPr>
          <a:xfrm rot="16200000">
            <a:off x="8372987" y="3149510"/>
            <a:ext cx="5780088" cy="455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Source: </a:t>
            </a:r>
            <a:r>
              <a:rPr lang="en-US" sz="800" dirty="0" err="1">
                <a:solidFill>
                  <a:srgbClr val="000000"/>
                </a:solidFill>
              </a:rPr>
              <a:t>Arbeitsgemeinschaft</a:t>
            </a:r>
            <a:r>
              <a:rPr lang="en-US" sz="800" dirty="0">
                <a:solidFill>
                  <a:srgbClr val="000000"/>
                </a:solidFill>
              </a:rPr>
              <a:t> </a:t>
            </a:r>
            <a:r>
              <a:rPr lang="en-US" sz="800" dirty="0" err="1">
                <a:solidFill>
                  <a:srgbClr val="000000"/>
                </a:solidFill>
              </a:rPr>
              <a:t>Energiebilanzen</a:t>
            </a:r>
            <a:r>
              <a:rPr lang="en-US" sz="800" dirty="0">
                <a:solidFill>
                  <a:srgbClr val="000000"/>
                </a:solidFill>
              </a:rPr>
              <a:t> für das </a:t>
            </a:r>
            <a:r>
              <a:rPr lang="en-US" sz="800" dirty="0" err="1">
                <a:solidFill>
                  <a:srgbClr val="000000"/>
                </a:solidFill>
              </a:rPr>
              <a:t>Jahr</a:t>
            </a:r>
            <a:r>
              <a:rPr lang="en-US" sz="800" dirty="0">
                <a:solidFill>
                  <a:srgbClr val="000000"/>
                </a:solidFill>
              </a:rPr>
              <a:t> 2017 (08/2018)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CEFB7FD-5151-4968-974D-3B30A8E688FD}"/>
              </a:ext>
            </a:extLst>
          </p:cNvPr>
          <p:cNvSpPr>
            <a:spLocks/>
          </p:cNvSpPr>
          <p:nvPr/>
        </p:nvSpPr>
        <p:spPr>
          <a:xfrm>
            <a:off x="357663" y="1562400"/>
            <a:ext cx="2461674" cy="4704067"/>
          </a:xfrm>
          <a:prstGeom prst="rect">
            <a:avLst/>
          </a:prstGeom>
          <a:solidFill>
            <a:schemeClr val="accent6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8000" rIns="0" rtlCol="0" anchor="t"/>
          <a:lstStyle/>
          <a:p>
            <a:pPr algn="ctr" defTabSz="1219170"/>
            <a:r>
              <a:rPr lang="en-US" sz="1600" b="1" dirty="0">
                <a:solidFill>
                  <a:srgbClr val="013C74"/>
                </a:solidFill>
              </a:rPr>
              <a:t>„</a:t>
            </a:r>
            <a:r>
              <a:rPr lang="en-US" sz="1600" b="1" dirty="0" err="1">
                <a:solidFill>
                  <a:srgbClr val="013C74"/>
                </a:solidFill>
              </a:rPr>
              <a:t>Elektronen</a:t>
            </a:r>
            <a:r>
              <a:rPr lang="en-US" sz="1600" b="1" dirty="0">
                <a:solidFill>
                  <a:srgbClr val="013C74"/>
                </a:solidFill>
              </a:rPr>
              <a:t>“</a:t>
            </a:r>
          </a:p>
          <a:p>
            <a:pPr algn="ctr" defTabSz="1219170"/>
            <a:r>
              <a:rPr lang="en-US" sz="1600" b="1" dirty="0">
                <a:solidFill>
                  <a:srgbClr val="013C74"/>
                </a:solidFill>
              </a:rPr>
              <a:t>510 </a:t>
            </a:r>
            <a:r>
              <a:rPr lang="en-US" sz="1600" b="1" dirty="0" err="1">
                <a:solidFill>
                  <a:srgbClr val="013C74"/>
                </a:solidFill>
              </a:rPr>
              <a:t>TWh</a:t>
            </a:r>
            <a:endParaRPr lang="en-US" sz="1600" b="1" dirty="0">
              <a:solidFill>
                <a:srgbClr val="013C74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C0DA328-C161-467D-8989-E08ACDF0C762}"/>
              </a:ext>
            </a:extLst>
          </p:cNvPr>
          <p:cNvSpPr>
            <a:spLocks/>
          </p:cNvSpPr>
          <p:nvPr/>
        </p:nvSpPr>
        <p:spPr>
          <a:xfrm>
            <a:off x="2817458" y="1562399"/>
            <a:ext cx="9012591" cy="4705088"/>
          </a:xfrm>
          <a:prstGeom prst="rect">
            <a:avLst/>
          </a:prstGeom>
          <a:solidFill>
            <a:srgbClr val="82C5EB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/>
            <a:r>
              <a:rPr lang="en-US" sz="1600" b="1" dirty="0">
                <a:solidFill>
                  <a:srgbClr val="013C74"/>
                </a:solidFill>
                <a:latin typeface="+mj-lt"/>
              </a:rPr>
              <a:t>„</a:t>
            </a:r>
            <a:r>
              <a:rPr lang="en-US" sz="1600" b="1" dirty="0" err="1">
                <a:solidFill>
                  <a:srgbClr val="013C74"/>
                </a:solidFill>
                <a:latin typeface="+mj-lt"/>
              </a:rPr>
              <a:t>Moleküle</a:t>
            </a:r>
            <a:r>
              <a:rPr lang="en-US" sz="1600" b="1" dirty="0">
                <a:solidFill>
                  <a:srgbClr val="013C74"/>
                </a:solidFill>
                <a:latin typeface="+mj-lt"/>
              </a:rPr>
              <a:t>“</a:t>
            </a:r>
          </a:p>
          <a:p>
            <a:pPr algn="ctr" defTabSz="1219170"/>
            <a:r>
              <a:rPr lang="en-US" sz="1600" b="1" dirty="0">
                <a:solidFill>
                  <a:srgbClr val="013C74"/>
                </a:solidFill>
                <a:latin typeface="+mj-lt"/>
              </a:rPr>
              <a:t>1894 </a:t>
            </a:r>
            <a:r>
              <a:rPr lang="en-US" sz="1600" b="1" dirty="0" err="1">
                <a:solidFill>
                  <a:srgbClr val="013C74"/>
                </a:solidFill>
                <a:latin typeface="+mj-lt"/>
              </a:rPr>
              <a:t>TWh</a:t>
            </a:r>
            <a:endParaRPr lang="en-US" sz="1600" b="1" dirty="0">
              <a:solidFill>
                <a:srgbClr val="013C74"/>
              </a:solidFill>
              <a:latin typeface="+mj-lt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D1B57-7AC1-4C2F-89C1-26C427E8F744}"/>
              </a:ext>
            </a:extLst>
          </p:cNvPr>
          <p:cNvSpPr/>
          <p:nvPr/>
        </p:nvSpPr>
        <p:spPr>
          <a:xfrm>
            <a:off x="5848096" y="4562665"/>
            <a:ext cx="3548750" cy="49032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1" rIns="91440" bIns="45721">
            <a:spAutoFit/>
          </a:bodyPr>
          <a:lstStyle/>
          <a:p>
            <a:pPr algn="ctr" defTabSz="1219170"/>
            <a:endParaRPr lang="en-US" sz="1200" b="1" spc="49">
              <a:ln w="9525" cmpd="sng">
                <a:noFill/>
                <a:prstDash val="solid"/>
              </a:ln>
              <a:solidFill>
                <a:srgbClr val="013C74"/>
              </a:solidFill>
              <a:latin typeface="Arial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EB68FE82-05A4-422C-AA24-5A1DC30BE34F}"/>
              </a:ext>
            </a:extLst>
          </p:cNvPr>
          <p:cNvSpPr/>
          <p:nvPr/>
        </p:nvSpPr>
        <p:spPr>
          <a:xfrm>
            <a:off x="1483515" y="2912352"/>
            <a:ext cx="6684740" cy="49032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1" rIns="91440" bIns="45721">
            <a:spAutoFit/>
          </a:bodyPr>
          <a:lstStyle/>
          <a:p>
            <a:pPr algn="ctr" defTabSz="1219170"/>
            <a:endParaRPr lang="en-US" sz="1200" b="1" spc="49">
              <a:ln w="9525" cmpd="sng">
                <a:noFill/>
                <a:prstDash val="solid"/>
              </a:ln>
              <a:solidFill>
                <a:srgbClr val="013C74"/>
              </a:solidFill>
              <a:latin typeface="Arial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6B74E6A-0C44-42BB-99F2-F7E78F3B02F8}"/>
              </a:ext>
            </a:extLst>
          </p:cNvPr>
          <p:cNvSpPr>
            <a:spLocks/>
          </p:cNvSpPr>
          <p:nvPr/>
        </p:nvSpPr>
        <p:spPr>
          <a:xfrm rot="10800000">
            <a:off x="2829834" y="5820250"/>
            <a:ext cx="8989715" cy="433327"/>
          </a:xfrm>
          <a:prstGeom prst="rect">
            <a:avLst/>
          </a:prstGeom>
          <a:pattFill prst="dkUpDiag">
            <a:fgClr>
              <a:srgbClr val="82C5EB"/>
            </a:fgClr>
            <a:bgClr>
              <a:srgbClr val="FFEF18"/>
            </a:bgClr>
          </a:pattFill>
          <a:ln w="25400" cap="flat" cmpd="sng" algn="ctr">
            <a:solidFill>
              <a:schemeClr val="accent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spcBef>
                <a:spcPct val="50000"/>
              </a:spcBef>
              <a:defRPr/>
            </a:pPr>
            <a:endParaRPr lang="en-US" sz="12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Pfeil: nach rechts 10">
            <a:extLst>
              <a:ext uri="{FF2B5EF4-FFF2-40B4-BE49-F238E27FC236}">
                <a16:creationId xmlns:a16="http://schemas.microsoft.com/office/drawing/2014/main" id="{67190E9F-7A92-4DE1-820B-4818E80D9163}"/>
              </a:ext>
            </a:extLst>
          </p:cNvPr>
          <p:cNvSpPr/>
          <p:nvPr/>
        </p:nvSpPr>
        <p:spPr>
          <a:xfrm rot="16200000">
            <a:off x="7227513" y="5134083"/>
            <a:ext cx="489795" cy="869314"/>
          </a:xfrm>
          <a:prstGeom prst="rightArrow">
            <a:avLst/>
          </a:prstGeom>
          <a:solidFill>
            <a:srgbClr val="53A53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AB74BB0-FE35-48E5-A538-FEC743BF3CF6}"/>
              </a:ext>
            </a:extLst>
          </p:cNvPr>
          <p:cNvSpPr/>
          <p:nvPr/>
        </p:nvSpPr>
        <p:spPr>
          <a:xfrm>
            <a:off x="2796459" y="5904714"/>
            <a:ext cx="5493694" cy="282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/>
            <a:r>
              <a:rPr lang="en-US" sz="1200" b="1" dirty="0" err="1">
                <a:solidFill>
                  <a:srgbClr val="013C74"/>
                </a:solidFill>
              </a:rPr>
              <a:t>Biomasse</a:t>
            </a:r>
            <a:r>
              <a:rPr lang="en-US" sz="1200" b="1" dirty="0">
                <a:solidFill>
                  <a:srgbClr val="013C74"/>
                </a:solidFill>
              </a:rPr>
              <a:t> - 177 </a:t>
            </a:r>
            <a:r>
              <a:rPr lang="en-US" sz="1200" b="1" dirty="0" err="1">
                <a:solidFill>
                  <a:srgbClr val="013C74"/>
                </a:solidFill>
              </a:rPr>
              <a:t>TWh</a:t>
            </a:r>
            <a:endParaRPr lang="en-US" sz="1200" b="1" dirty="0">
              <a:solidFill>
                <a:srgbClr val="013C74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DDA523F-A137-4924-93AA-8642A766C8A2}"/>
              </a:ext>
            </a:extLst>
          </p:cNvPr>
          <p:cNvSpPr>
            <a:spLocks/>
          </p:cNvSpPr>
          <p:nvPr/>
        </p:nvSpPr>
        <p:spPr>
          <a:xfrm rot="10800000">
            <a:off x="368996" y="4522919"/>
            <a:ext cx="2410779" cy="1730660"/>
          </a:xfrm>
          <a:prstGeom prst="rect">
            <a:avLst/>
          </a:prstGeom>
          <a:pattFill prst="wdUpDiag">
            <a:fgClr>
              <a:srgbClr val="CED848"/>
            </a:fgClr>
            <a:bgClr>
              <a:schemeClr val="accent6"/>
            </a:bgClr>
          </a:pattFill>
          <a:ln w="25400" cap="flat" cmpd="sng" algn="ctr">
            <a:solidFill>
              <a:schemeClr val="accent3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spcBef>
                <a:spcPct val="50000"/>
              </a:spcBef>
              <a:defRPr/>
            </a:pPr>
            <a:endParaRPr lang="en-US" sz="12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9E130EA6-AFBC-4FD0-8B78-F0821B8675D6}"/>
              </a:ext>
            </a:extLst>
          </p:cNvPr>
          <p:cNvSpPr/>
          <p:nvPr/>
        </p:nvSpPr>
        <p:spPr>
          <a:xfrm>
            <a:off x="119502" y="5703605"/>
            <a:ext cx="2851979" cy="470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1200" b="1" dirty="0">
                <a:solidFill>
                  <a:srgbClr val="013C74"/>
                </a:solidFill>
              </a:rPr>
              <a:t>EE Strom</a:t>
            </a:r>
          </a:p>
          <a:p>
            <a:pPr algn="ctr" defTabSz="1219170"/>
            <a:r>
              <a:rPr lang="en-US" sz="1200" b="1" dirty="0">
                <a:solidFill>
                  <a:srgbClr val="013C74"/>
                </a:solidFill>
              </a:rPr>
              <a:t>188 </a:t>
            </a:r>
            <a:r>
              <a:rPr lang="en-US" sz="1200" b="1" dirty="0" err="1">
                <a:solidFill>
                  <a:srgbClr val="013C74"/>
                </a:solidFill>
              </a:rPr>
              <a:t>TWh</a:t>
            </a:r>
            <a:endParaRPr lang="en-US" sz="1200" b="1" dirty="0">
              <a:solidFill>
                <a:srgbClr val="013C74"/>
              </a:solidFill>
            </a:endParaRPr>
          </a:p>
        </p:txBody>
      </p:sp>
      <p:sp>
        <p:nvSpPr>
          <p:cNvPr id="16" name="Pfeil: nach rechts 9">
            <a:extLst>
              <a:ext uri="{FF2B5EF4-FFF2-40B4-BE49-F238E27FC236}">
                <a16:creationId xmlns:a16="http://schemas.microsoft.com/office/drawing/2014/main" id="{A83AD40C-01E4-4C26-B565-0879216B423A}"/>
              </a:ext>
            </a:extLst>
          </p:cNvPr>
          <p:cNvSpPr/>
          <p:nvPr/>
        </p:nvSpPr>
        <p:spPr>
          <a:xfrm rot="16200000">
            <a:off x="1278501" y="3878021"/>
            <a:ext cx="489795" cy="790288"/>
          </a:xfrm>
          <a:prstGeom prst="rightArrow">
            <a:avLst/>
          </a:prstGeom>
          <a:solidFill>
            <a:srgbClr val="53A53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D65911AF-0CDA-47DB-A396-59472F8E2BAB}"/>
              </a:ext>
            </a:extLst>
          </p:cNvPr>
          <p:cNvSpPr/>
          <p:nvPr/>
        </p:nvSpPr>
        <p:spPr>
          <a:xfrm>
            <a:off x="6615047" y="4579736"/>
            <a:ext cx="5060413" cy="1169553"/>
          </a:xfrm>
          <a:prstGeom prst="rect">
            <a:avLst/>
          </a:prstGeom>
          <a:noFill/>
        </p:spPr>
        <p:txBody>
          <a:bodyPr wrap="square" lIns="91440" tIns="45721" rIns="91440" bIns="45721">
            <a:spAutoFit/>
          </a:bodyPr>
          <a:lstStyle/>
          <a:p>
            <a:pPr marL="228594" indent="-228594">
              <a:buFont typeface="Symbol" panose="05050102010706020507" pitchFamily="18" charset="2"/>
              <a:buChar char="-"/>
            </a:pPr>
            <a:r>
              <a:rPr lang="en-US" sz="1400" b="1" dirty="0" err="1">
                <a:ln w="0"/>
                <a:solidFill>
                  <a:srgbClr val="013C7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Biomasse</a:t>
            </a:r>
            <a:r>
              <a:rPr lang="en-US" sz="1400" b="1" dirty="0">
                <a:ln w="0"/>
                <a:solidFill>
                  <a:srgbClr val="013C7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</a:p>
          <a:p>
            <a:pPr marL="228594" indent="-228594">
              <a:buFont typeface="Symbol" panose="05050102010706020507" pitchFamily="18" charset="2"/>
              <a:buChar char="-"/>
            </a:pPr>
            <a:r>
              <a:rPr lang="en-US" sz="1400" b="1" dirty="0">
                <a:ln w="0"/>
                <a:solidFill>
                  <a:srgbClr val="013C7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H2</a:t>
            </a:r>
          </a:p>
          <a:p>
            <a:pPr marL="228594" indent="-228594">
              <a:buFont typeface="Symbol" panose="05050102010706020507" pitchFamily="18" charset="2"/>
              <a:buChar char="-"/>
            </a:pPr>
            <a:r>
              <a:rPr lang="en-US" sz="1400" b="1" dirty="0">
                <a:ln w="0"/>
                <a:solidFill>
                  <a:srgbClr val="013C7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H2-basierte </a:t>
            </a:r>
            <a:r>
              <a:rPr lang="en-US" sz="1400" b="1" dirty="0" err="1">
                <a:ln w="0"/>
                <a:solidFill>
                  <a:srgbClr val="013C7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Energieträger</a:t>
            </a:r>
            <a:endParaRPr lang="en-US" sz="1400" b="1" dirty="0">
              <a:ln w="0"/>
              <a:solidFill>
                <a:srgbClr val="013C7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  <a:p>
            <a:pPr algn="r"/>
            <a:endParaRPr lang="en-US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  <a:p>
            <a:pPr algn="r"/>
            <a:endParaRPr lang="en-US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47D4A205-A5BE-46D1-9774-51E68C2CF532}"/>
              </a:ext>
            </a:extLst>
          </p:cNvPr>
          <p:cNvCxnSpPr/>
          <p:nvPr/>
        </p:nvCxnSpPr>
        <p:spPr>
          <a:xfrm>
            <a:off x="2806959" y="1560513"/>
            <a:ext cx="0" cy="47059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32AC3D8-6F1B-4EEA-B5B7-806305F0AD48}"/>
              </a:ext>
            </a:extLst>
          </p:cNvPr>
          <p:cNvGrpSpPr/>
          <p:nvPr/>
        </p:nvGrpSpPr>
        <p:grpSpPr>
          <a:xfrm>
            <a:off x="1022329" y="2387275"/>
            <a:ext cx="4245469" cy="3246589"/>
            <a:chOff x="4991459" y="1595790"/>
            <a:chExt cx="1259991" cy="1375575"/>
          </a:xfrm>
        </p:grpSpPr>
        <p:sp>
          <p:nvSpPr>
            <p:cNvPr id="21" name="Pfeil nach links und rechts 40">
              <a:extLst>
                <a:ext uri="{FF2B5EF4-FFF2-40B4-BE49-F238E27FC236}">
                  <a16:creationId xmlns:a16="http://schemas.microsoft.com/office/drawing/2014/main" id="{699961F4-83E5-4F70-8911-8D1FC15F9731}"/>
                </a:ext>
              </a:extLst>
            </p:cNvPr>
            <p:cNvSpPr/>
            <p:nvPr/>
          </p:nvSpPr>
          <p:spPr>
            <a:xfrm>
              <a:off x="4991459" y="1595790"/>
              <a:ext cx="1259991" cy="534484"/>
            </a:xfrm>
            <a:prstGeom prst="leftRightArrow">
              <a:avLst/>
            </a:prstGeom>
            <a:gradFill flip="none" rotWithShape="1">
              <a:gsLst>
                <a:gs pos="29000">
                  <a:schemeClr val="accent6"/>
                </a:gs>
                <a:gs pos="70000">
                  <a:srgbClr val="82C5EB"/>
                </a:gs>
              </a:gsLst>
              <a:lin ang="0" scaled="1"/>
              <a:tileRect/>
            </a:gradFill>
            <a:ln w="19050" cmpd="sng">
              <a:solidFill>
                <a:srgbClr val="013C7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0BD02C3D-08F7-4267-B8C2-C80A64A9196F}"/>
                </a:ext>
              </a:extLst>
            </p:cNvPr>
            <p:cNvSpPr txBox="1"/>
            <p:nvPr/>
          </p:nvSpPr>
          <p:spPr>
            <a:xfrm>
              <a:off x="5445653" y="1803272"/>
              <a:ext cx="522900" cy="1195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1200" b="1" dirty="0" err="1"/>
                <a:t>Markt</a:t>
              </a:r>
              <a:endParaRPr lang="en-US" sz="1200" b="1" dirty="0"/>
            </a:p>
          </p:txBody>
        </p:sp>
        <p:sp>
          <p:nvSpPr>
            <p:cNvPr id="23" name="Pfeil nach links und rechts 43">
              <a:extLst>
                <a:ext uri="{FF2B5EF4-FFF2-40B4-BE49-F238E27FC236}">
                  <a16:creationId xmlns:a16="http://schemas.microsoft.com/office/drawing/2014/main" id="{EE3D194C-7B03-484C-BAA3-B8276B07550E}"/>
                </a:ext>
              </a:extLst>
            </p:cNvPr>
            <p:cNvSpPr/>
            <p:nvPr/>
          </p:nvSpPr>
          <p:spPr>
            <a:xfrm>
              <a:off x="4991459" y="2670594"/>
              <a:ext cx="1259991" cy="300771"/>
            </a:xfrm>
            <a:prstGeom prst="leftRightArrow">
              <a:avLst>
                <a:gd name="adj1" fmla="val 50000"/>
                <a:gd name="adj2" fmla="val 90044"/>
              </a:avLst>
            </a:prstGeom>
            <a:gradFill flip="none" rotWithShape="1">
              <a:gsLst>
                <a:gs pos="29000">
                  <a:schemeClr val="accent6"/>
                </a:gs>
                <a:gs pos="70000">
                  <a:srgbClr val="82C5EB"/>
                </a:gs>
              </a:gsLst>
              <a:lin ang="0" scaled="1"/>
              <a:tileRect/>
            </a:gradFill>
            <a:ln w="19050" cmpd="sng">
              <a:solidFill>
                <a:srgbClr val="013C7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b="1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FD4726A7-2804-40C8-87B9-CCDC8FE699F8}"/>
                </a:ext>
              </a:extLst>
            </p:cNvPr>
            <p:cNvSpPr txBox="1"/>
            <p:nvPr/>
          </p:nvSpPr>
          <p:spPr>
            <a:xfrm>
              <a:off x="5377318" y="2762342"/>
              <a:ext cx="418277" cy="11736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defTabSz="1219170"/>
              <a:r>
                <a:rPr lang="en-US" sz="1200" b="1" dirty="0" err="1">
                  <a:solidFill>
                    <a:srgbClr val="013C74"/>
                  </a:solidFill>
                </a:rPr>
                <a:t>Systemstabilität</a:t>
              </a:r>
              <a:endParaRPr lang="en-US" sz="1200" b="1" dirty="0">
                <a:solidFill>
                  <a:srgbClr val="013C74"/>
                </a:solidFill>
              </a:endParaRPr>
            </a:p>
          </p:txBody>
        </p:sp>
      </p:grpSp>
      <p:sp>
        <p:nvSpPr>
          <p:cNvPr id="35" name="Datumsplatzhalter 34">
            <a:extLst>
              <a:ext uri="{FF2B5EF4-FFF2-40B4-BE49-F238E27FC236}">
                <a16:creationId xmlns:a16="http://schemas.microsoft.com/office/drawing/2014/main" id="{2FDCE6FB-2A40-4896-BA38-43CE1946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1050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71CDED3-2286-445C-B50E-D620C047F365}"/>
              </a:ext>
            </a:extLst>
          </p:cNvPr>
          <p:cNvSpPr/>
          <p:nvPr/>
        </p:nvSpPr>
        <p:spPr>
          <a:xfrm>
            <a:off x="358774" y="1581707"/>
            <a:ext cx="11471275" cy="49159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44000" bIns="180000" rtlCol="0" anchor="ctr"/>
          <a:lstStyle/>
          <a:p>
            <a:pPr algn="ctr"/>
            <a:endParaRPr lang="de-DE" sz="1400">
              <a:latin typeface="Ubuntu" panose="020B0504030602030204" pitchFamily="34" charset="0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691C5776-B8D5-4A9B-BACD-960AD0702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083" y="2719566"/>
            <a:ext cx="4253465" cy="22476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EF89C60B-162D-4597-8103-59F533DA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91" y="1747456"/>
            <a:ext cx="2433925" cy="181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7709F8A0-41E0-46FB-9447-33D32CEF7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" t="13304" r="-739" b="13339"/>
          <a:stretch/>
        </p:blipFill>
        <p:spPr bwMode="auto">
          <a:xfrm>
            <a:off x="5757896" y="1653981"/>
            <a:ext cx="3188857" cy="175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nhaltsplatzhalter 12" descr="Ein Bild, das Maschine, Himmel, Objekt, draußen enthält.&#10;&#10;Mit sehr hoher Zuverlässigkeit generierte Beschreibung">
            <a:extLst>
              <a:ext uri="{FF2B5EF4-FFF2-40B4-BE49-F238E27FC236}">
                <a16:creationId xmlns:a16="http://schemas.microsoft.com/office/drawing/2014/main" id="{FD262769-1347-4B69-BACB-639EDD78B6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 flipH="1">
            <a:off x="4298182" y="2649870"/>
            <a:ext cx="5055640" cy="3061850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5665779C-7AE7-437A-A99E-FACD236BDC6B}"/>
              </a:ext>
            </a:extLst>
          </p:cNvPr>
          <p:cNvSpPr txBox="1"/>
          <p:nvPr/>
        </p:nvSpPr>
        <p:spPr>
          <a:xfrm>
            <a:off x="4765650" y="3762197"/>
            <a:ext cx="2034437" cy="5232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25000"/>
                </a:schemeClr>
              </a:gs>
            </a:gsLst>
            <a:lin ang="21594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defTabSz="914309"/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Wasserstoff-</a:t>
            </a:r>
          </a:p>
          <a:p>
            <a:pPr defTabSz="914309"/>
            <a:r>
              <a:rPr lang="de-DE" sz="1400" b="1" err="1">
                <a:solidFill>
                  <a:prstClr val="black"/>
                </a:solidFill>
                <a:latin typeface="Ubuntu" panose="020B0504030602030204" pitchFamily="34" charset="0"/>
              </a:rPr>
              <a:t>turbine</a:t>
            </a:r>
            <a:endParaRPr lang="de-DE" sz="1400" b="1">
              <a:solidFill>
                <a:prstClr val="black"/>
              </a:solidFill>
              <a:latin typeface="Ubuntu" panose="020B0504030602030204" pitchFamily="34" charset="0"/>
            </a:endParaRPr>
          </a:p>
        </p:txBody>
      </p:sp>
      <p:pic>
        <p:nvPicPr>
          <p:cNvPr id="4112" name="Picture 16" descr="Nikola bringt Wasserstoff-LKW nach Europa">
            <a:extLst>
              <a:ext uri="{FF2B5EF4-FFF2-40B4-BE49-F238E27FC236}">
                <a16:creationId xmlns:a16="http://schemas.microsoft.com/office/drawing/2014/main" id="{433141D2-A88D-4CE3-955D-FE2DA8151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188" y="1490798"/>
            <a:ext cx="3580097" cy="201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EF5D86BE-C6A9-4C11-AA13-991E22FC2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Wasserstoffnutzung morgen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81FF755-14CE-4220-AC78-609804AF4E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/>
              <a:t>Wasserstoff kann in allen Sektoren verwendet werden.</a:t>
            </a:r>
          </a:p>
        </p:txBody>
      </p:sp>
      <p:pic>
        <p:nvPicPr>
          <p:cNvPr id="4098" name="Picture 2" descr="Die Vitovalor PT2 ist das Nachfolgemodell der Vitovalor 300-P. (Grafiken: Viessmann Werke GmbH &amp; Co. KG)">
            <a:extLst>
              <a:ext uri="{FF2B5EF4-FFF2-40B4-BE49-F238E27FC236}">
                <a16:creationId xmlns:a16="http://schemas.microsoft.com/office/drawing/2014/main" id="{33B05116-3E27-4A7A-9872-B07BB34540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56"/>
          <a:stretch/>
        </p:blipFill>
        <p:spPr bwMode="auto">
          <a:xfrm>
            <a:off x="1897042" y="2928622"/>
            <a:ext cx="2747615" cy="361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1DDD22F4-D220-42CB-B59F-F82145609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013" y="4920906"/>
            <a:ext cx="2417790" cy="13591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>
            <a:extLst>
              <a:ext uri="{FF2B5EF4-FFF2-40B4-BE49-F238E27FC236}">
                <a16:creationId xmlns:a16="http://schemas.microsoft.com/office/drawing/2014/main" id="{826E7891-FEAE-4359-AD9C-C443F40BAD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0" t="20531" r="32315" b="4172"/>
          <a:stretch/>
        </p:blipFill>
        <p:spPr bwMode="auto">
          <a:xfrm>
            <a:off x="406674" y="3557076"/>
            <a:ext cx="1806725" cy="27846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96D241C-9E87-40B9-895B-5908709863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5" r="27717"/>
          <a:stretch/>
        </p:blipFill>
        <p:spPr bwMode="auto">
          <a:xfrm>
            <a:off x="3218311" y="1603623"/>
            <a:ext cx="1805105" cy="2532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851FB1F-3AE1-48F4-AA15-AD935933061A}"/>
              </a:ext>
            </a:extLst>
          </p:cNvPr>
          <p:cNvSpPr txBox="1"/>
          <p:nvPr/>
        </p:nvSpPr>
        <p:spPr>
          <a:xfrm>
            <a:off x="2273896" y="5114973"/>
            <a:ext cx="2034437" cy="5232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25000"/>
                </a:schemeClr>
              </a:gs>
            </a:gsLst>
            <a:lin ang="21594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defTabSz="914309"/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Brennstoffzellen-</a:t>
            </a:r>
            <a:b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</a:br>
            <a:r>
              <a:rPr lang="de-DE" sz="1400" b="1" err="1">
                <a:solidFill>
                  <a:prstClr val="black"/>
                </a:solidFill>
                <a:latin typeface="Ubuntu" panose="020B0504030602030204" pitchFamily="34" charset="0"/>
              </a:rPr>
              <a:t>heizung</a:t>
            </a:r>
            <a:endParaRPr lang="de-DE" sz="1400" b="1">
              <a:solidFill>
                <a:prstClr val="black"/>
              </a:solidFill>
              <a:latin typeface="Ubuntu" panose="020B0504030602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98DC6AB-2BFE-447B-A7DD-40E248C19B1A}"/>
              </a:ext>
            </a:extLst>
          </p:cNvPr>
          <p:cNvSpPr txBox="1"/>
          <p:nvPr/>
        </p:nvSpPr>
        <p:spPr>
          <a:xfrm>
            <a:off x="3452768" y="2772103"/>
            <a:ext cx="1415864" cy="5232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25000"/>
                </a:schemeClr>
              </a:gs>
            </a:gsLst>
            <a:lin ang="21594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defTabSz="914309"/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Wasserstoff-</a:t>
            </a:r>
            <a:b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</a:br>
            <a:r>
              <a:rPr lang="de-DE" sz="1400" b="1" err="1">
                <a:solidFill>
                  <a:prstClr val="black"/>
                </a:solidFill>
                <a:latin typeface="Ubuntu" panose="020B0504030602030204" pitchFamily="34" charset="0"/>
              </a:rPr>
              <a:t>therme</a:t>
            </a:r>
            <a:endParaRPr lang="de-DE" sz="1400" b="1">
              <a:solidFill>
                <a:prstClr val="black"/>
              </a:solidFill>
              <a:latin typeface="Ubuntu" panose="020B050403060203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573BA70-49B1-46FB-9A76-E9C8E0798735}"/>
              </a:ext>
            </a:extLst>
          </p:cNvPr>
          <p:cNvSpPr txBox="1"/>
          <p:nvPr/>
        </p:nvSpPr>
        <p:spPr>
          <a:xfrm>
            <a:off x="707199" y="4568371"/>
            <a:ext cx="1687343" cy="5232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25000"/>
                </a:schemeClr>
              </a:gs>
            </a:gsLst>
            <a:lin ang="21594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defTabSz="914309"/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Brennstoffzelle Gewerbe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162FF29-217B-457F-A987-75EE505A2558}"/>
              </a:ext>
            </a:extLst>
          </p:cNvPr>
          <p:cNvSpPr txBox="1"/>
          <p:nvPr/>
        </p:nvSpPr>
        <p:spPr>
          <a:xfrm>
            <a:off x="713083" y="2419547"/>
            <a:ext cx="1687343" cy="5232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25000"/>
                </a:schemeClr>
              </a:gs>
            </a:gsLst>
            <a:lin ang="21594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defTabSz="914309"/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Brennstoffzelle Industrie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3D0F3FAB-6978-4696-A231-5057C7121DD6}"/>
              </a:ext>
            </a:extLst>
          </p:cNvPr>
          <p:cNvSpPr txBox="1"/>
          <p:nvPr/>
        </p:nvSpPr>
        <p:spPr>
          <a:xfrm>
            <a:off x="5725891" y="2203649"/>
            <a:ext cx="2034437" cy="30777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25000"/>
                </a:schemeClr>
              </a:gs>
            </a:gsLst>
            <a:lin ang="21594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defTabSz="914309"/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Stahlerzeugung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DB267D3-4858-41C9-AD7A-0D27A49558B0}"/>
              </a:ext>
            </a:extLst>
          </p:cNvPr>
          <p:cNvSpPr txBox="1"/>
          <p:nvPr/>
        </p:nvSpPr>
        <p:spPr>
          <a:xfrm>
            <a:off x="9437734" y="3482910"/>
            <a:ext cx="2034437" cy="5232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25000"/>
                </a:schemeClr>
              </a:gs>
            </a:gsLst>
            <a:lin ang="21594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defTabSz="914309"/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Brennstoffzellen-</a:t>
            </a:r>
            <a:b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</a:br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Zug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C7C1B0B-E81F-4EC4-B2A9-9F4393A01540}"/>
              </a:ext>
            </a:extLst>
          </p:cNvPr>
          <p:cNvSpPr txBox="1"/>
          <p:nvPr/>
        </p:nvSpPr>
        <p:spPr>
          <a:xfrm>
            <a:off x="9040888" y="5520591"/>
            <a:ext cx="2034437" cy="5232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25000"/>
                </a:schemeClr>
              </a:gs>
            </a:gsLst>
            <a:lin ang="21594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defTabSz="914309"/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Brennstoffzellen-</a:t>
            </a:r>
            <a:b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</a:br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Pkw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FCE35D9-C866-4D35-A8F1-2790AAF698EA}"/>
              </a:ext>
            </a:extLst>
          </p:cNvPr>
          <p:cNvSpPr txBox="1"/>
          <p:nvPr/>
        </p:nvSpPr>
        <p:spPr>
          <a:xfrm>
            <a:off x="9135350" y="2186816"/>
            <a:ext cx="2034437" cy="5232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25000"/>
                </a:schemeClr>
              </a:gs>
            </a:gsLst>
            <a:lin ang="21594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defTabSz="914309"/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Brennstoffzellen-</a:t>
            </a:r>
          </a:p>
          <a:p>
            <a:pPr defTabSz="914309"/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Lkw</a:t>
            </a:r>
          </a:p>
        </p:txBody>
      </p:sp>
      <p:pic>
        <p:nvPicPr>
          <p:cNvPr id="4102" name="Picture 6" descr="Toyota Wasserstoffbus">
            <a:extLst>
              <a:ext uri="{FF2B5EF4-FFF2-40B4-BE49-F238E27FC236}">
                <a16:creationId xmlns:a16="http://schemas.microsoft.com/office/drawing/2014/main" id="{343B84E8-9987-47A1-916F-E9CDA2D5A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DFCFD"/>
              </a:clrFrom>
              <a:clrTo>
                <a:srgbClr val="FDFC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t="27186" r="3073" b="25328"/>
          <a:stretch/>
        </p:blipFill>
        <p:spPr bwMode="auto">
          <a:xfrm>
            <a:off x="4416957" y="4853190"/>
            <a:ext cx="4525603" cy="14170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E8CC36A2-8CD8-49CD-9951-3B0C5AF1B4ED}"/>
              </a:ext>
            </a:extLst>
          </p:cNvPr>
          <p:cNvSpPr txBox="1"/>
          <p:nvPr/>
        </p:nvSpPr>
        <p:spPr>
          <a:xfrm>
            <a:off x="4439505" y="5324342"/>
            <a:ext cx="2034437" cy="5232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5000">
                <a:schemeClr val="bg1">
                  <a:alpha val="25000"/>
                </a:schemeClr>
              </a:gs>
            </a:gsLst>
            <a:lin ang="21594000" scaled="0"/>
            <a:tileRect/>
          </a:gradFill>
          <a:ln>
            <a:noFill/>
          </a:ln>
        </p:spPr>
        <p:txBody>
          <a:bodyPr wrap="square" rtlCol="0">
            <a:spAutoFit/>
          </a:bodyPr>
          <a:lstStyle/>
          <a:p>
            <a:pPr defTabSz="914309"/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Brennstoffzellen-</a:t>
            </a:r>
            <a:b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</a:br>
            <a:r>
              <a:rPr lang="de-DE" sz="1400" b="1">
                <a:solidFill>
                  <a:prstClr val="black"/>
                </a:solidFill>
                <a:latin typeface="Ubuntu" panose="020B0504030602030204" pitchFamily="34" charset="0"/>
              </a:rPr>
              <a:t>Bus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37A8E8B-8590-4EC5-92CF-4BD09C67BDD6}"/>
              </a:ext>
            </a:extLst>
          </p:cNvPr>
          <p:cNvSpPr/>
          <p:nvPr/>
        </p:nvSpPr>
        <p:spPr>
          <a:xfrm>
            <a:off x="11625506" y="6587591"/>
            <a:ext cx="4090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44373-2D2E-48BF-BA6D-CFC58F0679E5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9" name="Fußzeilenplatzhalter 19">
            <a:extLst>
              <a:ext uri="{FF2B5EF4-FFF2-40B4-BE49-F238E27FC236}">
                <a16:creationId xmlns:a16="http://schemas.microsoft.com/office/drawing/2014/main" id="{37C82615-D182-4F71-BE02-015F21C5F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975600" y="6638423"/>
            <a:ext cx="4114800" cy="180000"/>
          </a:xfrm>
        </p:spPr>
        <p:txBody>
          <a:bodyPr/>
          <a:lstStyle/>
          <a:p>
            <a:pPr defTabSz="914309"/>
            <a:r>
              <a:rPr lang="de-DE">
                <a:solidFill>
                  <a:prstClr val="black"/>
                </a:solidFill>
                <a:latin typeface="Ubuntu" panose="020B0504030602030204" pitchFamily="34" charset="0"/>
              </a:rPr>
              <a:t>Dr. Timm Kehler, Zukunft Gas e.V.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0186101-3B04-45FA-9F31-50E69F78B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21</a:t>
            </a:r>
          </a:p>
        </p:txBody>
      </p:sp>
    </p:spTree>
    <p:extLst>
      <p:ext uri="{BB962C8B-B14F-4D97-AF65-F5344CB8AC3E}">
        <p14:creationId xmlns:p14="http://schemas.microsoft.com/office/powerpoint/2010/main" val="269143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9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F80ABE-A6BE-4F51-AE05-0CE457D9D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Future </a:t>
            </a:r>
            <a:r>
              <a:rPr lang="en-GB" err="1"/>
              <a:t>nicht</a:t>
            </a:r>
            <a:r>
              <a:rPr lang="en-GB"/>
              <a:t> </a:t>
            </a:r>
            <a:r>
              <a:rPr lang="en-GB" err="1"/>
              <a:t>nur</a:t>
            </a:r>
            <a:r>
              <a:rPr lang="en-GB"/>
              <a:t> am Friday? </a:t>
            </a:r>
            <a:r>
              <a:rPr lang="en-GB" err="1"/>
              <a:t>Mit</a:t>
            </a:r>
            <a:r>
              <a:rPr lang="en-GB"/>
              <a:t> Gas </a:t>
            </a:r>
            <a:r>
              <a:rPr lang="en-GB" err="1"/>
              <a:t>geht’s</a:t>
            </a:r>
            <a:r>
              <a:rPr lang="en-GB"/>
              <a:t>!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8DD4307-0572-4A4C-A063-07A1B2F1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09/2021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7F2D895-FCB1-40CE-A690-C9E940925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Dr. Timm Kehler / Zukunft Gas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9EB22DA-EFD2-473B-B5B7-6D5281E77D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C475C54-4C22-41E0-A6CF-A16BD6CB25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/>
              <a:t>Fuel Switch</a:t>
            </a:r>
          </a:p>
          <a:p>
            <a:br>
              <a:rPr lang="de-DE"/>
            </a:br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6A2CA434-7EC2-435F-B8B0-2C2A79C14401}"/>
              </a:ext>
            </a:extLst>
          </p:cNvPr>
          <p:cNvSpPr/>
          <p:nvPr/>
        </p:nvSpPr>
        <p:spPr>
          <a:xfrm>
            <a:off x="359568" y="1530850"/>
            <a:ext cx="3185015" cy="321000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08BCC0A8-2A35-49DE-88BB-4A1961076B9B}"/>
              </a:ext>
            </a:extLst>
          </p:cNvPr>
          <p:cNvSpPr/>
          <p:nvPr/>
        </p:nvSpPr>
        <p:spPr>
          <a:xfrm>
            <a:off x="4344229" y="1530849"/>
            <a:ext cx="3185015" cy="3210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954FBEB-4B44-4EDD-86B6-14310657F23A}"/>
              </a:ext>
            </a:extLst>
          </p:cNvPr>
          <p:cNvSpPr/>
          <p:nvPr/>
        </p:nvSpPr>
        <p:spPr>
          <a:xfrm>
            <a:off x="8328890" y="1530849"/>
            <a:ext cx="3185015" cy="32100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D1183FA7-EE83-46C4-9B99-2F1AB8D18A6C}"/>
              </a:ext>
            </a:extLst>
          </p:cNvPr>
          <p:cNvSpPr txBox="1">
            <a:spLocks/>
          </p:cNvSpPr>
          <p:nvPr/>
        </p:nvSpPr>
        <p:spPr>
          <a:xfrm>
            <a:off x="4554207" y="1769427"/>
            <a:ext cx="2765057" cy="4157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000" indent="-34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000" indent="-34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Ubuntu" panose="020B0504030602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Ubuntu" panose="020B050403060203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000" indent="-34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000" indent="-342000" algn="l" defTabSz="914400" rtl="0" eaLnBrk="1" latinLnBrk="0" hangingPunct="1">
              <a:lnSpc>
                <a:spcPct val="110000"/>
              </a:lnSpc>
              <a:spcBef>
                <a:spcPts val="3000"/>
              </a:spcBef>
              <a:spcAft>
                <a:spcPts val="600"/>
              </a:spcAft>
              <a:buFontTx/>
              <a:buNone/>
              <a:defRPr sz="20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Effizienz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</a:b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22" name="Textplatzhalter 4">
            <a:extLst>
              <a:ext uri="{FF2B5EF4-FFF2-40B4-BE49-F238E27FC236}">
                <a16:creationId xmlns:a16="http://schemas.microsoft.com/office/drawing/2014/main" id="{253A7659-CB08-4413-9FE7-B7F6CCE22AE8}"/>
              </a:ext>
            </a:extLst>
          </p:cNvPr>
          <p:cNvSpPr txBox="1">
            <a:spLocks/>
          </p:cNvSpPr>
          <p:nvPr/>
        </p:nvSpPr>
        <p:spPr>
          <a:xfrm>
            <a:off x="8451553" y="1769427"/>
            <a:ext cx="2939688" cy="20042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000" indent="-34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000" indent="-34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Ubuntu" panose="020B0504030602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Ubuntu" panose="020B050403060203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000" indent="-34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000" indent="-342000" algn="l" defTabSz="914400" rtl="0" eaLnBrk="1" latinLnBrk="0" hangingPunct="1">
              <a:lnSpc>
                <a:spcPct val="110000"/>
              </a:lnSpc>
              <a:spcBef>
                <a:spcPts val="3000"/>
              </a:spcBef>
              <a:spcAft>
                <a:spcPts val="600"/>
              </a:spcAft>
              <a:buFontTx/>
              <a:buNone/>
              <a:defRPr sz="20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Klimaneutrales Gas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</a:br>
            <a:endParaRPr kumimoji="0" lang="de-DE" sz="2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E0E38EA-4389-4A91-9D70-66AFEAE5F0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03" y="2562429"/>
            <a:ext cx="1097228" cy="109691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8863D48-DB54-45E5-B817-484EB47328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5" y="3537208"/>
            <a:ext cx="899746" cy="90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DEC5237-9C86-4749-BA49-D5955E3841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575" y="2500522"/>
            <a:ext cx="831589" cy="83158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9A47665-9583-48A8-92E0-A19656C9527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794" y="2357995"/>
            <a:ext cx="1068832" cy="106853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6099806-FE41-4EA8-B9C8-0A7DA1A851C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219" y="3306819"/>
            <a:ext cx="1160355" cy="116035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8415A1B-C02F-4DEC-8C0E-37051CF5B9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79" y="3070819"/>
            <a:ext cx="522732" cy="52258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6B67AA2-9E28-4C34-AB72-23813DBDDA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703" y="3537208"/>
            <a:ext cx="899746" cy="900000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D749BD35-FAE6-43CC-BE39-01CDA790AC8A}"/>
              </a:ext>
            </a:extLst>
          </p:cNvPr>
          <p:cNvGrpSpPr/>
          <p:nvPr/>
        </p:nvGrpSpPr>
        <p:grpSpPr>
          <a:xfrm>
            <a:off x="4911355" y="2828423"/>
            <a:ext cx="1824230" cy="1550546"/>
            <a:chOff x="8656590" y="5457424"/>
            <a:chExt cx="802970" cy="682502"/>
          </a:xfrm>
        </p:grpSpPr>
        <p:sp>
          <p:nvSpPr>
            <p:cNvPr id="19" name="Pfeil: nach rechts 18">
              <a:extLst>
                <a:ext uri="{FF2B5EF4-FFF2-40B4-BE49-F238E27FC236}">
                  <a16:creationId xmlns:a16="http://schemas.microsoft.com/office/drawing/2014/main" id="{BA92375E-3380-4A8E-9862-9A0966CCF1E4}"/>
                </a:ext>
              </a:extLst>
            </p:cNvPr>
            <p:cNvSpPr/>
            <p:nvPr/>
          </p:nvSpPr>
          <p:spPr>
            <a:xfrm>
              <a:off x="8656590" y="6051026"/>
              <a:ext cx="240182" cy="88900"/>
            </a:xfrm>
            <a:prstGeom prst="rightArrow">
              <a:avLst>
                <a:gd name="adj1" fmla="val 100000"/>
                <a:gd name="adj2" fmla="val 821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21CBB353-7FA5-4F85-8291-0B615DD1A803}"/>
                </a:ext>
              </a:extLst>
            </p:cNvPr>
            <p:cNvSpPr/>
            <p:nvPr/>
          </p:nvSpPr>
          <p:spPr>
            <a:xfrm>
              <a:off x="8656590" y="5915818"/>
              <a:ext cx="337206" cy="88900"/>
            </a:xfrm>
            <a:prstGeom prst="rightArrow">
              <a:avLst>
                <a:gd name="adj1" fmla="val 100000"/>
                <a:gd name="adj2" fmla="val 821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  <p:sp>
          <p:nvSpPr>
            <p:cNvPr id="23" name="Pfeil: nach rechts 22">
              <a:extLst>
                <a:ext uri="{FF2B5EF4-FFF2-40B4-BE49-F238E27FC236}">
                  <a16:creationId xmlns:a16="http://schemas.microsoft.com/office/drawing/2014/main" id="{90A62631-A592-4A00-84F6-308FB09F4550}"/>
                </a:ext>
              </a:extLst>
            </p:cNvPr>
            <p:cNvSpPr/>
            <p:nvPr/>
          </p:nvSpPr>
          <p:spPr>
            <a:xfrm>
              <a:off x="8656590" y="5780610"/>
              <a:ext cx="401310" cy="88900"/>
            </a:xfrm>
            <a:prstGeom prst="rightArrow">
              <a:avLst>
                <a:gd name="adj1" fmla="val 100000"/>
                <a:gd name="adj2" fmla="val 821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  <p:sp>
          <p:nvSpPr>
            <p:cNvPr id="24" name="Pfeil: nach rechts 23">
              <a:extLst>
                <a:ext uri="{FF2B5EF4-FFF2-40B4-BE49-F238E27FC236}">
                  <a16:creationId xmlns:a16="http://schemas.microsoft.com/office/drawing/2014/main" id="{96D8B498-CE82-4AFC-A923-04538C9FA47A}"/>
                </a:ext>
              </a:extLst>
            </p:cNvPr>
            <p:cNvSpPr/>
            <p:nvPr/>
          </p:nvSpPr>
          <p:spPr>
            <a:xfrm>
              <a:off x="8656590" y="5642497"/>
              <a:ext cx="511431" cy="88900"/>
            </a:xfrm>
            <a:prstGeom prst="rightArrow">
              <a:avLst>
                <a:gd name="adj1" fmla="val 100000"/>
                <a:gd name="adj2" fmla="val 821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  <p:sp>
          <p:nvSpPr>
            <p:cNvPr id="25" name="Pfeil: nach rechts 24">
              <a:extLst>
                <a:ext uri="{FF2B5EF4-FFF2-40B4-BE49-F238E27FC236}">
                  <a16:creationId xmlns:a16="http://schemas.microsoft.com/office/drawing/2014/main" id="{F9FCC6F9-8EED-4E6C-AD00-7788F277264C}"/>
                </a:ext>
              </a:extLst>
            </p:cNvPr>
            <p:cNvSpPr/>
            <p:nvPr/>
          </p:nvSpPr>
          <p:spPr>
            <a:xfrm>
              <a:off x="8656590" y="5504384"/>
              <a:ext cx="578518" cy="88900"/>
            </a:xfrm>
            <a:prstGeom prst="rightArrow">
              <a:avLst>
                <a:gd name="adj1" fmla="val 100000"/>
                <a:gd name="adj2" fmla="val 8214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1BFE741C-2A85-4F07-8C2F-63FC60172BC6}"/>
                </a:ext>
              </a:extLst>
            </p:cNvPr>
            <p:cNvSpPr txBox="1"/>
            <p:nvPr/>
          </p:nvSpPr>
          <p:spPr>
            <a:xfrm>
              <a:off x="9270134" y="5457424"/>
              <a:ext cx="189426" cy="2263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buntu"/>
                  <a:ea typeface="+mn-ea"/>
                  <a:cs typeface="+mn-cs"/>
                </a:rPr>
                <a:t>A++</a:t>
              </a:r>
            </a:p>
          </p:txBody>
        </p:sp>
      </p:grpSp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115DEB8E-E2C1-4A76-93C0-536953FEAEB8}"/>
              </a:ext>
            </a:extLst>
          </p:cNvPr>
          <p:cNvSpPr/>
          <p:nvPr/>
        </p:nvSpPr>
        <p:spPr>
          <a:xfrm>
            <a:off x="1490499" y="3164502"/>
            <a:ext cx="639006" cy="284634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3" name="Textplatzhalter 4">
            <a:extLst>
              <a:ext uri="{FF2B5EF4-FFF2-40B4-BE49-F238E27FC236}">
                <a16:creationId xmlns:a16="http://schemas.microsoft.com/office/drawing/2014/main" id="{B4E13F1D-EBE9-4D54-96F9-171D8F712052}"/>
              </a:ext>
            </a:extLst>
          </p:cNvPr>
          <p:cNvSpPr txBox="1">
            <a:spLocks/>
          </p:cNvSpPr>
          <p:nvPr/>
        </p:nvSpPr>
        <p:spPr>
          <a:xfrm>
            <a:off x="566841" y="1769427"/>
            <a:ext cx="2765057" cy="4157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000" indent="-34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000" indent="-34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Ubuntu" panose="020B050403060203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42000" indent="-34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Ubuntu" panose="020B050403060203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2000" indent="-342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2000" indent="-342000" algn="l" defTabSz="914400" rtl="0" eaLnBrk="1" latinLnBrk="0" hangingPunct="1">
              <a:lnSpc>
                <a:spcPct val="110000"/>
              </a:lnSpc>
              <a:spcBef>
                <a:spcPts val="3000"/>
              </a:spcBef>
              <a:spcAft>
                <a:spcPts val="600"/>
              </a:spcAft>
              <a:buFontTx/>
              <a:buNone/>
              <a:defRPr sz="20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Fuel Switch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</a:br>
            <a:endParaRPr kumimoji="0" lang="de-DE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37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14A398-D760-4E07-A34D-DCCB86F3AC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93789F8-FC5B-4151-8B4E-68F6E6BF27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8775" y="539336"/>
            <a:ext cx="4502592" cy="1601979"/>
          </a:xfrm>
        </p:spPr>
        <p:txBody>
          <a:bodyPr/>
          <a:lstStyle/>
          <a:p>
            <a:r>
              <a:rPr lang="de-DE" sz="3600" dirty="0">
                <a:solidFill>
                  <a:schemeClr val="bg1"/>
                </a:solidFill>
              </a:rPr>
              <a:t>Vielen Dank für Ihre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2286250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7D8872-379D-4414-BDD5-7B2C4DD913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Dr.-Ing. Timm Kehler</a:t>
            </a:r>
          </a:p>
          <a:p>
            <a:r>
              <a:rPr lang="de-DE" dirty="0"/>
              <a:t>Vorstand</a:t>
            </a:r>
          </a:p>
          <a:p>
            <a:endParaRPr lang="de-DE" dirty="0"/>
          </a:p>
          <a:p>
            <a:r>
              <a:rPr lang="de-DE" dirty="0"/>
              <a:t>T: +49 30 4606015-80 | M: +49 151 580 257 51</a:t>
            </a:r>
          </a:p>
          <a:p>
            <a:r>
              <a:rPr lang="de-DE" dirty="0"/>
              <a:t>E: timm.kehler@gas.info | www.gas.info</a:t>
            </a:r>
          </a:p>
        </p:txBody>
      </p:sp>
    </p:spTree>
    <p:extLst>
      <p:ext uri="{BB962C8B-B14F-4D97-AF65-F5344CB8AC3E}">
        <p14:creationId xmlns:p14="http://schemas.microsoft.com/office/powerpoint/2010/main" val="24273953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BFDD8C23-97BD-4DF9-866E-3722AF1BE9FD}"/>
              </a:ext>
            </a:extLst>
          </p:cNvPr>
          <p:cNvGrpSpPr/>
          <p:nvPr/>
        </p:nvGrpSpPr>
        <p:grpSpPr>
          <a:xfrm>
            <a:off x="233720" y="1367226"/>
            <a:ext cx="11473630" cy="4900374"/>
            <a:chOff x="2062957" y="1105978"/>
            <a:chExt cx="8064249" cy="4693112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62957" y="1105978"/>
              <a:ext cx="8064249" cy="4124620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2235306" y="5429758"/>
              <a:ext cx="369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Whitney Semibold" pitchFamily="50" charset="0"/>
                </a:rPr>
                <a:t>Jan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2866095" y="5429758"/>
              <a:ext cx="379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Whitney Semibold" pitchFamily="50" charset="0"/>
                </a:rPr>
                <a:t>Feb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3530355" y="5429758"/>
              <a:ext cx="4252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Whitney Semibold" pitchFamily="50" charset="0"/>
                </a:rPr>
                <a:t>Mar</a:t>
              </a: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242896" y="5429758"/>
              <a:ext cx="398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Whitney Semibold" pitchFamily="50" charset="0"/>
                </a:rPr>
                <a:t>Apr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902539" y="5429758"/>
              <a:ext cx="405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Whitney Semibold" pitchFamily="50" charset="0"/>
                </a:rPr>
                <a:t>Mai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587830" y="5429758"/>
              <a:ext cx="375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Whitney Semibold" pitchFamily="50" charset="0"/>
                </a:rPr>
                <a:t>Jun</a:t>
              </a:r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6229840" y="5429758"/>
              <a:ext cx="328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Whitney Semibold" pitchFamily="50" charset="0"/>
                </a:rPr>
                <a:t>Jul</a:t>
              </a: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802921" y="5429758"/>
              <a:ext cx="4219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Whitney Semibold" pitchFamily="50" charset="0"/>
                </a:rPr>
                <a:t>Aug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7491418" y="5429758"/>
              <a:ext cx="394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Whitney Semibold" pitchFamily="50" charset="0"/>
                </a:rPr>
                <a:t>Sep</a:t>
              </a:r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8159077" y="5429758"/>
              <a:ext cx="393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Whitney Semibold" pitchFamily="50" charset="0"/>
                </a:rPr>
                <a:t>Okt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8815962" y="5429758"/>
              <a:ext cx="4145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Whitney Semibold" pitchFamily="50" charset="0"/>
                </a:rPr>
                <a:t>Nov</a:t>
              </a:r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9514653" y="5429758"/>
              <a:ext cx="40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>
                  <a:latin typeface="Whitney Semibold" pitchFamily="50" charset="0"/>
                </a:rPr>
                <a:t>Dez</a:t>
              </a:r>
            </a:p>
          </p:txBody>
        </p:sp>
        <p:cxnSp>
          <p:nvCxnSpPr>
            <p:cNvPr id="26" name="Gerader Verbinder 25"/>
            <p:cNvCxnSpPr/>
            <p:nvPr/>
          </p:nvCxnSpPr>
          <p:spPr>
            <a:xfrm>
              <a:off x="2235305" y="5332654"/>
              <a:ext cx="779263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Energieverbrauch</a:t>
            </a:r>
            <a:r>
              <a:rPr lang="en-US"/>
              <a:t> </a:t>
            </a:r>
            <a:r>
              <a:rPr lang="en-US" err="1"/>
              <a:t>eines</a:t>
            </a:r>
            <a:r>
              <a:rPr lang="en-US"/>
              <a:t> </a:t>
            </a:r>
            <a:r>
              <a:rPr lang="en-US" err="1"/>
              <a:t>Durchschnittshaushaltes</a:t>
            </a:r>
            <a:r>
              <a:rPr lang="en-US"/>
              <a:t>
</a:t>
            </a:r>
            <a:endParaRPr lang="de-DE"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42B0E31-4530-475B-8B3A-61FD89DFF5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cxnSp>
        <p:nvCxnSpPr>
          <p:cNvPr id="9" name="Gerader Verbinder 8"/>
          <p:cNvCxnSpPr/>
          <p:nvPr/>
        </p:nvCxnSpPr>
        <p:spPr>
          <a:xfrm>
            <a:off x="4582537" y="2411429"/>
            <a:ext cx="35605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5016881" y="2224287"/>
            <a:ext cx="357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latin typeface="Whitney Semibold" pitchFamily="50" charset="0"/>
              </a:rPr>
              <a:t>Stromverbrauch (3.000 kWh p. a.)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016881" y="1940041"/>
            <a:ext cx="3448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latin typeface="Whitney Semibold" pitchFamily="50" charset="0"/>
              </a:rPr>
              <a:t>Gasverbrauch (15.000 kWh p. a.)</a:t>
            </a:r>
          </a:p>
        </p:txBody>
      </p:sp>
      <p:cxnSp>
        <p:nvCxnSpPr>
          <p:cNvPr id="12" name="Gerader Verbinder 11"/>
          <p:cNvCxnSpPr/>
          <p:nvPr/>
        </p:nvCxnSpPr>
        <p:spPr>
          <a:xfrm>
            <a:off x="4582537" y="2112569"/>
            <a:ext cx="356050" cy="0"/>
          </a:xfrm>
          <a:prstGeom prst="line">
            <a:avLst/>
          </a:prstGeom>
          <a:ln w="57150">
            <a:solidFill>
              <a:srgbClr val="D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ußzeilenplatzhalter 19">
            <a:extLst>
              <a:ext uri="{FF2B5EF4-FFF2-40B4-BE49-F238E27FC236}">
                <a16:creationId xmlns:a16="http://schemas.microsoft.com/office/drawing/2014/main" id="{934552A6-88A2-4231-85C1-C3656CC3A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975600" y="6638423"/>
            <a:ext cx="4114800" cy="180000"/>
          </a:xfrm>
        </p:spPr>
        <p:txBody>
          <a:bodyPr/>
          <a:lstStyle/>
          <a:p>
            <a:pPr defTabSz="914309"/>
            <a:r>
              <a:rPr lang="de-DE">
                <a:solidFill>
                  <a:prstClr val="black"/>
                </a:solidFill>
                <a:latin typeface="Ubuntu" panose="020B0504030602030204" pitchFamily="34" charset="0"/>
              </a:rPr>
              <a:t>Dr. Timm Kehler, Zukunft Gas e.V.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3E2BC17-307A-4C8E-A70E-499A54E2A0CA}"/>
              </a:ext>
            </a:extLst>
          </p:cNvPr>
          <p:cNvSpPr/>
          <p:nvPr/>
        </p:nvSpPr>
        <p:spPr>
          <a:xfrm>
            <a:off x="11625506" y="6587591"/>
            <a:ext cx="4090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D44373-2D2E-48BF-BA6D-CFC58F0679E5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4FB26A4-9F64-4595-BF0B-74C3D3140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April 21</a:t>
            </a:r>
          </a:p>
        </p:txBody>
      </p:sp>
    </p:spTree>
    <p:extLst>
      <p:ext uri="{BB962C8B-B14F-4D97-AF65-F5344CB8AC3E}">
        <p14:creationId xmlns:p14="http://schemas.microsoft.com/office/powerpoint/2010/main" val="88572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FEA0BD2-2168-48DB-9004-C21BE77F9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8595361"/>
          </a:xfrm>
          <a:prstGeom prst="rect">
            <a:avLst/>
          </a:prstGeom>
          <a:noFill/>
        </p:spPr>
      </p:pic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58AD992A-EA81-430B-B541-CDF952033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09/2021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E63190-D887-4E47-A3A7-442FBBE0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4000" y="6638423"/>
            <a:ext cx="4114800" cy="18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Dr. Timm Kehler / Zukunft Gas 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055C292F-F6C5-4B39-AEFE-612518E3E7B0}"/>
              </a:ext>
            </a:extLst>
          </p:cNvPr>
          <p:cNvSpPr txBox="1">
            <a:spLocks/>
          </p:cNvSpPr>
          <p:nvPr/>
        </p:nvSpPr>
        <p:spPr>
          <a:xfrm>
            <a:off x="352856" y="6638423"/>
            <a:ext cx="77398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24. Juni 2021</a:t>
            </a:r>
          </a:p>
        </p:txBody>
      </p:sp>
    </p:spTree>
    <p:extLst>
      <p:ext uri="{BB962C8B-B14F-4D97-AF65-F5344CB8AC3E}">
        <p14:creationId xmlns:p14="http://schemas.microsoft.com/office/powerpoint/2010/main" val="4139683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9BC0FD5-2840-4628-B85F-370FE2E3AB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58AD992A-EA81-430B-B541-CDF952033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09/2021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F1725C74-0399-435E-A715-09C61458ABA6}"/>
              </a:ext>
            </a:extLst>
          </p:cNvPr>
          <p:cNvSpPr txBox="1">
            <a:spLocks/>
          </p:cNvSpPr>
          <p:nvPr/>
        </p:nvSpPr>
        <p:spPr>
          <a:xfrm>
            <a:off x="352856" y="6638423"/>
            <a:ext cx="77398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24. Juni 2021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A09DE8A-8F2A-4DE2-903C-01FB8979A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8641800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F9CF1BD-97EB-4AAB-BF01-BBB2F3300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</p:spTree>
    <p:extLst>
      <p:ext uri="{BB962C8B-B14F-4D97-AF65-F5344CB8AC3E}">
        <p14:creationId xmlns:p14="http://schemas.microsoft.com/office/powerpoint/2010/main" val="1238729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B9BC0FD5-2840-4628-B85F-370FE2E3AB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untu"/>
              <a:ea typeface="+mn-ea"/>
              <a:cs typeface="+mn-cs"/>
            </a:endParaRPr>
          </a:p>
        </p:txBody>
      </p:sp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58AD992A-EA81-430B-B541-CDF952033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09/2021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F1725C74-0399-435E-A715-09C61458ABA6}"/>
              </a:ext>
            </a:extLst>
          </p:cNvPr>
          <p:cNvSpPr txBox="1">
            <a:spLocks/>
          </p:cNvSpPr>
          <p:nvPr/>
        </p:nvSpPr>
        <p:spPr>
          <a:xfrm>
            <a:off x="352856" y="6638423"/>
            <a:ext cx="77398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24. Juni 2021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8CD90C5-79F5-4F5C-9376-CFB6DB4DD7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3"/>
          <a:stretch/>
        </p:blipFill>
        <p:spPr>
          <a:xfrm>
            <a:off x="0" y="-3591"/>
            <a:ext cx="12192000" cy="8658831"/>
          </a:xfrm>
          <a:prstGeom prst="rect">
            <a:avLst/>
          </a:prstGeom>
          <a:noFill/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FB0362-9776-452F-8CA0-71834B7F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</p:spTree>
    <p:extLst>
      <p:ext uri="{BB962C8B-B14F-4D97-AF65-F5344CB8AC3E}">
        <p14:creationId xmlns:p14="http://schemas.microsoft.com/office/powerpoint/2010/main" val="2852490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CCC1D4-D76C-4335-8ECC-E7DE925A6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Was </a:t>
            </a:r>
            <a:r>
              <a:rPr lang="en-GB" dirty="0" err="1"/>
              <a:t>heißt</a:t>
            </a:r>
            <a:r>
              <a:rPr lang="en-GB" dirty="0"/>
              <a:t> </a:t>
            </a:r>
            <a:r>
              <a:rPr lang="en-GB" dirty="0" err="1"/>
              <a:t>Klimaneutralität</a:t>
            </a:r>
            <a:r>
              <a:rPr lang="en-GB" dirty="0"/>
              <a:t> bis 2045 für Erdgas?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CA0BDB1-5459-4970-93E9-3433FEA600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/>
              <a:t>Ziele</a:t>
            </a:r>
            <a:r>
              <a:rPr lang="en-GB" dirty="0"/>
              <a:t> der dt. </a:t>
            </a:r>
            <a:r>
              <a:rPr lang="en-GB" dirty="0" err="1"/>
              <a:t>Bundesregierung</a:t>
            </a:r>
            <a:r>
              <a:rPr lang="en-GB" dirty="0"/>
              <a:t> </a:t>
            </a:r>
            <a:r>
              <a:rPr lang="en-GB" dirty="0" err="1"/>
              <a:t>laut</a:t>
            </a:r>
            <a:r>
              <a:rPr lang="en-GB" dirty="0"/>
              <a:t> </a:t>
            </a:r>
            <a:r>
              <a:rPr lang="en-GB" dirty="0" err="1"/>
              <a:t>Klimaschutzgesetz</a:t>
            </a:r>
            <a:endParaRPr lang="en-GB" dirty="0"/>
          </a:p>
        </p:txBody>
      </p:sp>
      <p:graphicFrame>
        <p:nvGraphicFramePr>
          <p:cNvPr id="16" name="Diagramm 15">
            <a:extLst>
              <a:ext uri="{FF2B5EF4-FFF2-40B4-BE49-F238E27FC236}">
                <a16:creationId xmlns:a16="http://schemas.microsoft.com/office/drawing/2014/main" id="{50AA3457-A922-41B9-BFAD-5C48A41C11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8596217"/>
              </p:ext>
            </p:extLst>
          </p:nvPr>
        </p:nvGraphicFramePr>
        <p:xfrm>
          <a:off x="237166" y="1382934"/>
          <a:ext cx="9888611" cy="4890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4633F763-4F53-43FF-BBFB-E3E1D35C9911}"/>
              </a:ext>
            </a:extLst>
          </p:cNvPr>
          <p:cNvCxnSpPr>
            <a:cxnSpLocks/>
          </p:cNvCxnSpPr>
          <p:nvPr/>
        </p:nvCxnSpPr>
        <p:spPr>
          <a:xfrm>
            <a:off x="9867743" y="5212541"/>
            <a:ext cx="1526720" cy="585975"/>
          </a:xfrm>
          <a:prstGeom prst="straightConnector1">
            <a:avLst/>
          </a:prstGeom>
          <a:ln w="76200">
            <a:solidFill>
              <a:schemeClr val="bg2">
                <a:lumMod val="40000"/>
                <a:lumOff val="6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F908B750-2C31-4615-8003-E2C1DEBDD5DA}"/>
              </a:ext>
            </a:extLst>
          </p:cNvPr>
          <p:cNvSpPr txBox="1"/>
          <p:nvPr/>
        </p:nvSpPr>
        <p:spPr>
          <a:xfrm>
            <a:off x="10937263" y="6001351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GB" sz="1200" b="1" dirty="0"/>
              <a:t>2045</a:t>
            </a:r>
          </a:p>
          <a:p>
            <a:pPr algn="ctr">
              <a:lnSpc>
                <a:spcPct val="115000"/>
              </a:lnSpc>
            </a:pPr>
            <a:r>
              <a:rPr lang="en-GB" sz="1200" b="1" dirty="0" err="1"/>
              <a:t>Klimaneutralität</a:t>
            </a:r>
            <a:r>
              <a:rPr lang="en-GB" sz="1200" b="1" dirty="0"/>
              <a:t> </a:t>
            </a:r>
          </a:p>
        </p:txBody>
      </p: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0B3D2667-C550-4290-B0B9-450E661D6A3D}"/>
              </a:ext>
            </a:extLst>
          </p:cNvPr>
          <p:cNvCxnSpPr>
            <a:cxnSpLocks/>
          </p:cNvCxnSpPr>
          <p:nvPr/>
        </p:nvCxnSpPr>
        <p:spPr>
          <a:xfrm>
            <a:off x="991402" y="5924350"/>
            <a:ext cx="1082902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atumsplatzhalter 27">
            <a:extLst>
              <a:ext uri="{FF2B5EF4-FFF2-40B4-BE49-F238E27FC236}">
                <a16:creationId xmlns:a16="http://schemas.microsoft.com/office/drawing/2014/main" id="{1BC16530-4E4D-47BC-85C9-70C38EA05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5DD943B9-A185-4A55-A82E-7E64085D4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</p:spTree>
    <p:extLst>
      <p:ext uri="{BB962C8B-B14F-4D97-AF65-F5344CB8AC3E}">
        <p14:creationId xmlns:p14="http://schemas.microsoft.com/office/powerpoint/2010/main" val="1720909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Gras, Schild enthält.&#10;&#10;Automatisch generierte Beschreibung">
            <a:extLst>
              <a:ext uri="{FF2B5EF4-FFF2-40B4-BE49-F238E27FC236}">
                <a16:creationId xmlns:a16="http://schemas.microsoft.com/office/drawing/2014/main" id="{D80A9336-A9A3-4DEF-A1D3-7721032DD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8595361"/>
          </a:xfrm>
          <a:prstGeom prst="rect">
            <a:avLst/>
          </a:prstGeom>
          <a:noFill/>
        </p:spPr>
      </p:pic>
      <p:sp>
        <p:nvSpPr>
          <p:cNvPr id="3" name="Datumsplatzhalter 2" hidden="1">
            <a:extLst>
              <a:ext uri="{FF2B5EF4-FFF2-40B4-BE49-F238E27FC236}">
                <a16:creationId xmlns:a16="http://schemas.microsoft.com/office/drawing/2014/main" id="{58AD992A-EA81-430B-B541-CDF952033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09/2021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E63190-D887-4E47-A3A7-442FBBE0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64000" y="6638423"/>
            <a:ext cx="4114800" cy="18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Dr. Timm Kehler / Zukunft Gas </a:t>
            </a:r>
          </a:p>
        </p:txBody>
      </p:sp>
      <p:sp>
        <p:nvSpPr>
          <p:cNvPr id="8" name="Datumsplatzhalter 2">
            <a:extLst>
              <a:ext uri="{FF2B5EF4-FFF2-40B4-BE49-F238E27FC236}">
                <a16:creationId xmlns:a16="http://schemas.microsoft.com/office/drawing/2014/main" id="{7CB0F2FB-1BF4-4B58-8558-AA1FE462F923}"/>
              </a:ext>
            </a:extLst>
          </p:cNvPr>
          <p:cNvSpPr txBox="1">
            <a:spLocks/>
          </p:cNvSpPr>
          <p:nvPr/>
        </p:nvSpPr>
        <p:spPr>
          <a:xfrm>
            <a:off x="352856" y="6638423"/>
            <a:ext cx="77398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/>
                <a:ea typeface="+mn-ea"/>
                <a:cs typeface="+mn-cs"/>
              </a:rPr>
              <a:t>24. Juni 2021</a:t>
            </a:r>
          </a:p>
        </p:txBody>
      </p:sp>
    </p:spTree>
    <p:extLst>
      <p:ext uri="{BB962C8B-B14F-4D97-AF65-F5344CB8AC3E}">
        <p14:creationId xmlns:p14="http://schemas.microsoft.com/office/powerpoint/2010/main" val="2667789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EC5EB-2A52-4C39-B48F-61D8EDB28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Bio </a:t>
            </a:r>
            <a:r>
              <a:rPr lang="de-DE" dirty="0" err="1"/>
              <a:t>methane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help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quickly</a:t>
            </a:r>
            <a:r>
              <a:rPr lang="de-DE" dirty="0"/>
              <a:t> </a:t>
            </a:r>
            <a:r>
              <a:rPr lang="de-DE" dirty="0" err="1"/>
              <a:t>reduce</a:t>
            </a:r>
            <a:r>
              <a:rPr lang="de-DE" dirty="0"/>
              <a:t> CO</a:t>
            </a:r>
            <a:r>
              <a:rPr lang="de-DE" sz="2000" dirty="0"/>
              <a:t>2</a:t>
            </a:r>
            <a:r>
              <a:rPr lang="de-DE" dirty="0"/>
              <a:t> </a:t>
            </a:r>
            <a:r>
              <a:rPr lang="de-DE" dirty="0" err="1"/>
              <a:t>emissions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0CD5463-864A-4B62-8CA7-AA3776D77D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3AB2937-1EDF-49EE-8162-5F1CB8BCC4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Fotocredit (optional)</a:t>
            </a:r>
          </a:p>
        </p:txBody>
      </p:sp>
      <p:pic>
        <p:nvPicPr>
          <p:cNvPr id="19" name="Bildplatzhalter 18">
            <a:extLst>
              <a:ext uri="{FF2B5EF4-FFF2-40B4-BE49-F238E27FC236}">
                <a16:creationId xmlns:a16="http://schemas.microsoft.com/office/drawing/2014/main" id="{54D03EF9-2708-46FD-9FC3-CC2CEB8AB68D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" t="371" r="6410" b="1"/>
          <a:stretch/>
        </p:blipFill>
        <p:spPr>
          <a:xfrm>
            <a:off x="5351750" y="1570919"/>
            <a:ext cx="6478300" cy="4926719"/>
          </a:xfrm>
        </p:spPr>
      </p:pic>
      <p:pic>
        <p:nvPicPr>
          <p:cNvPr id="13" name="Bildplatzhalter 12">
            <a:extLst>
              <a:ext uri="{FF2B5EF4-FFF2-40B4-BE49-F238E27FC236}">
                <a16:creationId xmlns:a16="http://schemas.microsoft.com/office/drawing/2014/main" id="{B9E08F4B-3BB6-4E90-8A14-11CE6C40500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5" t="1719" r="10934" b="1707"/>
          <a:stretch/>
        </p:blipFill>
        <p:spPr>
          <a:xfrm>
            <a:off x="356850" y="1562039"/>
            <a:ext cx="4900950" cy="4935600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145A74-8DD0-47F2-929A-2608649FF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Dr. Timm Kehler / Zukunft Gas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300FCB-75F8-492F-B7AB-B08FE8BEE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09/2021</a:t>
            </a:r>
          </a:p>
        </p:txBody>
      </p:sp>
    </p:spTree>
    <p:extLst>
      <p:ext uri="{BB962C8B-B14F-4D97-AF65-F5344CB8AC3E}">
        <p14:creationId xmlns:p14="http://schemas.microsoft.com/office/powerpoint/2010/main" val="24516905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rgas">
  <a:themeElements>
    <a:clrScheme name="Erdgas_V01">
      <a:dk1>
        <a:sysClr val="windowText" lastClr="000000"/>
      </a:dk1>
      <a:lt1>
        <a:sysClr val="window" lastClr="FFFFFF"/>
      </a:lt1>
      <a:dk2>
        <a:srgbClr val="46AA28"/>
      </a:dk2>
      <a:lt2>
        <a:srgbClr val="26BBDC"/>
      </a:lt2>
      <a:accent1>
        <a:srgbClr val="006BA1"/>
      </a:accent1>
      <a:accent2>
        <a:srgbClr val="0095CF"/>
      </a:accent2>
      <a:accent3>
        <a:srgbClr val="62B748"/>
      </a:accent3>
      <a:accent4>
        <a:srgbClr val="87C873"/>
      </a:accent4>
      <a:accent5>
        <a:srgbClr val="ACD99E"/>
      </a:accent5>
      <a:accent6>
        <a:srgbClr val="FFDA00"/>
      </a:accent6>
      <a:hlink>
        <a:srgbClr val="266222"/>
      </a:hlink>
      <a:folHlink>
        <a:srgbClr val="357D2D"/>
      </a:folHlink>
    </a:clrScheme>
    <a:fontScheme name="Ubuntu">
      <a:majorFont>
        <a:latin typeface="Ubuntu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5000"/>
          </a:lnSpc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imm Kehler_Press trip Scotland" id="{2A6B2B8F-0839-441C-BF24-8A1A1C329DE1}" vid="{31BDE6B6-59F7-46B1-B9DE-7FBCC4592AA6}"/>
    </a:ext>
  </a:extLst>
</a:theme>
</file>

<file path=ppt/theme/theme2.xml><?xml version="1.0" encoding="utf-8"?>
<a:theme xmlns:a="http://schemas.openxmlformats.org/drawingml/2006/main" name="Erdgas">
  <a:themeElements>
    <a:clrScheme name="Erdgas_V01">
      <a:dk1>
        <a:sysClr val="windowText" lastClr="000000"/>
      </a:dk1>
      <a:lt1>
        <a:sysClr val="window" lastClr="FFFFFF"/>
      </a:lt1>
      <a:dk2>
        <a:srgbClr val="46AA28"/>
      </a:dk2>
      <a:lt2>
        <a:srgbClr val="26BBDC"/>
      </a:lt2>
      <a:accent1>
        <a:srgbClr val="006BA1"/>
      </a:accent1>
      <a:accent2>
        <a:srgbClr val="0095CF"/>
      </a:accent2>
      <a:accent3>
        <a:srgbClr val="62B748"/>
      </a:accent3>
      <a:accent4>
        <a:srgbClr val="87C873"/>
      </a:accent4>
      <a:accent5>
        <a:srgbClr val="ACD99E"/>
      </a:accent5>
      <a:accent6>
        <a:srgbClr val="FFDA00"/>
      </a:accent6>
      <a:hlink>
        <a:srgbClr val="266222"/>
      </a:hlink>
      <a:folHlink>
        <a:srgbClr val="357D2D"/>
      </a:folHlink>
    </a:clrScheme>
    <a:fontScheme name="Ubuntu">
      <a:majorFont>
        <a:latin typeface="Ubuntu"/>
        <a:ea typeface=""/>
        <a:cs typeface=""/>
      </a:majorFont>
      <a:minorFont>
        <a:latin typeface="Ubunt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115000"/>
          </a:lnSpc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Master Zukunft Gas.pptx" id="{8E52AEB2-CA49-488B-8820-1E0A7E8B59C3}" vid="{3744F839-654F-471B-8C27-0811E2684437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D78C3422499D4EAA6182AD8F83BC99" ma:contentTypeVersion="11" ma:contentTypeDescription="Create a new document." ma:contentTypeScope="" ma:versionID="2f646b207f777db5c1c0b121be476cff">
  <xsd:schema xmlns:xsd="http://www.w3.org/2001/XMLSchema" xmlns:xs="http://www.w3.org/2001/XMLSchema" xmlns:p="http://schemas.microsoft.com/office/2006/metadata/properties" xmlns:ns3="3c1dc9d5-d868-45bf-ad74-dce16c205613" xmlns:ns4="e18883df-e1e5-4044-b138-f590d89227c8" targetNamespace="http://schemas.microsoft.com/office/2006/metadata/properties" ma:root="true" ma:fieldsID="49aecc40f90064730b7590145a13c0ad" ns3:_="" ns4:_="">
    <xsd:import namespace="3c1dc9d5-d868-45bf-ad74-dce16c205613"/>
    <xsd:import namespace="e18883df-e1e5-4044-b138-f590d89227c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EventHashCode" minOccurs="0"/>
                <xsd:element ref="ns4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1dc9d5-d868-45bf-ad74-dce16c20561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8883df-e1e5-4044-b138-f590d89227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6D113A-2322-4744-9EB3-7B45BCF5F08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42EAD3-E487-451F-86ED-BF11B333FD96}">
  <ds:schemaRefs>
    <ds:schemaRef ds:uri="3c1dc9d5-d868-45bf-ad74-dce16c205613"/>
    <ds:schemaRef ds:uri="e18883df-e1e5-4044-b138-f590d89227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1C802B9-9748-45F2-AB06-5307B32DA8A6}">
  <ds:schemaRefs>
    <ds:schemaRef ds:uri="3c1dc9d5-d868-45bf-ad74-dce16c205613"/>
    <ds:schemaRef ds:uri="e18883df-e1e5-4044-b138-f590d89227c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654</Words>
  <Application>Microsoft Office PowerPoint</Application>
  <PresentationFormat>Breitbild</PresentationFormat>
  <Paragraphs>158</Paragraphs>
  <Slides>23</Slides>
  <Notes>8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34" baseType="lpstr">
      <vt:lpstr>Arial</vt:lpstr>
      <vt:lpstr>Calibri</vt:lpstr>
      <vt:lpstr>Dax-Light</vt:lpstr>
      <vt:lpstr>Symbol</vt:lpstr>
      <vt:lpstr>Ubuntu</vt:lpstr>
      <vt:lpstr>Whitney Book</vt:lpstr>
      <vt:lpstr>Whitney Semibold</vt:lpstr>
      <vt:lpstr>Wingdings</vt:lpstr>
      <vt:lpstr>Ergas</vt:lpstr>
      <vt:lpstr>Erdgas</vt:lpstr>
      <vt:lpstr>think-cell Slide</vt:lpstr>
      <vt:lpstr>PowerPoint-Präsentation</vt:lpstr>
      <vt:lpstr>Endenergiebedarf in Deutschland</vt:lpstr>
      <vt:lpstr>Energieverbrauch eines Durchschnittshaushaltes
</vt:lpstr>
      <vt:lpstr>PowerPoint-Präsentation</vt:lpstr>
      <vt:lpstr>PowerPoint-Präsentation</vt:lpstr>
      <vt:lpstr>PowerPoint-Präsentation</vt:lpstr>
      <vt:lpstr>Was heißt Klimaneutralität bis 2045 für Erdgas?</vt:lpstr>
      <vt:lpstr>PowerPoint-Präsentation</vt:lpstr>
      <vt:lpstr>Bio methane can help to quickly reduce CO2 emissions</vt:lpstr>
      <vt:lpstr>PowerPoint-Präsentation</vt:lpstr>
      <vt:lpstr>Wasserstoffproduktion morgen: CO2-neutral
</vt:lpstr>
      <vt:lpstr>Alle Wasserstoff-Farben werden gebraucht</vt:lpstr>
      <vt:lpstr>Das europäische Gastransportnetz ist “H2-ready”</vt:lpstr>
      <vt:lpstr>Studie Klimaneutral Wohnen</vt:lpstr>
      <vt:lpstr>Studie Klimaneutral Wohnen</vt:lpstr>
      <vt:lpstr>PowerPoint-Präsentation</vt:lpstr>
      <vt:lpstr>Die Verteilnetze warden dezentrale Stromerzeuger benötigen</vt:lpstr>
      <vt:lpstr>Zuhause Strom und Wärme erzeugen</vt:lpstr>
      <vt:lpstr>Dezentrale Stromerzeugung mit SOFC Brennstoffzellen</vt:lpstr>
      <vt:lpstr>Wasserstoffnutzung morgen</vt:lpstr>
      <vt:lpstr>Future nicht nur am Friday? Mit Gas geht’s!</vt:lpstr>
      <vt:lpstr>Vielen Dank für Ihre Aufmerksamkeit!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Dr. Timm Kehler</dc:creator>
  <cp:lastModifiedBy>Dr. Timm Kehler</cp:lastModifiedBy>
  <cp:revision>40</cp:revision>
  <cp:lastPrinted>2020-06-25T10:13:31Z</cp:lastPrinted>
  <dcterms:created xsi:type="dcterms:W3CDTF">2019-12-02T07:55:49Z</dcterms:created>
  <dcterms:modified xsi:type="dcterms:W3CDTF">2021-09-09T20:29:11Z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0x010100ADD78C3422499D4EAA6182AD8F83BC99</vt:lpwstr>
  </property>
</Properties>
</file>