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19"/>
  </p:notesMasterIdLst>
  <p:handoutMasterIdLst>
    <p:handoutMasterId r:id="rId20"/>
  </p:handoutMasterIdLst>
  <p:sldIdLst>
    <p:sldId id="256" r:id="rId5"/>
    <p:sldId id="486" r:id="rId6"/>
    <p:sldId id="608" r:id="rId7"/>
    <p:sldId id="607" r:id="rId8"/>
    <p:sldId id="611" r:id="rId9"/>
    <p:sldId id="610" r:id="rId10"/>
    <p:sldId id="597" r:id="rId11"/>
    <p:sldId id="613" r:id="rId12"/>
    <p:sldId id="614" r:id="rId13"/>
    <p:sldId id="615" r:id="rId14"/>
    <p:sldId id="616" r:id="rId15"/>
    <p:sldId id="617" r:id="rId16"/>
    <p:sldId id="618" r:id="rId17"/>
    <p:sldId id="609" r:id="rId18"/>
  </p:sldIdLst>
  <p:sldSz cx="12192000" cy="6858000"/>
  <p:notesSz cx="6797675" cy="9928225"/>
  <p:custDataLst>
    <p:tags r:id="rId21"/>
  </p:custData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F5E51D3F-7E05-4A98-A246-61AADE7C9E11}">
          <p14:sldIdLst>
            <p14:sldId id="256"/>
            <p14:sldId id="486"/>
            <p14:sldId id="608"/>
            <p14:sldId id="607"/>
            <p14:sldId id="611"/>
            <p14:sldId id="610"/>
            <p14:sldId id="597"/>
            <p14:sldId id="613"/>
            <p14:sldId id="614"/>
            <p14:sldId id="615"/>
            <p14:sldId id="616"/>
            <p14:sldId id="617"/>
            <p14:sldId id="618"/>
            <p14:sldId id="609"/>
          </p14:sldIdLst>
        </p14:section>
      </p14:sectionLst>
    </p:ext>
    <p:ext uri="{EFAFB233-063F-42B5-8137-9DF3F51BA10A}">
      <p15:sldGuideLst xmlns:p15="http://schemas.microsoft.com/office/powerpoint/2012/main">
        <p15:guide id="1" orient="horz" pos="1752" userDrawn="1">
          <p15:clr>
            <a:srgbClr val="A4A3A4"/>
          </p15:clr>
        </p15:guide>
        <p15:guide id="2" pos="4627" userDrawn="1">
          <p15:clr>
            <a:srgbClr val="A4A3A4"/>
          </p15:clr>
        </p15:guide>
        <p15:guide id="3" orient="horz" pos="3884" userDrawn="1">
          <p15:clr>
            <a:srgbClr val="A4A3A4"/>
          </p15:clr>
        </p15:guide>
        <p15:guide id="4" pos="7679" userDrawn="1">
          <p15:clr>
            <a:srgbClr val="A4A3A4"/>
          </p15:clr>
        </p15:guide>
        <p15:guide id="5" orient="horz" pos="3385" userDrawn="1">
          <p15:clr>
            <a:srgbClr val="A4A3A4"/>
          </p15:clr>
        </p15:guide>
        <p15:guide id="6" orient="horz" pos="1525" userDrawn="1">
          <p15:clr>
            <a:srgbClr val="A4A3A4"/>
          </p15:clr>
        </p15:guide>
        <p15:guide id="7" pos="3840" userDrawn="1">
          <p15:clr>
            <a:srgbClr val="A4A3A4"/>
          </p15:clr>
        </p15:guide>
        <p15:guide id="8" orient="horz" pos="3339" userDrawn="1">
          <p15:clr>
            <a:srgbClr val="A4A3A4"/>
          </p15:clr>
        </p15:guide>
        <p15:guide id="9" orient="horz" pos="4020" userDrawn="1">
          <p15:clr>
            <a:srgbClr val="A4A3A4"/>
          </p15:clr>
        </p15:guide>
        <p15:guide id="10" orient="horz" pos="799" userDrawn="1">
          <p15:clr>
            <a:srgbClr val="A4A3A4"/>
          </p15:clr>
        </p15:guide>
        <p15:guide id="11" orient="horz" pos="914" userDrawn="1">
          <p15:clr>
            <a:srgbClr val="A4A3A4"/>
          </p15:clr>
        </p15:guide>
        <p15:guide id="12" pos="765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ena Lenzen" initials="VL" lastIdx="3" clrIdx="0"/>
  <p:cmAuthor id="1" name="buss" initials="b" lastIdx="1" clrIdx="1"/>
  <p:cmAuthor id="2" name="Käso" initials="MK" lastIdx="24" clrIdx="2"/>
  <p:cmAuthor id="3" name="Dragana" initials="D" lastIdx="1" clrIdx="3">
    <p:extLst>
      <p:ext uri="{19B8F6BF-5375-455C-9EA6-DF929625EA0E}">
        <p15:presenceInfo xmlns:p15="http://schemas.microsoft.com/office/powerpoint/2012/main" userId="Dragana" providerId="None"/>
      </p:ext>
    </p:extLst>
  </p:cmAuthor>
  <p:cmAuthor id="4" name="PC Nguyen" initials="PN" lastIdx="1" clrIdx="4">
    <p:extLst>
      <p:ext uri="{19B8F6BF-5375-455C-9EA6-DF929625EA0E}">
        <p15:presenceInfo xmlns:p15="http://schemas.microsoft.com/office/powerpoint/2012/main" userId="dfcb745397953e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F436"/>
    <a:srgbClr val="0000CC"/>
    <a:srgbClr val="3333CC"/>
    <a:srgbClr val="3333FF"/>
    <a:srgbClr val="3366FF"/>
    <a:srgbClr val="99CCFF"/>
    <a:srgbClr val="004ADE"/>
    <a:srgbClr val="0099FF"/>
    <a:srgbClr val="CCE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0EF007-14BF-4992-8210-EEDA3684A77F}" v="583" dt="2021-09-06T19:57:53.46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302" autoAdjust="0"/>
  </p:normalViewPr>
  <p:slideViewPr>
    <p:cSldViewPr showGuides="1">
      <p:cViewPr varScale="1">
        <p:scale>
          <a:sx n="75" d="100"/>
          <a:sy n="75" d="100"/>
        </p:scale>
        <p:origin x="848" y="36"/>
      </p:cViewPr>
      <p:guideLst>
        <p:guide orient="horz" pos="1752"/>
        <p:guide pos="4627"/>
        <p:guide orient="horz" pos="3884"/>
        <p:guide pos="7679"/>
        <p:guide orient="horz" pos="3385"/>
        <p:guide orient="horz" pos="1525"/>
        <p:guide pos="3840"/>
        <p:guide orient="horz" pos="3339"/>
        <p:guide orient="horz" pos="4020"/>
        <p:guide orient="horz" pos="799"/>
        <p:guide orient="horz" pos="914"/>
        <p:guide pos="7651"/>
      </p:guideLst>
    </p:cSldViewPr>
  </p:slideViewPr>
  <p:outlineViewPr>
    <p:cViewPr>
      <p:scale>
        <a:sx n="33" d="100"/>
        <a:sy n="33" d="100"/>
      </p:scale>
      <p:origin x="0" y="-3030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Number of publications on PV output forecasts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2826216825618"/>
          <c:y val="0.35136186770428013"/>
          <c:w val="0.82465621244091647"/>
          <c:h val="0.49819541039860288"/>
        </c:manualLayout>
      </c:layout>
      <c:scatterChart>
        <c:scatterStyle val="lineMarker"/>
        <c:varyColors val="0"/>
        <c:ser>
          <c:idx val="0"/>
          <c:order val="0"/>
          <c:tx>
            <c:strRef>
              <c:f>'pub num'!$I$1</c:f>
              <c:strCache>
                <c:ptCount val="1"/>
                <c:pt idx="0">
                  <c:v>Number of publications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'pub num'!$H$2:$H$24</c:f>
              <c:numCache>
                <c:formatCode>General</c:formatCode>
                <c:ptCount val="23"/>
                <c:pt idx="0">
                  <c:v>1993</c:v>
                </c:pt>
                <c:pt idx="1">
                  <c:v>1995</c:v>
                </c:pt>
                <c:pt idx="2">
                  <c:v>1998</c:v>
                </c:pt>
                <c:pt idx="3">
                  <c:v>1999</c:v>
                </c:pt>
                <c:pt idx="4">
                  <c:v>2001</c:v>
                </c:pt>
                <c:pt idx="5">
                  <c:v>2002</c:v>
                </c:pt>
                <c:pt idx="6">
                  <c:v>2003</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pt idx="21">
                  <c:v>2019</c:v>
                </c:pt>
                <c:pt idx="22">
                  <c:v>2020</c:v>
                </c:pt>
              </c:numCache>
            </c:numRef>
          </c:xVal>
          <c:yVal>
            <c:numRef>
              <c:f>'pub num'!$I$2:$I$24</c:f>
              <c:numCache>
                <c:formatCode>General</c:formatCode>
                <c:ptCount val="23"/>
                <c:pt idx="0">
                  <c:v>1</c:v>
                </c:pt>
                <c:pt idx="1">
                  <c:v>1</c:v>
                </c:pt>
                <c:pt idx="2">
                  <c:v>1</c:v>
                </c:pt>
                <c:pt idx="3">
                  <c:v>1</c:v>
                </c:pt>
                <c:pt idx="4">
                  <c:v>2</c:v>
                </c:pt>
                <c:pt idx="5">
                  <c:v>1</c:v>
                </c:pt>
                <c:pt idx="6">
                  <c:v>3</c:v>
                </c:pt>
                <c:pt idx="7">
                  <c:v>1</c:v>
                </c:pt>
                <c:pt idx="8">
                  <c:v>2</c:v>
                </c:pt>
                <c:pt idx="9">
                  <c:v>2</c:v>
                </c:pt>
                <c:pt idx="10">
                  <c:v>3</c:v>
                </c:pt>
                <c:pt idx="11">
                  <c:v>3</c:v>
                </c:pt>
                <c:pt idx="12">
                  <c:v>9</c:v>
                </c:pt>
                <c:pt idx="13">
                  <c:v>8</c:v>
                </c:pt>
                <c:pt idx="14">
                  <c:v>17</c:v>
                </c:pt>
                <c:pt idx="15">
                  <c:v>74</c:v>
                </c:pt>
                <c:pt idx="16">
                  <c:v>102</c:v>
                </c:pt>
                <c:pt idx="17">
                  <c:v>147</c:v>
                </c:pt>
                <c:pt idx="18">
                  <c:v>172</c:v>
                </c:pt>
                <c:pt idx="19">
                  <c:v>244</c:v>
                </c:pt>
                <c:pt idx="20">
                  <c:v>260</c:v>
                </c:pt>
                <c:pt idx="21">
                  <c:v>288</c:v>
                </c:pt>
                <c:pt idx="22">
                  <c:v>262</c:v>
                </c:pt>
              </c:numCache>
            </c:numRef>
          </c:yVal>
          <c:smooth val="0"/>
          <c:extLst>
            <c:ext xmlns:c16="http://schemas.microsoft.com/office/drawing/2014/chart" uri="{C3380CC4-5D6E-409C-BE32-E72D297353CC}">
              <c16:uniqueId val="{00000000-DEAD-4C81-A44D-61C0BBF88CBA}"/>
            </c:ext>
          </c:extLst>
        </c:ser>
        <c:dLbls>
          <c:showLegendKey val="0"/>
          <c:showVal val="0"/>
          <c:showCatName val="0"/>
          <c:showSerName val="0"/>
          <c:showPercent val="0"/>
          <c:showBubbleSize val="0"/>
        </c:dLbls>
        <c:axId val="1564539296"/>
        <c:axId val="1564544288"/>
      </c:scatterChart>
      <c:valAx>
        <c:axId val="1564539296"/>
        <c:scaling>
          <c:orientation val="minMax"/>
        </c:scaling>
        <c:delete val="0"/>
        <c:axPos val="b"/>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4544288"/>
        <c:crosses val="autoZero"/>
        <c:crossBetween val="midCat"/>
      </c:valAx>
      <c:valAx>
        <c:axId val="1564544288"/>
        <c:scaling>
          <c:orientation val="minMax"/>
        </c:scaling>
        <c:delete val="0"/>
        <c:axPos val="l"/>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4539296"/>
        <c:crosses val="autoZero"/>
        <c:crossBetween val="midCat"/>
      </c:valAx>
      <c:spPr>
        <a:noFill/>
        <a:ln>
          <a:noFill/>
        </a:ln>
        <a:effectLst/>
      </c:spPr>
    </c:plotArea>
    <c:plotVisOnly val="1"/>
    <c:dispBlanksAs val="gap"/>
    <c:showDLblsOverMax val="0"/>
  </c:chart>
  <c:spPr>
    <a:noFill/>
    <a:ln>
      <a:solidFill>
        <a:srgbClr val="000000"/>
      </a:solid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6FEBD-FA14-4B04-A12B-6276263772DF}"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AU"/>
        </a:p>
      </dgm:t>
    </dgm:pt>
    <dgm:pt modelId="{3C03C7FD-D7A5-404E-8FDB-BC7D15B9B625}">
      <dgm:prSet phldrT="[Text]" custT="1"/>
      <dgm:spPr>
        <a:xfrm>
          <a:off x="311888" y="9708"/>
          <a:ext cx="1323645" cy="79418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50" b="1">
              <a:solidFill>
                <a:sysClr val="window" lastClr="FFFFFF"/>
              </a:solidFill>
              <a:latin typeface="Arial" panose="020B0604020202020204" pitchFamily="34" charset="0"/>
              <a:ea typeface="+mn-ea"/>
              <a:cs typeface="Arial" panose="020B0604020202020204" pitchFamily="34" charset="0"/>
            </a:rPr>
            <a:t>Relevant research collection</a:t>
          </a:r>
        </a:p>
      </dgm:t>
    </dgm:pt>
    <dgm:pt modelId="{9FC9B31C-838D-428E-B101-EFCC3CD294B1}" type="parTrans" cxnId="{78EA6812-E890-4E92-9B35-9182E1DCF0D2}">
      <dgm:prSet/>
      <dgm:spPr/>
      <dgm:t>
        <a:bodyPr/>
        <a:lstStyle/>
        <a:p>
          <a:endParaRPr lang="en-AU"/>
        </a:p>
      </dgm:t>
    </dgm:pt>
    <dgm:pt modelId="{0E9AD83C-3892-4999-B737-D6361259D7B4}" type="sibTrans" cxnId="{78EA6812-E890-4E92-9B35-9182E1DCF0D2}">
      <dgm:prSet/>
      <dgm:spPr>
        <a:xfrm rot="5391335">
          <a:off x="92089" y="640873"/>
          <a:ext cx="980219"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389A70C3-D386-42F9-93A0-B16784251946}">
      <dgm:prSet phldrT="[Text]" custT="1">
        <dgm:style>
          <a:lnRef idx="2">
            <a:schemeClr val="dk1"/>
          </a:lnRef>
          <a:fillRef idx="1">
            <a:schemeClr val="lt1"/>
          </a:fillRef>
          <a:effectRef idx="0">
            <a:schemeClr val="dk1"/>
          </a:effectRef>
          <a:fontRef idx="minor">
            <a:schemeClr val="dk1"/>
          </a:fontRef>
        </dgm:style>
      </dgm:prSet>
      <dgm:spPr>
        <a:xfrm>
          <a:off x="318705" y="2979739"/>
          <a:ext cx="1323645" cy="794187"/>
        </a:xfrm>
        <a:prstGeom prst="roundRect">
          <a:avLst>
            <a:gd name="adj" fmla="val 10000"/>
          </a:avLst>
        </a:prstGeom>
        <a:solidFill>
          <a:srgbClr val="4472C4"/>
        </a:solidFill>
        <a:ln w="12700" cap="flat" cmpd="sng" algn="ctr">
          <a:noFill/>
          <a:prstDash val="solid"/>
          <a:miter lim="800000"/>
        </a:ln>
        <a:effectLst/>
      </dgm:spPr>
      <dgm:t>
        <a:bodyPr/>
        <a:lstStyle/>
        <a:p>
          <a:pPr>
            <a:buNone/>
          </a:pPr>
          <a:r>
            <a:rPr lang="en-AU" sz="1000">
              <a:solidFill>
                <a:sysClr val="window" lastClr="FFFFFF"/>
              </a:solidFill>
              <a:latin typeface="Arial" panose="020B0604020202020204" pitchFamily="34" charset="0"/>
              <a:ea typeface="+mn-ea"/>
              <a:cs typeface="Arial" panose="020B0604020202020204" pitchFamily="34" charset="0"/>
            </a:rPr>
            <a:t>Removing insufficient information papers</a:t>
          </a:r>
        </a:p>
      </dgm:t>
    </dgm:pt>
    <dgm:pt modelId="{D3F6FD4B-C3AB-41E9-8848-FBFDBE2EF2DE}" type="parTrans" cxnId="{5832AAD4-58CC-4184-B8A5-520DC239D5B6}">
      <dgm:prSet/>
      <dgm:spPr/>
      <dgm:t>
        <a:bodyPr/>
        <a:lstStyle/>
        <a:p>
          <a:endParaRPr lang="en-AU"/>
        </a:p>
      </dgm:t>
    </dgm:pt>
    <dgm:pt modelId="{B517C5F4-9FC1-43E4-AC3F-BC687667F0BC}" type="sibTrans" cxnId="{5832AAD4-58CC-4184-B8A5-520DC239D5B6}">
      <dgm:prSet/>
      <dgm:spPr>
        <a:xfrm>
          <a:off x="592127" y="3116450"/>
          <a:ext cx="1751756"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1FF51B07-A346-4F77-AB77-DE2F0E8661DD}">
      <dgm:prSet phldrT="[Text]" custT="1"/>
      <dgm:spPr>
        <a:xfrm>
          <a:off x="3839603" y="1987004"/>
          <a:ext cx="1323645" cy="794187"/>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50" b="1" dirty="0">
              <a:solidFill>
                <a:sysClr val="window" lastClr="FFFFFF"/>
              </a:solidFill>
              <a:latin typeface="Arial" panose="020B0604020202020204" pitchFamily="34" charset="0"/>
              <a:ea typeface="+mn-ea"/>
              <a:cs typeface="Arial" panose="020B0604020202020204" pitchFamily="34" charset="0"/>
            </a:rPr>
            <a:t>Analysing the data base – 1136 observations</a:t>
          </a:r>
        </a:p>
      </dgm:t>
    </dgm:pt>
    <dgm:pt modelId="{6DDE8395-D2B0-4AF6-9F42-094291BCDC7E}" type="parTrans" cxnId="{8B03FC75-AF5D-4473-B48D-0FD8577BB796}">
      <dgm:prSet/>
      <dgm:spPr/>
      <dgm:t>
        <a:bodyPr/>
        <a:lstStyle/>
        <a:p>
          <a:endParaRPr lang="en-AU"/>
        </a:p>
      </dgm:t>
    </dgm:pt>
    <dgm:pt modelId="{2B4924F5-866D-4C8A-8CFD-01D112685B32}" type="sibTrans" cxnId="{8B03FC75-AF5D-4473-B48D-0FD8577BB796}">
      <dgm:prSet/>
      <dgm:spPr>
        <a:xfrm rot="5400000">
          <a:off x="3616657" y="2620082"/>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6F1A50A8-BF06-4C63-BEA9-3B101AB97B69}">
      <dgm:prSet phldrT="[Text]" custT="1"/>
      <dgm:spPr>
        <a:xfrm>
          <a:off x="2079154" y="2979739"/>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a:solidFill>
                <a:sysClr val="window" lastClr="FFFFFF"/>
              </a:solidFill>
              <a:latin typeface="Arial" panose="020B0604020202020204" pitchFamily="34" charset="0"/>
              <a:ea typeface="+mn-ea"/>
              <a:cs typeface="Arial" panose="020B0604020202020204" pitchFamily="34" charset="0"/>
            </a:rPr>
            <a:t>Removing daily forecasts</a:t>
          </a:r>
        </a:p>
      </dgm:t>
    </dgm:pt>
    <dgm:pt modelId="{4998F9D6-9C9F-423F-85B8-175F4D04163E}" type="parTrans" cxnId="{D42048E5-BE20-4A54-B85C-D9EAA63C763A}">
      <dgm:prSet/>
      <dgm:spPr/>
      <dgm:t>
        <a:bodyPr/>
        <a:lstStyle/>
        <a:p>
          <a:endParaRPr lang="en-AU"/>
        </a:p>
      </dgm:t>
    </dgm:pt>
    <dgm:pt modelId="{4C4E41CF-79F4-4C88-BEC0-58825AE26106}" type="sibTrans" cxnId="{D42048E5-BE20-4A54-B85C-D9EAA63C763A}">
      <dgm:prSet/>
      <dgm:spPr>
        <a:xfrm rot="16200000">
          <a:off x="1856208" y="2620082"/>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4EE898A9-09F2-423C-9194-E63C92575968}">
      <dgm:prSet phldrT="[Text]" custT="1"/>
      <dgm:spPr>
        <a:xfrm>
          <a:off x="2079154" y="1987004"/>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a:solidFill>
                <a:sysClr val="window" lastClr="FFFFFF"/>
              </a:solidFill>
              <a:latin typeface="Arial" panose="020B0604020202020204" pitchFamily="34" charset="0"/>
              <a:ea typeface="+mn-ea"/>
              <a:cs typeface="Arial" panose="020B0604020202020204" pitchFamily="34" charset="0"/>
            </a:rPr>
            <a:t>Selecting errors in NRMSE, NMAE, and MAPE</a:t>
          </a:r>
        </a:p>
      </dgm:t>
    </dgm:pt>
    <dgm:pt modelId="{D4C59DBF-EC7B-4F33-B597-7EAF89142261}" type="parTrans" cxnId="{ECCD6D92-0E1F-4C8E-B1D9-6ACF90BF2216}">
      <dgm:prSet/>
      <dgm:spPr/>
      <dgm:t>
        <a:bodyPr/>
        <a:lstStyle/>
        <a:p>
          <a:endParaRPr lang="en-AU"/>
        </a:p>
      </dgm:t>
    </dgm:pt>
    <dgm:pt modelId="{9949B1BA-7A7B-4F12-A962-80D915F1566E}" type="sibTrans" cxnId="{ECCD6D92-0E1F-4C8E-B1D9-6ACF90BF2216}">
      <dgm:prSet/>
      <dgm:spPr>
        <a:xfrm rot="16200000">
          <a:off x="1856208" y="1627348"/>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EE00B7CF-835C-4617-B919-3142920F5C70}">
      <dgm:prSet phldrT="[Text]" custT="1"/>
      <dgm:spPr>
        <a:xfrm>
          <a:off x="2079154" y="994270"/>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a:solidFill>
                <a:sysClr val="window" lastClr="FFFFFF"/>
              </a:solidFill>
              <a:latin typeface="Arial" panose="020B0604020202020204" pitchFamily="34" charset="0"/>
              <a:ea typeface="+mn-ea"/>
              <a:cs typeface="Arial" panose="020B0604020202020204" pitchFamily="34" charset="0"/>
            </a:rPr>
            <a:t>Selecting intra-hour, intra-day and day-ahead forecasts</a:t>
          </a:r>
        </a:p>
      </dgm:t>
    </dgm:pt>
    <dgm:pt modelId="{982C015B-A5EF-4308-ACD1-033DAE96BD26}" type="parTrans" cxnId="{60399CDA-AB9D-48BF-A4E8-8F90B81207B5}">
      <dgm:prSet/>
      <dgm:spPr/>
      <dgm:t>
        <a:bodyPr/>
        <a:lstStyle/>
        <a:p>
          <a:endParaRPr lang="en-AU"/>
        </a:p>
      </dgm:t>
    </dgm:pt>
    <dgm:pt modelId="{7AB5DFDD-0354-4B35-A8B7-DCB0705FB54F}" type="sibTrans" cxnId="{60399CDA-AB9D-48BF-A4E8-8F90B81207B5}">
      <dgm:prSet/>
      <dgm:spPr>
        <a:xfrm rot="16200000">
          <a:off x="1856208" y="634614"/>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930C91D4-E993-4BE6-9E38-97C08FEE19A0}">
      <dgm:prSet phldrT="[Text]" custT="1"/>
      <dgm:spPr>
        <a:xfrm>
          <a:off x="2079154" y="1536"/>
          <a:ext cx="1323645" cy="794187"/>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50" b="1" dirty="0">
              <a:solidFill>
                <a:sysClr val="window" lastClr="FFFFFF"/>
              </a:solidFill>
              <a:latin typeface="Arial" panose="020B0604020202020204" pitchFamily="34" charset="0"/>
              <a:ea typeface="+mn-ea"/>
              <a:cs typeface="Arial" panose="020B0604020202020204" pitchFamily="34" charset="0"/>
            </a:rPr>
            <a:t>Data extraction and processing – 66 papers</a:t>
          </a:r>
        </a:p>
      </dgm:t>
    </dgm:pt>
    <dgm:pt modelId="{732E3F7F-2EFD-4419-9827-EBE52D524DE8}" type="parTrans" cxnId="{B8C9387B-6FD9-4817-ADB6-A0F3578324C1}">
      <dgm:prSet/>
      <dgm:spPr/>
      <dgm:t>
        <a:bodyPr/>
        <a:lstStyle/>
        <a:p>
          <a:endParaRPr lang="en-AU"/>
        </a:p>
      </dgm:t>
    </dgm:pt>
    <dgm:pt modelId="{C1939468-A082-41AA-99FF-4CA0FE9B7C72}" type="sibTrans" cxnId="{B8C9387B-6FD9-4817-ADB6-A0F3578324C1}">
      <dgm:prSet/>
      <dgm:spPr>
        <a:xfrm>
          <a:off x="2352576" y="138246"/>
          <a:ext cx="1751756"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22A7674B-1BAD-4067-980C-03D27E90C893}">
      <dgm:prSet phldrT="[Text]" custT="1"/>
      <dgm:spPr>
        <a:xfrm>
          <a:off x="318705" y="1987004"/>
          <a:ext cx="1323645" cy="794187"/>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50" b="1" dirty="0">
              <a:solidFill>
                <a:sysClr val="window" lastClr="FFFFFF"/>
              </a:solidFill>
              <a:latin typeface="Arial" panose="020B0604020202020204" pitchFamily="34" charset="0"/>
              <a:ea typeface="+mn-ea"/>
              <a:cs typeface="Arial" panose="020B0604020202020204" pitchFamily="34" charset="0"/>
            </a:rPr>
            <a:t>Preliminary examination</a:t>
          </a:r>
        </a:p>
      </dgm:t>
    </dgm:pt>
    <dgm:pt modelId="{E5DCF60F-4E6F-47BD-9D86-1EDEDB908B61}" type="parTrans" cxnId="{1FDD19CB-C2B1-4EBA-8DF2-1AF29FFA487A}">
      <dgm:prSet/>
      <dgm:spPr/>
      <dgm:t>
        <a:bodyPr/>
        <a:lstStyle/>
        <a:p>
          <a:endParaRPr lang="en-AU"/>
        </a:p>
      </dgm:t>
    </dgm:pt>
    <dgm:pt modelId="{245C3D93-906D-4565-8F9F-2C61E3FEEE27}" type="sibTrans" cxnId="{1FDD19CB-C2B1-4EBA-8DF2-1AF29FFA487A}">
      <dgm:prSet/>
      <dgm:spPr>
        <a:xfrm rot="5400000">
          <a:off x="95759" y="2620082"/>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89CEBC43-11D8-4D72-99DE-C58A11BF0607}">
      <dgm:prSet phldrT="[Text]" custT="1"/>
      <dgm:spPr>
        <a:xfrm>
          <a:off x="3839603" y="1536"/>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b="0">
              <a:solidFill>
                <a:sysClr val="window" lastClr="FFFFFF"/>
              </a:solidFill>
              <a:latin typeface="Arial" panose="020B0604020202020204" pitchFamily="34" charset="0"/>
              <a:ea typeface="+mn-ea"/>
              <a:cs typeface="Arial" panose="020B0604020202020204" pitchFamily="34" charset="0"/>
            </a:rPr>
            <a:t>Collecting data of 21 key features and other important information for each observation</a:t>
          </a:r>
        </a:p>
      </dgm:t>
    </dgm:pt>
    <dgm:pt modelId="{2979B187-676E-4970-8C4B-4151AA8AECA1}" type="parTrans" cxnId="{E412E7FB-08DA-4A82-A9DB-4FA1C31A1057}">
      <dgm:prSet/>
      <dgm:spPr/>
      <dgm:t>
        <a:bodyPr/>
        <a:lstStyle/>
        <a:p>
          <a:endParaRPr lang="en-AU"/>
        </a:p>
      </dgm:t>
    </dgm:pt>
    <dgm:pt modelId="{5188293D-462D-4095-928C-1AE4E6AFAD3E}" type="sibTrans" cxnId="{E412E7FB-08DA-4A82-A9DB-4FA1C31A1057}">
      <dgm:prSet/>
      <dgm:spPr>
        <a:xfrm rot="5400000">
          <a:off x="3616657" y="634614"/>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B377913D-B58E-4543-AA55-B6952667C077}">
      <dgm:prSet phldrT="[Text]" custT="1"/>
      <dgm:spPr>
        <a:xfrm>
          <a:off x="3839603" y="994270"/>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b="0">
              <a:solidFill>
                <a:sysClr val="window" lastClr="FFFFFF"/>
              </a:solidFill>
              <a:latin typeface="Arial" panose="020B0604020202020204" pitchFamily="34" charset="0"/>
              <a:ea typeface="+mn-ea"/>
              <a:cs typeface="Arial" panose="020B0604020202020204" pitchFamily="34" charset="0"/>
            </a:rPr>
            <a:t>Final processing of format, units, ...</a:t>
          </a:r>
        </a:p>
      </dgm:t>
    </dgm:pt>
    <dgm:pt modelId="{1BA24D82-12F1-4781-A7E3-903779A043D4}" type="parTrans" cxnId="{804F3E5E-97DA-45F9-822E-612C79AB544A}">
      <dgm:prSet/>
      <dgm:spPr/>
      <dgm:t>
        <a:bodyPr/>
        <a:lstStyle/>
        <a:p>
          <a:endParaRPr lang="en-AU"/>
        </a:p>
      </dgm:t>
    </dgm:pt>
    <dgm:pt modelId="{FB5D223A-E3BE-437F-A4BA-F9AA093599D3}" type="sibTrans" cxnId="{804F3E5E-97DA-45F9-822E-612C79AB544A}">
      <dgm:prSet/>
      <dgm:spPr>
        <a:xfrm rot="5400000">
          <a:off x="3616657" y="1627348"/>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8E4FCB9B-D7CF-40DC-B3EA-D3AF7A19D199}">
      <dgm:prSet phldrT="[Text]" custT="1"/>
      <dgm:spPr>
        <a:xfrm>
          <a:off x="318705" y="994270"/>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b="0" dirty="0">
              <a:solidFill>
                <a:sysClr val="window" lastClr="FFFFFF"/>
              </a:solidFill>
              <a:latin typeface="Arial" panose="020B0604020202020204" pitchFamily="34" charset="0"/>
              <a:ea typeface="+mn-ea"/>
              <a:cs typeface="Arial" panose="020B0604020202020204" pitchFamily="34" charset="0"/>
            </a:rPr>
            <a:t>Google Scholar – 180 papers</a:t>
          </a:r>
        </a:p>
      </dgm:t>
    </dgm:pt>
    <dgm:pt modelId="{102AF56F-23A6-4737-8246-446EF9FFB856}" type="parTrans" cxnId="{C88802C6-BF41-4873-922F-FBDEF08F014A}">
      <dgm:prSet/>
      <dgm:spPr/>
      <dgm:t>
        <a:bodyPr/>
        <a:lstStyle/>
        <a:p>
          <a:endParaRPr lang="en-AU"/>
        </a:p>
      </dgm:t>
    </dgm:pt>
    <dgm:pt modelId="{C139C947-2DF7-49B0-920F-0F837EC9297D}" type="sibTrans" cxnId="{C88802C6-BF41-4873-922F-FBDEF08F014A}">
      <dgm:prSet/>
      <dgm:spPr>
        <a:xfrm rot="5400000">
          <a:off x="95759" y="1627348"/>
          <a:ext cx="984042" cy="119128"/>
        </a:xfrm>
        <a:prstGeom prst="rect">
          <a:avLst/>
        </a:prstGeom>
        <a:solidFill>
          <a:srgbClr val="5B9BD5">
            <a:tint val="60000"/>
            <a:hueOff val="0"/>
            <a:satOff val="0"/>
            <a:lumOff val="0"/>
            <a:alphaOff val="0"/>
          </a:srgbClr>
        </a:solidFill>
        <a:ln>
          <a:noFill/>
        </a:ln>
        <a:effectLst/>
      </dgm:spPr>
      <dgm:t>
        <a:bodyPr/>
        <a:lstStyle/>
        <a:p>
          <a:endParaRPr lang="en-AU"/>
        </a:p>
      </dgm:t>
    </dgm:pt>
    <dgm:pt modelId="{5430B4EA-B1B9-468F-BDD3-3D3441FD073D}">
      <dgm:prSet phldrT="[Text]" custT="1"/>
      <dgm:spPr>
        <a:xfrm>
          <a:off x="3839603" y="2979739"/>
          <a:ext cx="1323645" cy="794187"/>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AU" sz="1000" b="0">
              <a:solidFill>
                <a:sysClr val="window" lastClr="FFFFFF"/>
              </a:solidFill>
              <a:latin typeface="Arial" panose="020B0604020202020204" pitchFamily="34" charset="0"/>
              <a:ea typeface="+mn-ea"/>
              <a:cs typeface="Arial" panose="020B0604020202020204" pitchFamily="34" charset="0"/>
            </a:rPr>
            <a:t>OLS regression, data visualization</a:t>
          </a:r>
        </a:p>
      </dgm:t>
    </dgm:pt>
    <dgm:pt modelId="{D0E52A4D-F193-44A8-8F65-CB539A1E166F}" type="parTrans" cxnId="{11FCEFF3-F73B-4CAD-9910-190F447652B3}">
      <dgm:prSet/>
      <dgm:spPr/>
      <dgm:t>
        <a:bodyPr/>
        <a:lstStyle/>
        <a:p>
          <a:endParaRPr lang="en-AU"/>
        </a:p>
      </dgm:t>
    </dgm:pt>
    <dgm:pt modelId="{C9AB9533-DA69-42CE-A39F-E41CA6519156}" type="sibTrans" cxnId="{11FCEFF3-F73B-4CAD-9910-190F447652B3}">
      <dgm:prSet/>
      <dgm:spPr/>
      <dgm:t>
        <a:bodyPr/>
        <a:lstStyle/>
        <a:p>
          <a:endParaRPr lang="en-AU"/>
        </a:p>
      </dgm:t>
    </dgm:pt>
    <dgm:pt modelId="{AAA95787-E7D6-4D8A-AAD3-88DE65EE0C86}" type="pres">
      <dgm:prSet presAssocID="{5496FEBD-FA14-4B04-A12B-6276263772DF}" presName="Name0" presStyleCnt="0">
        <dgm:presLayoutVars>
          <dgm:dir/>
          <dgm:resizeHandles/>
        </dgm:presLayoutVars>
      </dgm:prSet>
      <dgm:spPr/>
    </dgm:pt>
    <dgm:pt modelId="{6552F864-D6BB-4355-9B7E-6489E29B747D}" type="pres">
      <dgm:prSet presAssocID="{3C03C7FD-D7A5-404E-8FDB-BC7D15B9B625}" presName="compNode" presStyleCnt="0"/>
      <dgm:spPr/>
    </dgm:pt>
    <dgm:pt modelId="{9D5DF93D-62E4-453E-8790-535EBA8EC8A1}" type="pres">
      <dgm:prSet presAssocID="{3C03C7FD-D7A5-404E-8FDB-BC7D15B9B625}" presName="dummyConnPt" presStyleCnt="0"/>
      <dgm:spPr/>
    </dgm:pt>
    <dgm:pt modelId="{ED859B57-3F12-4804-A941-FB17E186D5F2}" type="pres">
      <dgm:prSet presAssocID="{3C03C7FD-D7A5-404E-8FDB-BC7D15B9B625}" presName="node" presStyleLbl="node1" presStyleIdx="0" presStyleCnt="12" custLinFactNeighborX="-515" custLinFactNeighborY="1029">
        <dgm:presLayoutVars>
          <dgm:bulletEnabled val="1"/>
        </dgm:presLayoutVars>
      </dgm:prSet>
      <dgm:spPr/>
    </dgm:pt>
    <dgm:pt modelId="{27CED2C5-B1CD-4681-86DA-5CA12BB7BA76}" type="pres">
      <dgm:prSet presAssocID="{0E9AD83C-3892-4999-B737-D6361259D7B4}" presName="sibTrans" presStyleLbl="bgSibTrans2D1" presStyleIdx="0" presStyleCnt="11"/>
      <dgm:spPr/>
    </dgm:pt>
    <dgm:pt modelId="{6FA2AE24-AAF2-4BD1-A471-18AB6C0C7081}" type="pres">
      <dgm:prSet presAssocID="{8E4FCB9B-D7CF-40DC-B3EA-D3AF7A19D199}" presName="compNode" presStyleCnt="0"/>
      <dgm:spPr/>
    </dgm:pt>
    <dgm:pt modelId="{0A1CDA32-8C8D-4193-A1AD-D0603D018E63}" type="pres">
      <dgm:prSet presAssocID="{8E4FCB9B-D7CF-40DC-B3EA-D3AF7A19D199}" presName="dummyConnPt" presStyleCnt="0"/>
      <dgm:spPr/>
    </dgm:pt>
    <dgm:pt modelId="{2BF0BBE7-E003-428C-83E7-4A5CC4CF6D50}" type="pres">
      <dgm:prSet presAssocID="{8E4FCB9B-D7CF-40DC-B3EA-D3AF7A19D199}" presName="node" presStyleLbl="node1" presStyleIdx="1" presStyleCnt="12">
        <dgm:presLayoutVars>
          <dgm:bulletEnabled val="1"/>
        </dgm:presLayoutVars>
      </dgm:prSet>
      <dgm:spPr/>
    </dgm:pt>
    <dgm:pt modelId="{C4B7127C-8187-43D2-ADB8-BEB74B6C93D3}" type="pres">
      <dgm:prSet presAssocID="{C139C947-2DF7-49B0-920F-0F837EC9297D}" presName="sibTrans" presStyleLbl="bgSibTrans2D1" presStyleIdx="1" presStyleCnt="11"/>
      <dgm:spPr/>
    </dgm:pt>
    <dgm:pt modelId="{0A6B60BA-2635-4297-BB56-9717D4123041}" type="pres">
      <dgm:prSet presAssocID="{22A7674B-1BAD-4067-980C-03D27E90C893}" presName="compNode" presStyleCnt="0"/>
      <dgm:spPr/>
    </dgm:pt>
    <dgm:pt modelId="{FDCD63F4-0B00-4130-9C4F-6212964FC3B0}" type="pres">
      <dgm:prSet presAssocID="{22A7674B-1BAD-4067-980C-03D27E90C893}" presName="dummyConnPt" presStyleCnt="0"/>
      <dgm:spPr/>
    </dgm:pt>
    <dgm:pt modelId="{C4E90849-EB30-4E07-AEC7-29E5C989CE2C}" type="pres">
      <dgm:prSet presAssocID="{22A7674B-1BAD-4067-980C-03D27E90C893}" presName="node" presStyleLbl="node1" presStyleIdx="2" presStyleCnt="12">
        <dgm:presLayoutVars>
          <dgm:bulletEnabled val="1"/>
        </dgm:presLayoutVars>
      </dgm:prSet>
      <dgm:spPr/>
    </dgm:pt>
    <dgm:pt modelId="{AEB1ED6E-D40D-405C-B3BF-AFEAF9283D4F}" type="pres">
      <dgm:prSet presAssocID="{245C3D93-906D-4565-8F9F-2C61E3FEEE27}" presName="sibTrans" presStyleLbl="bgSibTrans2D1" presStyleIdx="2" presStyleCnt="11"/>
      <dgm:spPr/>
    </dgm:pt>
    <dgm:pt modelId="{A42F2EFE-C1BD-4155-B5E0-A73E9E53EDF5}" type="pres">
      <dgm:prSet presAssocID="{389A70C3-D386-42F9-93A0-B16784251946}" presName="compNode" presStyleCnt="0"/>
      <dgm:spPr/>
    </dgm:pt>
    <dgm:pt modelId="{7BFA1C86-F856-4015-B7C4-2478DC80E9A6}" type="pres">
      <dgm:prSet presAssocID="{389A70C3-D386-42F9-93A0-B16784251946}" presName="dummyConnPt" presStyleCnt="0"/>
      <dgm:spPr/>
    </dgm:pt>
    <dgm:pt modelId="{593D85E2-622D-46DE-AEE7-D86D29683385}" type="pres">
      <dgm:prSet presAssocID="{389A70C3-D386-42F9-93A0-B16784251946}" presName="node" presStyleLbl="node1" presStyleIdx="3" presStyleCnt="12">
        <dgm:presLayoutVars>
          <dgm:bulletEnabled val="1"/>
        </dgm:presLayoutVars>
      </dgm:prSet>
      <dgm:spPr/>
    </dgm:pt>
    <dgm:pt modelId="{D7D0036A-3E7D-462C-BA0D-F7351B44B10D}" type="pres">
      <dgm:prSet presAssocID="{B517C5F4-9FC1-43E4-AC3F-BC687667F0BC}" presName="sibTrans" presStyleLbl="bgSibTrans2D1" presStyleIdx="3" presStyleCnt="11"/>
      <dgm:spPr/>
    </dgm:pt>
    <dgm:pt modelId="{573DACD6-73CB-4887-BEF5-C2A40090B09B}" type="pres">
      <dgm:prSet presAssocID="{6F1A50A8-BF06-4C63-BEA9-3B101AB97B69}" presName="compNode" presStyleCnt="0"/>
      <dgm:spPr/>
    </dgm:pt>
    <dgm:pt modelId="{2D9855E3-CCD6-4913-8512-0243B3B0DA2E}" type="pres">
      <dgm:prSet presAssocID="{6F1A50A8-BF06-4C63-BEA9-3B101AB97B69}" presName="dummyConnPt" presStyleCnt="0"/>
      <dgm:spPr/>
    </dgm:pt>
    <dgm:pt modelId="{6E679590-C09E-46F0-BFBA-45BEC6049878}" type="pres">
      <dgm:prSet presAssocID="{6F1A50A8-BF06-4C63-BEA9-3B101AB97B69}" presName="node" presStyleLbl="node1" presStyleIdx="4" presStyleCnt="12" custLinFactNeighborY="4617">
        <dgm:presLayoutVars>
          <dgm:bulletEnabled val="1"/>
        </dgm:presLayoutVars>
      </dgm:prSet>
      <dgm:spPr/>
    </dgm:pt>
    <dgm:pt modelId="{6DBDA31C-9BFB-4FC5-9F44-1149F25A19BC}" type="pres">
      <dgm:prSet presAssocID="{4C4E41CF-79F4-4C88-BEC0-58825AE26106}" presName="sibTrans" presStyleLbl="bgSibTrans2D1" presStyleIdx="4" presStyleCnt="11"/>
      <dgm:spPr/>
    </dgm:pt>
    <dgm:pt modelId="{20F963DF-B72D-4123-BAE3-A2E83D6DBA81}" type="pres">
      <dgm:prSet presAssocID="{4EE898A9-09F2-423C-9194-E63C92575968}" presName="compNode" presStyleCnt="0"/>
      <dgm:spPr/>
    </dgm:pt>
    <dgm:pt modelId="{AFE70FC6-29FE-4DAC-A993-A8BDFF2D7058}" type="pres">
      <dgm:prSet presAssocID="{4EE898A9-09F2-423C-9194-E63C92575968}" presName="dummyConnPt" presStyleCnt="0"/>
      <dgm:spPr/>
    </dgm:pt>
    <dgm:pt modelId="{BE229202-58C8-480A-967B-F1EE5605B059}" type="pres">
      <dgm:prSet presAssocID="{4EE898A9-09F2-423C-9194-E63C92575968}" presName="node" presStyleLbl="node1" presStyleIdx="5" presStyleCnt="12">
        <dgm:presLayoutVars>
          <dgm:bulletEnabled val="1"/>
        </dgm:presLayoutVars>
      </dgm:prSet>
      <dgm:spPr/>
    </dgm:pt>
    <dgm:pt modelId="{7BA94231-75F0-42D1-BB42-F09592370CDC}" type="pres">
      <dgm:prSet presAssocID="{9949B1BA-7A7B-4F12-A962-80D915F1566E}" presName="sibTrans" presStyleLbl="bgSibTrans2D1" presStyleIdx="5" presStyleCnt="11"/>
      <dgm:spPr/>
    </dgm:pt>
    <dgm:pt modelId="{3D999077-1742-4268-9868-D9601F05279D}" type="pres">
      <dgm:prSet presAssocID="{EE00B7CF-835C-4617-B919-3142920F5C70}" presName="compNode" presStyleCnt="0"/>
      <dgm:spPr/>
    </dgm:pt>
    <dgm:pt modelId="{7EA9F001-F7DB-4FBB-A7B6-19AAC08059B0}" type="pres">
      <dgm:prSet presAssocID="{EE00B7CF-835C-4617-B919-3142920F5C70}" presName="dummyConnPt" presStyleCnt="0"/>
      <dgm:spPr/>
    </dgm:pt>
    <dgm:pt modelId="{A7B93D3F-697C-49BF-A70C-164C6F2274CB}" type="pres">
      <dgm:prSet presAssocID="{EE00B7CF-835C-4617-B919-3142920F5C70}" presName="node" presStyleLbl="node1" presStyleIdx="6" presStyleCnt="12">
        <dgm:presLayoutVars>
          <dgm:bulletEnabled val="1"/>
        </dgm:presLayoutVars>
      </dgm:prSet>
      <dgm:spPr/>
    </dgm:pt>
    <dgm:pt modelId="{49DE5B83-FE40-4013-9C92-223B26A2DE22}" type="pres">
      <dgm:prSet presAssocID="{7AB5DFDD-0354-4B35-A8B7-DCB0705FB54F}" presName="sibTrans" presStyleLbl="bgSibTrans2D1" presStyleIdx="6" presStyleCnt="11"/>
      <dgm:spPr/>
    </dgm:pt>
    <dgm:pt modelId="{AEE27047-6353-4B5A-9ED8-5F6753C8E8BB}" type="pres">
      <dgm:prSet presAssocID="{930C91D4-E993-4BE6-9E38-97C08FEE19A0}" presName="compNode" presStyleCnt="0"/>
      <dgm:spPr/>
    </dgm:pt>
    <dgm:pt modelId="{96EFA83B-A921-483B-BC3C-2F3B04B7DC04}" type="pres">
      <dgm:prSet presAssocID="{930C91D4-E993-4BE6-9E38-97C08FEE19A0}" presName="dummyConnPt" presStyleCnt="0"/>
      <dgm:spPr/>
    </dgm:pt>
    <dgm:pt modelId="{F715773E-1D91-461F-B84E-697C5EB92BBD}" type="pres">
      <dgm:prSet presAssocID="{930C91D4-E993-4BE6-9E38-97C08FEE19A0}" presName="node" presStyleLbl="node1" presStyleIdx="7" presStyleCnt="12">
        <dgm:presLayoutVars>
          <dgm:bulletEnabled val="1"/>
        </dgm:presLayoutVars>
      </dgm:prSet>
      <dgm:spPr/>
    </dgm:pt>
    <dgm:pt modelId="{D0C3AAF8-2838-4EBE-B615-550B34EF2E51}" type="pres">
      <dgm:prSet presAssocID="{C1939468-A082-41AA-99FF-4CA0FE9B7C72}" presName="sibTrans" presStyleLbl="bgSibTrans2D1" presStyleIdx="7" presStyleCnt="11"/>
      <dgm:spPr/>
    </dgm:pt>
    <dgm:pt modelId="{242A859E-2EBA-4766-B9E6-1486FEFCD54D}" type="pres">
      <dgm:prSet presAssocID="{89CEBC43-11D8-4D72-99DE-C58A11BF0607}" presName="compNode" presStyleCnt="0"/>
      <dgm:spPr/>
    </dgm:pt>
    <dgm:pt modelId="{BADAFA70-D607-485D-961D-512DE6593B81}" type="pres">
      <dgm:prSet presAssocID="{89CEBC43-11D8-4D72-99DE-C58A11BF0607}" presName="dummyConnPt" presStyleCnt="0"/>
      <dgm:spPr/>
    </dgm:pt>
    <dgm:pt modelId="{002A33A0-3F49-4316-B5F4-8B1704723293}" type="pres">
      <dgm:prSet presAssocID="{89CEBC43-11D8-4D72-99DE-C58A11BF0607}" presName="node" presStyleLbl="node1" presStyleIdx="8" presStyleCnt="12">
        <dgm:presLayoutVars>
          <dgm:bulletEnabled val="1"/>
        </dgm:presLayoutVars>
      </dgm:prSet>
      <dgm:spPr/>
    </dgm:pt>
    <dgm:pt modelId="{4CC14113-9E2A-4E5F-A77F-96F6053A31E5}" type="pres">
      <dgm:prSet presAssocID="{5188293D-462D-4095-928C-1AE4E6AFAD3E}" presName="sibTrans" presStyleLbl="bgSibTrans2D1" presStyleIdx="8" presStyleCnt="11"/>
      <dgm:spPr/>
    </dgm:pt>
    <dgm:pt modelId="{FE497E78-3BC9-4B9E-BE44-A61996F678F5}" type="pres">
      <dgm:prSet presAssocID="{B377913D-B58E-4543-AA55-B6952667C077}" presName="compNode" presStyleCnt="0"/>
      <dgm:spPr/>
    </dgm:pt>
    <dgm:pt modelId="{75CA6840-E0F0-4A2C-BDD9-270DFBD0BE1A}" type="pres">
      <dgm:prSet presAssocID="{B377913D-B58E-4543-AA55-B6952667C077}" presName="dummyConnPt" presStyleCnt="0"/>
      <dgm:spPr/>
    </dgm:pt>
    <dgm:pt modelId="{578096CB-3360-4843-BE04-B0C47872BAAF}" type="pres">
      <dgm:prSet presAssocID="{B377913D-B58E-4543-AA55-B6952667C077}" presName="node" presStyleLbl="node1" presStyleIdx="9" presStyleCnt="12">
        <dgm:presLayoutVars>
          <dgm:bulletEnabled val="1"/>
        </dgm:presLayoutVars>
      </dgm:prSet>
      <dgm:spPr/>
    </dgm:pt>
    <dgm:pt modelId="{7EB904F2-9060-4EAE-9F1A-9740B9133E04}" type="pres">
      <dgm:prSet presAssocID="{FB5D223A-E3BE-437F-A4BA-F9AA093599D3}" presName="sibTrans" presStyleLbl="bgSibTrans2D1" presStyleIdx="9" presStyleCnt="11"/>
      <dgm:spPr/>
    </dgm:pt>
    <dgm:pt modelId="{3967FA3B-F9F6-492B-BBB4-E47C730DEEF3}" type="pres">
      <dgm:prSet presAssocID="{1FF51B07-A346-4F77-AB77-DE2F0E8661DD}" presName="compNode" presStyleCnt="0"/>
      <dgm:spPr/>
    </dgm:pt>
    <dgm:pt modelId="{167256E3-60C7-4052-BBC8-C75AD0563DA8}" type="pres">
      <dgm:prSet presAssocID="{1FF51B07-A346-4F77-AB77-DE2F0E8661DD}" presName="dummyConnPt" presStyleCnt="0"/>
      <dgm:spPr/>
    </dgm:pt>
    <dgm:pt modelId="{557B6BCA-49C3-4B28-9125-DA58515AEB49}" type="pres">
      <dgm:prSet presAssocID="{1FF51B07-A346-4F77-AB77-DE2F0E8661DD}" presName="node" presStyleLbl="node1" presStyleIdx="10" presStyleCnt="12">
        <dgm:presLayoutVars>
          <dgm:bulletEnabled val="1"/>
        </dgm:presLayoutVars>
      </dgm:prSet>
      <dgm:spPr/>
    </dgm:pt>
    <dgm:pt modelId="{495B62DE-E898-48E7-B3C1-B08837775377}" type="pres">
      <dgm:prSet presAssocID="{2B4924F5-866D-4C8A-8CFD-01D112685B32}" presName="sibTrans" presStyleLbl="bgSibTrans2D1" presStyleIdx="10" presStyleCnt="11"/>
      <dgm:spPr/>
    </dgm:pt>
    <dgm:pt modelId="{248741E5-7471-4740-BB34-7E86B506EC71}" type="pres">
      <dgm:prSet presAssocID="{5430B4EA-B1B9-468F-BDD3-3D3441FD073D}" presName="compNode" presStyleCnt="0"/>
      <dgm:spPr/>
    </dgm:pt>
    <dgm:pt modelId="{1DE172F7-636F-4435-A6C6-351CEC9FD190}" type="pres">
      <dgm:prSet presAssocID="{5430B4EA-B1B9-468F-BDD3-3D3441FD073D}" presName="dummyConnPt" presStyleCnt="0"/>
      <dgm:spPr/>
    </dgm:pt>
    <dgm:pt modelId="{ED8A2134-269D-4188-AC3E-8248E585A3FE}" type="pres">
      <dgm:prSet presAssocID="{5430B4EA-B1B9-468F-BDD3-3D3441FD073D}" presName="node" presStyleLbl="node1" presStyleIdx="11" presStyleCnt="12">
        <dgm:presLayoutVars>
          <dgm:bulletEnabled val="1"/>
        </dgm:presLayoutVars>
      </dgm:prSet>
      <dgm:spPr/>
    </dgm:pt>
  </dgm:ptLst>
  <dgm:cxnLst>
    <dgm:cxn modelId="{35EE5A0E-7433-44AA-8BFA-1B8E1FCC3845}" type="presOf" srcId="{1FF51B07-A346-4F77-AB77-DE2F0E8661DD}" destId="{557B6BCA-49C3-4B28-9125-DA58515AEB49}" srcOrd="0" destOrd="0" presId="urn:microsoft.com/office/officeart/2005/8/layout/bProcess4"/>
    <dgm:cxn modelId="{78EA6812-E890-4E92-9B35-9182E1DCF0D2}" srcId="{5496FEBD-FA14-4B04-A12B-6276263772DF}" destId="{3C03C7FD-D7A5-404E-8FDB-BC7D15B9B625}" srcOrd="0" destOrd="0" parTransId="{9FC9B31C-838D-428E-B101-EFCC3CD294B1}" sibTransId="{0E9AD83C-3892-4999-B737-D6361259D7B4}"/>
    <dgm:cxn modelId="{7CEE2028-B9F9-4DEF-AE72-3509EEAC1B60}" type="presOf" srcId="{389A70C3-D386-42F9-93A0-B16784251946}" destId="{593D85E2-622D-46DE-AEE7-D86D29683385}" srcOrd="0" destOrd="0" presId="urn:microsoft.com/office/officeart/2005/8/layout/bProcess4"/>
    <dgm:cxn modelId="{34CB782D-554A-4201-9EAD-91E4B6DB5B95}" type="presOf" srcId="{245C3D93-906D-4565-8F9F-2C61E3FEEE27}" destId="{AEB1ED6E-D40D-405C-B3BF-AFEAF9283D4F}" srcOrd="0" destOrd="0" presId="urn:microsoft.com/office/officeart/2005/8/layout/bProcess4"/>
    <dgm:cxn modelId="{B5708A2D-9299-4F04-A6D0-387CFFDF8D33}" type="presOf" srcId="{7AB5DFDD-0354-4B35-A8B7-DCB0705FB54F}" destId="{49DE5B83-FE40-4013-9C92-223B26A2DE22}" srcOrd="0" destOrd="0" presId="urn:microsoft.com/office/officeart/2005/8/layout/bProcess4"/>
    <dgm:cxn modelId="{9935252E-04E4-4FE5-800D-63BCDFE67134}" type="presOf" srcId="{5188293D-462D-4095-928C-1AE4E6AFAD3E}" destId="{4CC14113-9E2A-4E5F-A77F-96F6053A31E5}" srcOrd="0" destOrd="0" presId="urn:microsoft.com/office/officeart/2005/8/layout/bProcess4"/>
    <dgm:cxn modelId="{7AAE4434-9542-4210-B446-DA6CCDE63B02}" type="presOf" srcId="{6F1A50A8-BF06-4C63-BEA9-3B101AB97B69}" destId="{6E679590-C09E-46F0-BFBA-45BEC6049878}" srcOrd="0" destOrd="0" presId="urn:microsoft.com/office/officeart/2005/8/layout/bProcess4"/>
    <dgm:cxn modelId="{BEC2B536-F7E5-44D0-9521-0FE5B24ED60E}" type="presOf" srcId="{C1939468-A082-41AA-99FF-4CA0FE9B7C72}" destId="{D0C3AAF8-2838-4EBE-B615-550B34EF2E51}" srcOrd="0" destOrd="0" presId="urn:microsoft.com/office/officeart/2005/8/layout/bProcess4"/>
    <dgm:cxn modelId="{D196A439-BAA2-4677-8F60-977D7D18054F}" type="presOf" srcId="{5430B4EA-B1B9-468F-BDD3-3D3441FD073D}" destId="{ED8A2134-269D-4188-AC3E-8248E585A3FE}" srcOrd="0" destOrd="0" presId="urn:microsoft.com/office/officeart/2005/8/layout/bProcess4"/>
    <dgm:cxn modelId="{804F3E5E-97DA-45F9-822E-612C79AB544A}" srcId="{5496FEBD-FA14-4B04-A12B-6276263772DF}" destId="{B377913D-B58E-4543-AA55-B6952667C077}" srcOrd="9" destOrd="0" parTransId="{1BA24D82-12F1-4781-A7E3-903779A043D4}" sibTransId="{FB5D223A-E3BE-437F-A4BA-F9AA093599D3}"/>
    <dgm:cxn modelId="{8B03FC75-AF5D-4473-B48D-0FD8577BB796}" srcId="{5496FEBD-FA14-4B04-A12B-6276263772DF}" destId="{1FF51B07-A346-4F77-AB77-DE2F0E8661DD}" srcOrd="10" destOrd="0" parTransId="{6DDE8395-D2B0-4AF6-9F42-094291BCDC7E}" sibTransId="{2B4924F5-866D-4C8A-8CFD-01D112685B32}"/>
    <dgm:cxn modelId="{9B57ED77-51E6-427B-8901-B008CC18FA51}" type="presOf" srcId="{9949B1BA-7A7B-4F12-A962-80D915F1566E}" destId="{7BA94231-75F0-42D1-BB42-F09592370CDC}" srcOrd="0" destOrd="0" presId="urn:microsoft.com/office/officeart/2005/8/layout/bProcess4"/>
    <dgm:cxn modelId="{CFA35079-A466-465F-9250-31235DF15430}" type="presOf" srcId="{89CEBC43-11D8-4D72-99DE-C58A11BF0607}" destId="{002A33A0-3F49-4316-B5F4-8B1704723293}" srcOrd="0" destOrd="0" presId="urn:microsoft.com/office/officeart/2005/8/layout/bProcess4"/>
    <dgm:cxn modelId="{833ECA79-A80F-4821-BA55-88DE012F72DF}" type="presOf" srcId="{EE00B7CF-835C-4617-B919-3142920F5C70}" destId="{A7B93D3F-697C-49BF-A70C-164C6F2274CB}" srcOrd="0" destOrd="0" presId="urn:microsoft.com/office/officeart/2005/8/layout/bProcess4"/>
    <dgm:cxn modelId="{B8C9387B-6FD9-4817-ADB6-A0F3578324C1}" srcId="{5496FEBD-FA14-4B04-A12B-6276263772DF}" destId="{930C91D4-E993-4BE6-9E38-97C08FEE19A0}" srcOrd="7" destOrd="0" parTransId="{732E3F7F-2EFD-4419-9827-EBE52D524DE8}" sibTransId="{C1939468-A082-41AA-99FF-4CA0FE9B7C72}"/>
    <dgm:cxn modelId="{032DD27B-4FEA-4E8A-9FEF-C242411EE10F}" type="presOf" srcId="{4EE898A9-09F2-423C-9194-E63C92575968}" destId="{BE229202-58C8-480A-967B-F1EE5605B059}" srcOrd="0" destOrd="0" presId="urn:microsoft.com/office/officeart/2005/8/layout/bProcess4"/>
    <dgm:cxn modelId="{0C37B68A-6C6C-4D8E-AA92-0B246F296690}" type="presOf" srcId="{930C91D4-E993-4BE6-9E38-97C08FEE19A0}" destId="{F715773E-1D91-461F-B84E-697C5EB92BBD}" srcOrd="0" destOrd="0" presId="urn:microsoft.com/office/officeart/2005/8/layout/bProcess4"/>
    <dgm:cxn modelId="{3BBFC18E-3AAF-4C1E-8920-8CECACD7440A}" type="presOf" srcId="{8E4FCB9B-D7CF-40DC-B3EA-D3AF7A19D199}" destId="{2BF0BBE7-E003-428C-83E7-4A5CC4CF6D50}" srcOrd="0" destOrd="0" presId="urn:microsoft.com/office/officeart/2005/8/layout/bProcess4"/>
    <dgm:cxn modelId="{ECCD6D92-0E1F-4C8E-B1D9-6ACF90BF2216}" srcId="{5496FEBD-FA14-4B04-A12B-6276263772DF}" destId="{4EE898A9-09F2-423C-9194-E63C92575968}" srcOrd="5" destOrd="0" parTransId="{D4C59DBF-EC7B-4F33-B597-7EAF89142261}" sibTransId="{9949B1BA-7A7B-4F12-A962-80D915F1566E}"/>
    <dgm:cxn modelId="{26D7E89D-DA99-4D6F-8C85-B1CF53FC52DA}" type="presOf" srcId="{3C03C7FD-D7A5-404E-8FDB-BC7D15B9B625}" destId="{ED859B57-3F12-4804-A941-FB17E186D5F2}" srcOrd="0" destOrd="0" presId="urn:microsoft.com/office/officeart/2005/8/layout/bProcess4"/>
    <dgm:cxn modelId="{1A7CFF9F-4F2D-4B22-81D5-E10FF958232E}" type="presOf" srcId="{4C4E41CF-79F4-4C88-BEC0-58825AE26106}" destId="{6DBDA31C-9BFB-4FC5-9F44-1149F25A19BC}" srcOrd="0" destOrd="0" presId="urn:microsoft.com/office/officeart/2005/8/layout/bProcess4"/>
    <dgm:cxn modelId="{C9304EB4-BCC2-442F-961D-68F03C9E52A1}" type="presOf" srcId="{B377913D-B58E-4543-AA55-B6952667C077}" destId="{578096CB-3360-4843-BE04-B0C47872BAAF}" srcOrd="0" destOrd="0" presId="urn:microsoft.com/office/officeart/2005/8/layout/bProcess4"/>
    <dgm:cxn modelId="{1D10DAC5-1A30-4D51-A246-4B3442359EFD}" type="presOf" srcId="{2B4924F5-866D-4C8A-8CFD-01D112685B32}" destId="{495B62DE-E898-48E7-B3C1-B08837775377}" srcOrd="0" destOrd="0" presId="urn:microsoft.com/office/officeart/2005/8/layout/bProcess4"/>
    <dgm:cxn modelId="{C88802C6-BF41-4873-922F-FBDEF08F014A}" srcId="{5496FEBD-FA14-4B04-A12B-6276263772DF}" destId="{8E4FCB9B-D7CF-40DC-B3EA-D3AF7A19D199}" srcOrd="1" destOrd="0" parTransId="{102AF56F-23A6-4737-8246-446EF9FFB856}" sibTransId="{C139C947-2DF7-49B0-920F-0F837EC9297D}"/>
    <dgm:cxn modelId="{1FDD19CB-C2B1-4EBA-8DF2-1AF29FFA487A}" srcId="{5496FEBD-FA14-4B04-A12B-6276263772DF}" destId="{22A7674B-1BAD-4067-980C-03D27E90C893}" srcOrd="2" destOrd="0" parTransId="{E5DCF60F-4E6F-47BD-9D86-1EDEDB908B61}" sibTransId="{245C3D93-906D-4565-8F9F-2C61E3FEEE27}"/>
    <dgm:cxn modelId="{844C61CF-EBD9-4193-936E-C2FCD42F548E}" type="presOf" srcId="{B517C5F4-9FC1-43E4-AC3F-BC687667F0BC}" destId="{D7D0036A-3E7D-462C-BA0D-F7351B44B10D}" srcOrd="0" destOrd="0" presId="urn:microsoft.com/office/officeart/2005/8/layout/bProcess4"/>
    <dgm:cxn modelId="{B19B59D4-5C3E-4602-8069-D57C8C8B4F98}" type="presOf" srcId="{C139C947-2DF7-49B0-920F-0F837EC9297D}" destId="{C4B7127C-8187-43D2-ADB8-BEB74B6C93D3}" srcOrd="0" destOrd="0" presId="urn:microsoft.com/office/officeart/2005/8/layout/bProcess4"/>
    <dgm:cxn modelId="{5832AAD4-58CC-4184-B8A5-520DC239D5B6}" srcId="{5496FEBD-FA14-4B04-A12B-6276263772DF}" destId="{389A70C3-D386-42F9-93A0-B16784251946}" srcOrd="3" destOrd="0" parTransId="{D3F6FD4B-C3AB-41E9-8848-FBFDBE2EF2DE}" sibTransId="{B517C5F4-9FC1-43E4-AC3F-BC687667F0BC}"/>
    <dgm:cxn modelId="{60399CDA-AB9D-48BF-A4E8-8F90B81207B5}" srcId="{5496FEBD-FA14-4B04-A12B-6276263772DF}" destId="{EE00B7CF-835C-4617-B919-3142920F5C70}" srcOrd="6" destOrd="0" parTransId="{982C015B-A5EF-4308-ACD1-033DAE96BD26}" sibTransId="{7AB5DFDD-0354-4B35-A8B7-DCB0705FB54F}"/>
    <dgm:cxn modelId="{D406ACDA-77DC-48E8-A4AB-A0F8AD74182D}" type="presOf" srcId="{22A7674B-1BAD-4067-980C-03D27E90C893}" destId="{C4E90849-EB30-4E07-AEC7-29E5C989CE2C}" srcOrd="0" destOrd="0" presId="urn:microsoft.com/office/officeart/2005/8/layout/bProcess4"/>
    <dgm:cxn modelId="{34FF2EE0-B2DE-4220-9C12-FF372E78C89E}" type="presOf" srcId="{FB5D223A-E3BE-437F-A4BA-F9AA093599D3}" destId="{7EB904F2-9060-4EAE-9F1A-9740B9133E04}" srcOrd="0" destOrd="0" presId="urn:microsoft.com/office/officeart/2005/8/layout/bProcess4"/>
    <dgm:cxn modelId="{D42048E5-BE20-4A54-B85C-D9EAA63C763A}" srcId="{5496FEBD-FA14-4B04-A12B-6276263772DF}" destId="{6F1A50A8-BF06-4C63-BEA9-3B101AB97B69}" srcOrd="4" destOrd="0" parTransId="{4998F9D6-9C9F-423F-85B8-175F4D04163E}" sibTransId="{4C4E41CF-79F4-4C88-BEC0-58825AE26106}"/>
    <dgm:cxn modelId="{67FEADEF-1E6A-4ADA-83EA-8614F0B36465}" type="presOf" srcId="{0E9AD83C-3892-4999-B737-D6361259D7B4}" destId="{27CED2C5-B1CD-4681-86DA-5CA12BB7BA76}" srcOrd="0" destOrd="0" presId="urn:microsoft.com/office/officeart/2005/8/layout/bProcess4"/>
    <dgm:cxn modelId="{11FCEFF3-F73B-4CAD-9910-190F447652B3}" srcId="{5496FEBD-FA14-4B04-A12B-6276263772DF}" destId="{5430B4EA-B1B9-468F-BDD3-3D3441FD073D}" srcOrd="11" destOrd="0" parTransId="{D0E52A4D-F193-44A8-8F65-CB539A1E166F}" sibTransId="{C9AB9533-DA69-42CE-A39F-E41CA6519156}"/>
    <dgm:cxn modelId="{D9B134F4-A3AF-40EB-8D5B-329A4830ACBA}" type="presOf" srcId="{5496FEBD-FA14-4B04-A12B-6276263772DF}" destId="{AAA95787-E7D6-4D8A-AAD3-88DE65EE0C86}" srcOrd="0" destOrd="0" presId="urn:microsoft.com/office/officeart/2005/8/layout/bProcess4"/>
    <dgm:cxn modelId="{E412E7FB-08DA-4A82-A9DB-4FA1C31A1057}" srcId="{5496FEBD-FA14-4B04-A12B-6276263772DF}" destId="{89CEBC43-11D8-4D72-99DE-C58A11BF0607}" srcOrd="8" destOrd="0" parTransId="{2979B187-676E-4970-8C4B-4151AA8AECA1}" sibTransId="{5188293D-462D-4095-928C-1AE4E6AFAD3E}"/>
    <dgm:cxn modelId="{C337C609-25FF-454A-812B-33CA2627F117}" type="presParOf" srcId="{AAA95787-E7D6-4D8A-AAD3-88DE65EE0C86}" destId="{6552F864-D6BB-4355-9B7E-6489E29B747D}" srcOrd="0" destOrd="0" presId="urn:microsoft.com/office/officeart/2005/8/layout/bProcess4"/>
    <dgm:cxn modelId="{EC13E09F-74C0-4BEA-BBB5-6676A9C9616C}" type="presParOf" srcId="{6552F864-D6BB-4355-9B7E-6489E29B747D}" destId="{9D5DF93D-62E4-453E-8790-535EBA8EC8A1}" srcOrd="0" destOrd="0" presId="urn:microsoft.com/office/officeart/2005/8/layout/bProcess4"/>
    <dgm:cxn modelId="{BCFF57DF-99EE-464D-99C5-4A3DD758A091}" type="presParOf" srcId="{6552F864-D6BB-4355-9B7E-6489E29B747D}" destId="{ED859B57-3F12-4804-A941-FB17E186D5F2}" srcOrd="1" destOrd="0" presId="urn:microsoft.com/office/officeart/2005/8/layout/bProcess4"/>
    <dgm:cxn modelId="{DCF6ACA3-F0D8-4CC5-BCA0-94102C86F37A}" type="presParOf" srcId="{AAA95787-E7D6-4D8A-AAD3-88DE65EE0C86}" destId="{27CED2C5-B1CD-4681-86DA-5CA12BB7BA76}" srcOrd="1" destOrd="0" presId="urn:microsoft.com/office/officeart/2005/8/layout/bProcess4"/>
    <dgm:cxn modelId="{376B0D68-D82C-4722-A236-C0C7E54FE12E}" type="presParOf" srcId="{AAA95787-E7D6-4D8A-AAD3-88DE65EE0C86}" destId="{6FA2AE24-AAF2-4BD1-A471-18AB6C0C7081}" srcOrd="2" destOrd="0" presId="urn:microsoft.com/office/officeart/2005/8/layout/bProcess4"/>
    <dgm:cxn modelId="{17281706-4814-472A-9A0D-2BA9BBE665C6}" type="presParOf" srcId="{6FA2AE24-AAF2-4BD1-A471-18AB6C0C7081}" destId="{0A1CDA32-8C8D-4193-A1AD-D0603D018E63}" srcOrd="0" destOrd="0" presId="urn:microsoft.com/office/officeart/2005/8/layout/bProcess4"/>
    <dgm:cxn modelId="{7CDF624C-BFC3-491B-A7D8-FAD1E96C9826}" type="presParOf" srcId="{6FA2AE24-AAF2-4BD1-A471-18AB6C0C7081}" destId="{2BF0BBE7-E003-428C-83E7-4A5CC4CF6D50}" srcOrd="1" destOrd="0" presId="urn:microsoft.com/office/officeart/2005/8/layout/bProcess4"/>
    <dgm:cxn modelId="{3CFD4742-C91F-469F-8559-A0838F964BE9}" type="presParOf" srcId="{AAA95787-E7D6-4D8A-AAD3-88DE65EE0C86}" destId="{C4B7127C-8187-43D2-ADB8-BEB74B6C93D3}" srcOrd="3" destOrd="0" presId="urn:microsoft.com/office/officeart/2005/8/layout/bProcess4"/>
    <dgm:cxn modelId="{721F42E3-0871-4B56-97E1-0351C3F1D7EE}" type="presParOf" srcId="{AAA95787-E7D6-4D8A-AAD3-88DE65EE0C86}" destId="{0A6B60BA-2635-4297-BB56-9717D4123041}" srcOrd="4" destOrd="0" presId="urn:microsoft.com/office/officeart/2005/8/layout/bProcess4"/>
    <dgm:cxn modelId="{19D0AD97-1349-4C8A-A4DD-54B18AF528A7}" type="presParOf" srcId="{0A6B60BA-2635-4297-BB56-9717D4123041}" destId="{FDCD63F4-0B00-4130-9C4F-6212964FC3B0}" srcOrd="0" destOrd="0" presId="urn:microsoft.com/office/officeart/2005/8/layout/bProcess4"/>
    <dgm:cxn modelId="{01DF7129-6154-44C3-A7BF-08F72A037D1C}" type="presParOf" srcId="{0A6B60BA-2635-4297-BB56-9717D4123041}" destId="{C4E90849-EB30-4E07-AEC7-29E5C989CE2C}" srcOrd="1" destOrd="0" presId="urn:microsoft.com/office/officeart/2005/8/layout/bProcess4"/>
    <dgm:cxn modelId="{D94320EE-0321-48D7-8578-843CA3CCAFE1}" type="presParOf" srcId="{AAA95787-E7D6-4D8A-AAD3-88DE65EE0C86}" destId="{AEB1ED6E-D40D-405C-B3BF-AFEAF9283D4F}" srcOrd="5" destOrd="0" presId="urn:microsoft.com/office/officeart/2005/8/layout/bProcess4"/>
    <dgm:cxn modelId="{1F2729BA-0EBB-43E2-902A-C40649FC6F98}" type="presParOf" srcId="{AAA95787-E7D6-4D8A-AAD3-88DE65EE0C86}" destId="{A42F2EFE-C1BD-4155-B5E0-A73E9E53EDF5}" srcOrd="6" destOrd="0" presId="urn:microsoft.com/office/officeart/2005/8/layout/bProcess4"/>
    <dgm:cxn modelId="{7FEC27C7-BCB5-47B9-8386-1B262E2248A5}" type="presParOf" srcId="{A42F2EFE-C1BD-4155-B5E0-A73E9E53EDF5}" destId="{7BFA1C86-F856-4015-B7C4-2478DC80E9A6}" srcOrd="0" destOrd="0" presId="urn:microsoft.com/office/officeart/2005/8/layout/bProcess4"/>
    <dgm:cxn modelId="{DD98348B-6F10-4B8E-9825-AECE4F98EB26}" type="presParOf" srcId="{A42F2EFE-C1BD-4155-B5E0-A73E9E53EDF5}" destId="{593D85E2-622D-46DE-AEE7-D86D29683385}" srcOrd="1" destOrd="0" presId="urn:microsoft.com/office/officeart/2005/8/layout/bProcess4"/>
    <dgm:cxn modelId="{F93457DB-178C-41B5-A239-94452A20FA90}" type="presParOf" srcId="{AAA95787-E7D6-4D8A-AAD3-88DE65EE0C86}" destId="{D7D0036A-3E7D-462C-BA0D-F7351B44B10D}" srcOrd="7" destOrd="0" presId="urn:microsoft.com/office/officeart/2005/8/layout/bProcess4"/>
    <dgm:cxn modelId="{70285D33-0EB6-44E0-BCCA-BFD45EEFB41D}" type="presParOf" srcId="{AAA95787-E7D6-4D8A-AAD3-88DE65EE0C86}" destId="{573DACD6-73CB-4887-BEF5-C2A40090B09B}" srcOrd="8" destOrd="0" presId="urn:microsoft.com/office/officeart/2005/8/layout/bProcess4"/>
    <dgm:cxn modelId="{B4EE056C-2206-4943-8BE7-E29C2B8EEAB4}" type="presParOf" srcId="{573DACD6-73CB-4887-BEF5-C2A40090B09B}" destId="{2D9855E3-CCD6-4913-8512-0243B3B0DA2E}" srcOrd="0" destOrd="0" presId="urn:microsoft.com/office/officeart/2005/8/layout/bProcess4"/>
    <dgm:cxn modelId="{EA90A0AC-4F8D-432E-8A52-021662FE4A44}" type="presParOf" srcId="{573DACD6-73CB-4887-BEF5-C2A40090B09B}" destId="{6E679590-C09E-46F0-BFBA-45BEC6049878}" srcOrd="1" destOrd="0" presId="urn:microsoft.com/office/officeart/2005/8/layout/bProcess4"/>
    <dgm:cxn modelId="{33F7844B-E491-4749-BA3A-FB8A10B893F3}" type="presParOf" srcId="{AAA95787-E7D6-4D8A-AAD3-88DE65EE0C86}" destId="{6DBDA31C-9BFB-4FC5-9F44-1149F25A19BC}" srcOrd="9" destOrd="0" presId="urn:microsoft.com/office/officeart/2005/8/layout/bProcess4"/>
    <dgm:cxn modelId="{981F16F3-3BF4-43C5-B4BD-82288E4292CE}" type="presParOf" srcId="{AAA95787-E7D6-4D8A-AAD3-88DE65EE0C86}" destId="{20F963DF-B72D-4123-BAE3-A2E83D6DBA81}" srcOrd="10" destOrd="0" presId="urn:microsoft.com/office/officeart/2005/8/layout/bProcess4"/>
    <dgm:cxn modelId="{EE0A59D1-872D-422D-A5F7-0908052E189A}" type="presParOf" srcId="{20F963DF-B72D-4123-BAE3-A2E83D6DBA81}" destId="{AFE70FC6-29FE-4DAC-A993-A8BDFF2D7058}" srcOrd="0" destOrd="0" presId="urn:microsoft.com/office/officeart/2005/8/layout/bProcess4"/>
    <dgm:cxn modelId="{14A0FABC-BF85-4E59-8A89-546A66CB3488}" type="presParOf" srcId="{20F963DF-B72D-4123-BAE3-A2E83D6DBA81}" destId="{BE229202-58C8-480A-967B-F1EE5605B059}" srcOrd="1" destOrd="0" presId="urn:microsoft.com/office/officeart/2005/8/layout/bProcess4"/>
    <dgm:cxn modelId="{81903C0C-7ECA-458E-9C0F-9FEC968E8853}" type="presParOf" srcId="{AAA95787-E7D6-4D8A-AAD3-88DE65EE0C86}" destId="{7BA94231-75F0-42D1-BB42-F09592370CDC}" srcOrd="11" destOrd="0" presId="urn:microsoft.com/office/officeart/2005/8/layout/bProcess4"/>
    <dgm:cxn modelId="{EDAE01F4-74AB-4239-BEDA-7834A6A91AF7}" type="presParOf" srcId="{AAA95787-E7D6-4D8A-AAD3-88DE65EE0C86}" destId="{3D999077-1742-4268-9868-D9601F05279D}" srcOrd="12" destOrd="0" presId="urn:microsoft.com/office/officeart/2005/8/layout/bProcess4"/>
    <dgm:cxn modelId="{93FCA5CC-C70C-4295-9DD6-504160C14099}" type="presParOf" srcId="{3D999077-1742-4268-9868-D9601F05279D}" destId="{7EA9F001-F7DB-4FBB-A7B6-19AAC08059B0}" srcOrd="0" destOrd="0" presId="urn:microsoft.com/office/officeart/2005/8/layout/bProcess4"/>
    <dgm:cxn modelId="{6F3D36B8-105E-45C0-93D2-AA4037DE81F7}" type="presParOf" srcId="{3D999077-1742-4268-9868-D9601F05279D}" destId="{A7B93D3F-697C-49BF-A70C-164C6F2274CB}" srcOrd="1" destOrd="0" presId="urn:microsoft.com/office/officeart/2005/8/layout/bProcess4"/>
    <dgm:cxn modelId="{14F0CB39-47BF-415C-B18D-9DD9DAC94AE0}" type="presParOf" srcId="{AAA95787-E7D6-4D8A-AAD3-88DE65EE0C86}" destId="{49DE5B83-FE40-4013-9C92-223B26A2DE22}" srcOrd="13" destOrd="0" presId="urn:microsoft.com/office/officeart/2005/8/layout/bProcess4"/>
    <dgm:cxn modelId="{9AE603C8-BEBB-4A9D-A89A-10C96184B49D}" type="presParOf" srcId="{AAA95787-E7D6-4D8A-AAD3-88DE65EE0C86}" destId="{AEE27047-6353-4B5A-9ED8-5F6753C8E8BB}" srcOrd="14" destOrd="0" presId="urn:microsoft.com/office/officeart/2005/8/layout/bProcess4"/>
    <dgm:cxn modelId="{EE0FF816-AE77-47FD-88E7-0B3F55A2B425}" type="presParOf" srcId="{AEE27047-6353-4B5A-9ED8-5F6753C8E8BB}" destId="{96EFA83B-A921-483B-BC3C-2F3B04B7DC04}" srcOrd="0" destOrd="0" presId="urn:microsoft.com/office/officeart/2005/8/layout/bProcess4"/>
    <dgm:cxn modelId="{7C540635-AEF0-44C2-9EED-887357CC4F64}" type="presParOf" srcId="{AEE27047-6353-4B5A-9ED8-5F6753C8E8BB}" destId="{F715773E-1D91-461F-B84E-697C5EB92BBD}" srcOrd="1" destOrd="0" presId="urn:microsoft.com/office/officeart/2005/8/layout/bProcess4"/>
    <dgm:cxn modelId="{58C02FCF-280B-48AD-BB3D-B5C93CF1364A}" type="presParOf" srcId="{AAA95787-E7D6-4D8A-AAD3-88DE65EE0C86}" destId="{D0C3AAF8-2838-4EBE-B615-550B34EF2E51}" srcOrd="15" destOrd="0" presId="urn:microsoft.com/office/officeart/2005/8/layout/bProcess4"/>
    <dgm:cxn modelId="{0ACC7052-253C-446A-9F49-9E0E5A5F6D0A}" type="presParOf" srcId="{AAA95787-E7D6-4D8A-AAD3-88DE65EE0C86}" destId="{242A859E-2EBA-4766-B9E6-1486FEFCD54D}" srcOrd="16" destOrd="0" presId="urn:microsoft.com/office/officeart/2005/8/layout/bProcess4"/>
    <dgm:cxn modelId="{18C8D30D-F3B9-4381-93AE-B7EE39ABCF41}" type="presParOf" srcId="{242A859E-2EBA-4766-B9E6-1486FEFCD54D}" destId="{BADAFA70-D607-485D-961D-512DE6593B81}" srcOrd="0" destOrd="0" presId="urn:microsoft.com/office/officeart/2005/8/layout/bProcess4"/>
    <dgm:cxn modelId="{A0125BA8-CDB9-49A9-8428-E1B0667324E9}" type="presParOf" srcId="{242A859E-2EBA-4766-B9E6-1486FEFCD54D}" destId="{002A33A0-3F49-4316-B5F4-8B1704723293}" srcOrd="1" destOrd="0" presId="urn:microsoft.com/office/officeart/2005/8/layout/bProcess4"/>
    <dgm:cxn modelId="{5F559DEF-75F0-4AFF-B072-8C37A99AC890}" type="presParOf" srcId="{AAA95787-E7D6-4D8A-AAD3-88DE65EE0C86}" destId="{4CC14113-9E2A-4E5F-A77F-96F6053A31E5}" srcOrd="17" destOrd="0" presId="urn:microsoft.com/office/officeart/2005/8/layout/bProcess4"/>
    <dgm:cxn modelId="{6C2E5DA8-8478-41CC-A6F5-6A7202CA2C3C}" type="presParOf" srcId="{AAA95787-E7D6-4D8A-AAD3-88DE65EE0C86}" destId="{FE497E78-3BC9-4B9E-BE44-A61996F678F5}" srcOrd="18" destOrd="0" presId="urn:microsoft.com/office/officeart/2005/8/layout/bProcess4"/>
    <dgm:cxn modelId="{DEE7B990-1E1B-49B6-B330-8FFD0AA14CEF}" type="presParOf" srcId="{FE497E78-3BC9-4B9E-BE44-A61996F678F5}" destId="{75CA6840-E0F0-4A2C-BDD9-270DFBD0BE1A}" srcOrd="0" destOrd="0" presId="urn:microsoft.com/office/officeart/2005/8/layout/bProcess4"/>
    <dgm:cxn modelId="{FD51C73B-9FFE-453F-ACBD-6364D1D09B13}" type="presParOf" srcId="{FE497E78-3BC9-4B9E-BE44-A61996F678F5}" destId="{578096CB-3360-4843-BE04-B0C47872BAAF}" srcOrd="1" destOrd="0" presId="urn:microsoft.com/office/officeart/2005/8/layout/bProcess4"/>
    <dgm:cxn modelId="{A11C47D6-78A9-4345-9895-4F0DF84A7585}" type="presParOf" srcId="{AAA95787-E7D6-4D8A-AAD3-88DE65EE0C86}" destId="{7EB904F2-9060-4EAE-9F1A-9740B9133E04}" srcOrd="19" destOrd="0" presId="urn:microsoft.com/office/officeart/2005/8/layout/bProcess4"/>
    <dgm:cxn modelId="{9610DE56-A1BB-4C13-B6CE-9E8F58A5854C}" type="presParOf" srcId="{AAA95787-E7D6-4D8A-AAD3-88DE65EE0C86}" destId="{3967FA3B-F9F6-492B-BBB4-E47C730DEEF3}" srcOrd="20" destOrd="0" presId="urn:microsoft.com/office/officeart/2005/8/layout/bProcess4"/>
    <dgm:cxn modelId="{14FAEC0C-FD03-4A45-8638-A367BC8029E4}" type="presParOf" srcId="{3967FA3B-F9F6-492B-BBB4-E47C730DEEF3}" destId="{167256E3-60C7-4052-BBC8-C75AD0563DA8}" srcOrd="0" destOrd="0" presId="urn:microsoft.com/office/officeart/2005/8/layout/bProcess4"/>
    <dgm:cxn modelId="{B781A2E6-A56A-4458-AA33-3682193EB30D}" type="presParOf" srcId="{3967FA3B-F9F6-492B-BBB4-E47C730DEEF3}" destId="{557B6BCA-49C3-4B28-9125-DA58515AEB49}" srcOrd="1" destOrd="0" presId="urn:microsoft.com/office/officeart/2005/8/layout/bProcess4"/>
    <dgm:cxn modelId="{5676A8FF-9E37-4442-ACC7-77ECD7A03ACE}" type="presParOf" srcId="{AAA95787-E7D6-4D8A-AAD3-88DE65EE0C86}" destId="{495B62DE-E898-48E7-B3C1-B08837775377}" srcOrd="21" destOrd="0" presId="urn:microsoft.com/office/officeart/2005/8/layout/bProcess4"/>
    <dgm:cxn modelId="{00A2513D-FA15-4958-83ED-A56A96AF8D34}" type="presParOf" srcId="{AAA95787-E7D6-4D8A-AAD3-88DE65EE0C86}" destId="{248741E5-7471-4740-BB34-7E86B506EC71}" srcOrd="22" destOrd="0" presId="urn:microsoft.com/office/officeart/2005/8/layout/bProcess4"/>
    <dgm:cxn modelId="{C1B7A221-94E8-41DE-B3DD-6BD37AC90C34}" type="presParOf" srcId="{248741E5-7471-4740-BB34-7E86B506EC71}" destId="{1DE172F7-636F-4435-A6C6-351CEC9FD190}" srcOrd="0" destOrd="0" presId="urn:microsoft.com/office/officeart/2005/8/layout/bProcess4"/>
    <dgm:cxn modelId="{2EA17C1B-3E6C-404B-87B0-FA8472D8CA6E}" type="presParOf" srcId="{248741E5-7471-4740-BB34-7E86B506EC71}" destId="{ED8A2134-269D-4188-AC3E-8248E585A3FE}" srcOrd="1" destOrd="0" presId="urn:microsoft.com/office/officeart/2005/8/layout/bProcess4"/>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FD2A250-6408-430D-8402-18511725C93F}" type="doc">
      <dgm:prSet loTypeId="urn:microsoft.com/office/officeart/2005/8/layout/balance1" loCatId="relationship" qsTypeId="urn:microsoft.com/office/officeart/2005/8/quickstyle/simple1" qsCatId="simple" csTypeId="urn:microsoft.com/office/officeart/2005/8/colors/accent2_2" csCatId="accent2" phldr="1"/>
      <dgm:spPr/>
      <dgm:t>
        <a:bodyPr/>
        <a:lstStyle/>
        <a:p>
          <a:endParaRPr lang="en-AU"/>
        </a:p>
      </dgm:t>
    </dgm:pt>
    <dgm:pt modelId="{76846FAE-2DEA-4457-BC67-91B7D7ABE7E7}">
      <dgm:prSet phldrT="[Text]" custT="1"/>
      <dgm:spPr/>
      <dgm:t>
        <a:bodyPr/>
        <a:lstStyle/>
        <a:p>
          <a:r>
            <a:rPr lang="de-DE" sz="10000" dirty="0"/>
            <a:t>-</a:t>
          </a:r>
          <a:endParaRPr lang="en-AU" sz="10000" dirty="0"/>
        </a:p>
      </dgm:t>
    </dgm:pt>
    <dgm:pt modelId="{D28F5BA5-AD4B-40D3-983B-EF187D821315}" type="parTrans" cxnId="{EE7135BA-A177-4432-A096-3E8C62F82DEE}">
      <dgm:prSet/>
      <dgm:spPr/>
      <dgm:t>
        <a:bodyPr/>
        <a:lstStyle/>
        <a:p>
          <a:endParaRPr lang="en-AU" sz="1000"/>
        </a:p>
      </dgm:t>
    </dgm:pt>
    <dgm:pt modelId="{767E45AE-598A-4C45-8A90-DD2674358F7A}" type="sibTrans" cxnId="{EE7135BA-A177-4432-A096-3E8C62F82DEE}">
      <dgm:prSet/>
      <dgm:spPr/>
      <dgm:t>
        <a:bodyPr/>
        <a:lstStyle/>
        <a:p>
          <a:endParaRPr lang="en-AU" sz="1000"/>
        </a:p>
      </dgm:t>
    </dgm:pt>
    <dgm:pt modelId="{D7DEA993-83DD-432B-A75B-9BE5A69F45AA}">
      <dgm:prSet phldrT="[Text]" custT="1"/>
      <dgm:spPr/>
      <dgm:t>
        <a:bodyPr/>
        <a:lstStyle/>
        <a:p>
          <a:r>
            <a:rPr lang="de-DE" sz="10000" dirty="0"/>
            <a:t>+</a:t>
          </a:r>
          <a:endParaRPr lang="en-AU" sz="10000" dirty="0"/>
        </a:p>
      </dgm:t>
    </dgm:pt>
    <dgm:pt modelId="{AD851CEF-2332-4767-A914-AA1658F89A8C}" type="parTrans" cxnId="{D41D084E-CC39-4180-9A65-F485347BCB78}">
      <dgm:prSet/>
      <dgm:spPr/>
      <dgm:t>
        <a:bodyPr/>
        <a:lstStyle/>
        <a:p>
          <a:endParaRPr lang="en-AU" sz="1000"/>
        </a:p>
      </dgm:t>
    </dgm:pt>
    <dgm:pt modelId="{768AD8DB-78AB-4B7B-B766-030673AFEBD4}" type="sibTrans" cxnId="{D41D084E-CC39-4180-9A65-F485347BCB78}">
      <dgm:prSet/>
      <dgm:spPr/>
      <dgm:t>
        <a:bodyPr/>
        <a:lstStyle/>
        <a:p>
          <a:endParaRPr lang="en-AU" sz="1000"/>
        </a:p>
      </dgm:t>
    </dgm:pt>
    <dgm:pt modelId="{78323D14-69E9-4DD1-8234-7EB0BAD8495F}">
      <dgm:prSet phldrT="[Text]" custT="1"/>
      <dgm:spPr/>
      <dgm:t>
        <a:bodyPr/>
        <a:lstStyle/>
        <a:p>
          <a:r>
            <a:rPr lang="de-DE" sz="1200" dirty="0"/>
            <a:t>Data processing techniques</a:t>
          </a:r>
          <a:endParaRPr lang="en-AU" sz="1200" dirty="0"/>
        </a:p>
      </dgm:t>
    </dgm:pt>
    <dgm:pt modelId="{A544C6D8-F0F4-42A8-90F9-63B15BEED338}" type="parTrans" cxnId="{9E0F295E-49FD-4D14-998C-CC53A5BC2965}">
      <dgm:prSet/>
      <dgm:spPr/>
      <dgm:t>
        <a:bodyPr/>
        <a:lstStyle/>
        <a:p>
          <a:endParaRPr lang="en-AU" sz="1000"/>
        </a:p>
      </dgm:t>
    </dgm:pt>
    <dgm:pt modelId="{D4C56710-A6A8-4A9B-BCF1-EC06F25D70E7}" type="sibTrans" cxnId="{9E0F295E-49FD-4D14-998C-CC53A5BC2965}">
      <dgm:prSet/>
      <dgm:spPr/>
      <dgm:t>
        <a:bodyPr/>
        <a:lstStyle/>
        <a:p>
          <a:endParaRPr lang="en-AU" sz="1000"/>
        </a:p>
      </dgm:t>
    </dgm:pt>
    <dgm:pt modelId="{AEE6F44F-DAED-48CF-B64E-52F760CB3278}">
      <dgm:prSet phldrT="[Text]" custT="1"/>
      <dgm:spPr/>
      <dgm:t>
        <a:bodyPr/>
        <a:lstStyle/>
        <a:p>
          <a:r>
            <a:rPr lang="de-DE" sz="1200" dirty="0"/>
            <a:t>State-of-the-art</a:t>
          </a:r>
          <a:endParaRPr lang="en-AU" sz="1200" dirty="0"/>
        </a:p>
      </dgm:t>
    </dgm:pt>
    <dgm:pt modelId="{AB4B3653-D514-41F0-B222-471EC094E780}" type="parTrans" cxnId="{568F9F54-56A5-4153-82DE-597EDA679B2A}">
      <dgm:prSet/>
      <dgm:spPr/>
      <dgm:t>
        <a:bodyPr/>
        <a:lstStyle/>
        <a:p>
          <a:endParaRPr lang="en-AU" sz="1000"/>
        </a:p>
      </dgm:t>
    </dgm:pt>
    <dgm:pt modelId="{5A4004FD-9D1D-4A09-8578-3F3A63F7E0B0}" type="sibTrans" cxnId="{568F9F54-56A5-4153-82DE-597EDA679B2A}">
      <dgm:prSet/>
      <dgm:spPr/>
      <dgm:t>
        <a:bodyPr/>
        <a:lstStyle/>
        <a:p>
          <a:endParaRPr lang="en-AU" sz="1000"/>
        </a:p>
      </dgm:t>
    </dgm:pt>
    <dgm:pt modelId="{B65BE3AD-6AF6-41A9-B8FD-322108C476EB}">
      <dgm:prSet phldrT="[Text]" custT="1"/>
      <dgm:spPr/>
      <dgm:t>
        <a:bodyPr/>
        <a:lstStyle/>
        <a:p>
          <a:r>
            <a:rPr lang="de-DE" sz="1300" dirty="0"/>
            <a:t>Time</a:t>
          </a:r>
          <a:endParaRPr lang="en-AU" sz="1300" dirty="0"/>
        </a:p>
      </dgm:t>
    </dgm:pt>
    <dgm:pt modelId="{CE9EC217-4E2D-429A-89C7-C784E4E3837F}" type="parTrans" cxnId="{F07E4F81-5022-4132-A719-E0E9BF487C7F}">
      <dgm:prSet/>
      <dgm:spPr/>
      <dgm:t>
        <a:bodyPr/>
        <a:lstStyle/>
        <a:p>
          <a:endParaRPr lang="en-AU" sz="1000"/>
        </a:p>
      </dgm:t>
    </dgm:pt>
    <dgm:pt modelId="{1A517E7D-B9CB-4536-855E-7DC2A5C16327}" type="sibTrans" cxnId="{F07E4F81-5022-4132-A719-E0E9BF487C7F}">
      <dgm:prSet/>
      <dgm:spPr/>
      <dgm:t>
        <a:bodyPr/>
        <a:lstStyle/>
        <a:p>
          <a:endParaRPr lang="en-AU" sz="1000"/>
        </a:p>
      </dgm:t>
    </dgm:pt>
    <dgm:pt modelId="{5EEEF3DA-106B-4F3C-B06E-73681098D59E}">
      <dgm:prSet phldrT="[Text]" custT="1"/>
      <dgm:spPr/>
      <dgm:t>
        <a:bodyPr/>
        <a:lstStyle/>
        <a:p>
          <a:r>
            <a:rPr lang="de-DE" sz="1200" dirty="0"/>
            <a:t>Forecast horizon length</a:t>
          </a:r>
          <a:endParaRPr lang="en-AU" sz="1200" dirty="0"/>
        </a:p>
      </dgm:t>
    </dgm:pt>
    <dgm:pt modelId="{04D09375-6C4D-49A9-8833-D0D8E2EC3731}" type="parTrans" cxnId="{8F30A05D-7574-4A85-AE11-5A81BEA000CB}">
      <dgm:prSet/>
      <dgm:spPr/>
      <dgm:t>
        <a:bodyPr/>
        <a:lstStyle/>
        <a:p>
          <a:endParaRPr lang="en-AU" sz="1000"/>
        </a:p>
      </dgm:t>
    </dgm:pt>
    <dgm:pt modelId="{3A3417B8-DF56-4139-8F7E-5546773B8DC3}" type="sibTrans" cxnId="{8F30A05D-7574-4A85-AE11-5A81BEA000CB}">
      <dgm:prSet/>
      <dgm:spPr/>
      <dgm:t>
        <a:bodyPr/>
        <a:lstStyle/>
        <a:p>
          <a:endParaRPr lang="en-AU" sz="1000"/>
        </a:p>
      </dgm:t>
    </dgm:pt>
    <dgm:pt modelId="{4E18E44C-EADE-482F-9AB7-88DE2B89C6F4}">
      <dgm:prSet phldrT="[Text]" custT="1"/>
      <dgm:spPr/>
      <dgm:t>
        <a:bodyPr/>
        <a:lstStyle/>
        <a:p>
          <a:r>
            <a:rPr lang="de-DE" sz="1200" dirty="0"/>
            <a:t>Test set length</a:t>
          </a:r>
          <a:endParaRPr lang="en-AU" sz="1200" dirty="0"/>
        </a:p>
      </dgm:t>
    </dgm:pt>
    <dgm:pt modelId="{DDB6EA13-504F-425F-B182-C9CA2545CFFD}" type="parTrans" cxnId="{EC569278-D5DA-49A0-A849-5E81064C0BDD}">
      <dgm:prSet/>
      <dgm:spPr/>
      <dgm:t>
        <a:bodyPr/>
        <a:lstStyle/>
        <a:p>
          <a:endParaRPr lang="en-AU" sz="1000"/>
        </a:p>
      </dgm:t>
    </dgm:pt>
    <dgm:pt modelId="{CEB73E5C-C133-4DFF-B156-82F2D9846474}" type="sibTrans" cxnId="{EC569278-D5DA-49A0-A849-5E81064C0BDD}">
      <dgm:prSet/>
      <dgm:spPr/>
      <dgm:t>
        <a:bodyPr/>
        <a:lstStyle/>
        <a:p>
          <a:endParaRPr lang="en-AU" sz="1000"/>
        </a:p>
      </dgm:t>
    </dgm:pt>
    <dgm:pt modelId="{EC113FAA-91DD-4065-AC58-79C5782BD0D8}">
      <dgm:prSet phldrT="[Text]" custT="1"/>
      <dgm:spPr/>
      <dgm:t>
        <a:bodyPr/>
        <a:lstStyle/>
        <a:p>
          <a:r>
            <a:rPr lang="de-DE" sz="1000" dirty="0"/>
            <a:t>Cherry picking </a:t>
          </a:r>
          <a:endParaRPr lang="en-AU" sz="1000" dirty="0"/>
        </a:p>
      </dgm:t>
    </dgm:pt>
    <dgm:pt modelId="{DD5B6CE5-99B4-46E1-B2CF-39660CAA6873}" type="parTrans" cxnId="{F5AAADA3-08EF-4D04-B0EF-9E9F06D57230}">
      <dgm:prSet/>
      <dgm:spPr/>
      <dgm:t>
        <a:bodyPr/>
        <a:lstStyle/>
        <a:p>
          <a:endParaRPr lang="en-AU" sz="1000"/>
        </a:p>
      </dgm:t>
    </dgm:pt>
    <dgm:pt modelId="{ACE4BC46-8DFA-4B04-8DF3-CC417E399B68}" type="sibTrans" cxnId="{F5AAADA3-08EF-4D04-B0EF-9E9F06D57230}">
      <dgm:prSet/>
      <dgm:spPr/>
      <dgm:t>
        <a:bodyPr/>
        <a:lstStyle/>
        <a:p>
          <a:endParaRPr lang="en-AU" sz="1000"/>
        </a:p>
      </dgm:t>
    </dgm:pt>
    <dgm:pt modelId="{1CE3195D-C047-4446-877E-930A688E9B0E}">
      <dgm:prSet phldrT="[Text]" custT="1"/>
      <dgm:spPr/>
      <dgm:t>
        <a:bodyPr/>
        <a:lstStyle/>
        <a:p>
          <a:r>
            <a:rPr lang="de-DE" sz="1000" dirty="0"/>
            <a:t>&gt;= 1 year</a:t>
          </a:r>
          <a:endParaRPr lang="en-AU" sz="1000" dirty="0"/>
        </a:p>
      </dgm:t>
    </dgm:pt>
    <dgm:pt modelId="{0A642401-1F01-4721-BB86-02E9E4970019}" type="parTrans" cxnId="{A95C6114-5D7F-40EC-B33C-CE70D93D9A6E}">
      <dgm:prSet/>
      <dgm:spPr/>
      <dgm:t>
        <a:bodyPr/>
        <a:lstStyle/>
        <a:p>
          <a:endParaRPr lang="en-AU" sz="1000"/>
        </a:p>
      </dgm:t>
    </dgm:pt>
    <dgm:pt modelId="{48AC5437-BAAB-4F97-A023-BAD9B4BEEE37}" type="sibTrans" cxnId="{A95C6114-5D7F-40EC-B33C-CE70D93D9A6E}">
      <dgm:prSet/>
      <dgm:spPr/>
      <dgm:t>
        <a:bodyPr/>
        <a:lstStyle/>
        <a:p>
          <a:endParaRPr lang="en-AU" sz="1000"/>
        </a:p>
      </dgm:t>
    </dgm:pt>
    <dgm:pt modelId="{CF56C8BE-637C-4855-91AF-A47158AF3A2E}">
      <dgm:prSet phldrT="[Text]" custT="1"/>
      <dgm:spPr/>
      <dgm:t>
        <a:bodyPr/>
        <a:lstStyle/>
        <a:p>
          <a:r>
            <a:rPr lang="de-DE" sz="1000" dirty="0"/>
            <a:t>Normalization, resampling, NWP</a:t>
          </a:r>
          <a:endParaRPr lang="en-AU" sz="1000" dirty="0"/>
        </a:p>
      </dgm:t>
    </dgm:pt>
    <dgm:pt modelId="{E7F924CE-D138-4088-A0A6-7039C671DD08}" type="parTrans" cxnId="{1D17E268-F7E7-4BCD-ACCE-467E5C4E8D27}">
      <dgm:prSet/>
      <dgm:spPr/>
      <dgm:t>
        <a:bodyPr/>
        <a:lstStyle/>
        <a:p>
          <a:endParaRPr lang="en-AU" sz="1000"/>
        </a:p>
      </dgm:t>
    </dgm:pt>
    <dgm:pt modelId="{453B402B-635E-4548-9903-8F713A246699}" type="sibTrans" cxnId="{1D17E268-F7E7-4BCD-ACCE-467E5C4E8D27}">
      <dgm:prSet/>
      <dgm:spPr/>
      <dgm:t>
        <a:bodyPr/>
        <a:lstStyle/>
        <a:p>
          <a:endParaRPr lang="en-AU" sz="1000"/>
        </a:p>
      </dgm:t>
    </dgm:pt>
    <dgm:pt modelId="{A5342880-4505-43B6-AC6B-6C7DF6361BFF}">
      <dgm:prSet phldrT="[Text]" custT="1"/>
      <dgm:spPr/>
      <dgm:t>
        <a:bodyPr/>
        <a:lstStyle/>
        <a:p>
          <a:r>
            <a:rPr lang="de-DE" sz="800" dirty="0"/>
            <a:t>Hybrid, ensemble, hybrid-ensemble methods</a:t>
          </a:r>
          <a:endParaRPr lang="en-AU" sz="800" dirty="0"/>
        </a:p>
      </dgm:t>
    </dgm:pt>
    <dgm:pt modelId="{29D416AE-06E1-4A8D-94D5-383E5399FA43}" type="parTrans" cxnId="{79E32A18-D440-402C-8541-4D6F7344E7D9}">
      <dgm:prSet/>
      <dgm:spPr/>
      <dgm:t>
        <a:bodyPr/>
        <a:lstStyle/>
        <a:p>
          <a:endParaRPr lang="en-AU" sz="1000"/>
        </a:p>
      </dgm:t>
    </dgm:pt>
    <dgm:pt modelId="{F56F4BB5-2839-461B-B701-F836F8382B26}" type="sibTrans" cxnId="{79E32A18-D440-402C-8541-4D6F7344E7D9}">
      <dgm:prSet/>
      <dgm:spPr/>
      <dgm:t>
        <a:bodyPr/>
        <a:lstStyle/>
        <a:p>
          <a:endParaRPr lang="en-AU" sz="1000"/>
        </a:p>
      </dgm:t>
    </dgm:pt>
    <dgm:pt modelId="{8B9C3987-A394-453F-A43E-BFF620C8D55D}">
      <dgm:prSet phldrT="[Text]" custT="1"/>
      <dgm:spPr/>
      <dgm:t>
        <a:bodyPr/>
        <a:lstStyle/>
        <a:p>
          <a:r>
            <a:rPr lang="de-DE" sz="800" dirty="0"/>
            <a:t>ML still long way to go</a:t>
          </a:r>
          <a:endParaRPr lang="en-AU" sz="800" dirty="0"/>
        </a:p>
      </dgm:t>
    </dgm:pt>
    <dgm:pt modelId="{EB9B1541-0A5E-4C8F-BCF3-8307F3B16454}" type="parTrans" cxnId="{FB2D5F7F-FBC3-44D0-99E1-34009027CAE4}">
      <dgm:prSet/>
      <dgm:spPr/>
      <dgm:t>
        <a:bodyPr/>
        <a:lstStyle/>
        <a:p>
          <a:endParaRPr lang="en-AU" sz="1000"/>
        </a:p>
      </dgm:t>
    </dgm:pt>
    <dgm:pt modelId="{FBE563EF-60E0-44FE-928D-560FEABA9E89}" type="sibTrans" cxnId="{FB2D5F7F-FBC3-44D0-99E1-34009027CAE4}">
      <dgm:prSet/>
      <dgm:spPr/>
      <dgm:t>
        <a:bodyPr/>
        <a:lstStyle/>
        <a:p>
          <a:endParaRPr lang="en-AU" sz="1000"/>
        </a:p>
      </dgm:t>
    </dgm:pt>
    <dgm:pt modelId="{7143C6F0-5915-49BE-8ABD-3ED2310944BB}">
      <dgm:prSet phldrT="[Text]" custT="1"/>
      <dgm:spPr/>
      <dgm:t>
        <a:bodyPr/>
        <a:lstStyle/>
        <a:p>
          <a:r>
            <a:rPr lang="de-DE" sz="800" dirty="0"/>
            <a:t>Removing bias</a:t>
          </a:r>
          <a:endParaRPr lang="en-AU" sz="1000" dirty="0"/>
        </a:p>
      </dgm:t>
    </dgm:pt>
    <dgm:pt modelId="{BAC87BBF-B621-4DE9-81B4-279D1710F4FC}" type="parTrans" cxnId="{4C977327-AEA7-46AA-96C9-C69C5E89E4AE}">
      <dgm:prSet/>
      <dgm:spPr/>
      <dgm:t>
        <a:bodyPr/>
        <a:lstStyle/>
        <a:p>
          <a:endParaRPr lang="en-AU" sz="1000"/>
        </a:p>
      </dgm:t>
    </dgm:pt>
    <dgm:pt modelId="{FE31CD97-4D76-4531-A408-9F516656AF45}" type="sibTrans" cxnId="{4C977327-AEA7-46AA-96C9-C69C5E89E4AE}">
      <dgm:prSet/>
      <dgm:spPr/>
      <dgm:t>
        <a:bodyPr/>
        <a:lstStyle/>
        <a:p>
          <a:endParaRPr lang="en-AU" sz="1000"/>
        </a:p>
      </dgm:t>
    </dgm:pt>
    <dgm:pt modelId="{C66BF88D-8945-4694-AE02-02E48A38CF23}">
      <dgm:prSet phldrT="[Text]" custT="1"/>
      <dgm:spPr/>
      <dgm:t>
        <a:bodyPr/>
        <a:lstStyle/>
        <a:p>
          <a:r>
            <a:rPr lang="de-DE" sz="1000" dirty="0"/>
            <a:t>Short, medium, and long run</a:t>
          </a:r>
          <a:endParaRPr lang="en-AU" sz="1000" dirty="0"/>
        </a:p>
      </dgm:t>
    </dgm:pt>
    <dgm:pt modelId="{A14C545D-ED70-464E-9E54-822283FBD747}" type="parTrans" cxnId="{D0A50CB5-A712-4A97-A46A-B7FA9BEB2558}">
      <dgm:prSet/>
      <dgm:spPr/>
      <dgm:t>
        <a:bodyPr/>
        <a:lstStyle/>
        <a:p>
          <a:endParaRPr lang="en-AU"/>
        </a:p>
      </dgm:t>
    </dgm:pt>
    <dgm:pt modelId="{C6A49E5C-1AA1-4B66-918B-DD8ED52A757A}" type="sibTrans" cxnId="{D0A50CB5-A712-4A97-A46A-B7FA9BEB2558}">
      <dgm:prSet/>
      <dgm:spPr/>
      <dgm:t>
        <a:bodyPr/>
        <a:lstStyle/>
        <a:p>
          <a:endParaRPr lang="en-AU"/>
        </a:p>
      </dgm:t>
    </dgm:pt>
    <dgm:pt modelId="{E3E0EDDD-7C7A-4577-B304-20719F90E11A}" type="pres">
      <dgm:prSet presAssocID="{FFD2A250-6408-430D-8402-18511725C93F}" presName="outerComposite" presStyleCnt="0">
        <dgm:presLayoutVars>
          <dgm:chMax val="2"/>
          <dgm:animLvl val="lvl"/>
          <dgm:resizeHandles val="exact"/>
        </dgm:presLayoutVars>
      </dgm:prSet>
      <dgm:spPr/>
    </dgm:pt>
    <dgm:pt modelId="{873EC02F-B309-45D8-8CAC-3596E7BC5DD8}" type="pres">
      <dgm:prSet presAssocID="{FFD2A250-6408-430D-8402-18511725C93F}" presName="dummyMaxCanvas" presStyleCnt="0"/>
      <dgm:spPr/>
    </dgm:pt>
    <dgm:pt modelId="{674CFC1F-8618-433D-B5E1-C13CD92559A1}" type="pres">
      <dgm:prSet presAssocID="{FFD2A250-6408-430D-8402-18511725C93F}" presName="parentComposite" presStyleCnt="0"/>
      <dgm:spPr/>
    </dgm:pt>
    <dgm:pt modelId="{EB8EFEAB-975E-423E-8697-2823AC9C64A2}" type="pres">
      <dgm:prSet presAssocID="{FFD2A250-6408-430D-8402-18511725C93F}" presName="parent1" presStyleLbl="alignAccFollowNode1" presStyleIdx="0" presStyleCnt="4">
        <dgm:presLayoutVars>
          <dgm:chMax val="4"/>
        </dgm:presLayoutVars>
      </dgm:prSet>
      <dgm:spPr/>
    </dgm:pt>
    <dgm:pt modelId="{C4EE828C-2B32-4315-85C8-065B1A69BAFF}" type="pres">
      <dgm:prSet presAssocID="{FFD2A250-6408-430D-8402-18511725C93F}" presName="parent2" presStyleLbl="alignAccFollowNode1" presStyleIdx="1" presStyleCnt="4">
        <dgm:presLayoutVars>
          <dgm:chMax val="4"/>
        </dgm:presLayoutVars>
      </dgm:prSet>
      <dgm:spPr/>
    </dgm:pt>
    <dgm:pt modelId="{789FAFEA-F494-4AD9-8618-DD55ED6F49FA}" type="pres">
      <dgm:prSet presAssocID="{FFD2A250-6408-430D-8402-18511725C93F}" presName="childrenComposite" presStyleCnt="0"/>
      <dgm:spPr/>
    </dgm:pt>
    <dgm:pt modelId="{7B67FEA7-ED4A-432D-A5FA-EB55DBFA875F}" type="pres">
      <dgm:prSet presAssocID="{FFD2A250-6408-430D-8402-18511725C93F}" presName="dummyMaxCanvas_ChildArea" presStyleCnt="0"/>
      <dgm:spPr/>
    </dgm:pt>
    <dgm:pt modelId="{0BE71D96-299F-454D-AC74-348B70E187F5}" type="pres">
      <dgm:prSet presAssocID="{FFD2A250-6408-430D-8402-18511725C93F}" presName="fulcrum" presStyleLbl="alignAccFollowNode1" presStyleIdx="2" presStyleCnt="4"/>
      <dgm:spPr/>
    </dgm:pt>
    <dgm:pt modelId="{DAABBC5E-2624-4F65-A38E-BD4270934D88}" type="pres">
      <dgm:prSet presAssocID="{FFD2A250-6408-430D-8402-18511725C93F}" presName="balance_23" presStyleLbl="alignAccFollowNode1" presStyleIdx="3" presStyleCnt="4">
        <dgm:presLayoutVars>
          <dgm:bulletEnabled val="1"/>
        </dgm:presLayoutVars>
      </dgm:prSet>
      <dgm:spPr/>
    </dgm:pt>
    <dgm:pt modelId="{C1429371-32E1-4600-A13F-30403701025A}" type="pres">
      <dgm:prSet presAssocID="{FFD2A250-6408-430D-8402-18511725C93F}" presName="right_23_1" presStyleLbl="node1" presStyleIdx="0" presStyleCnt="5">
        <dgm:presLayoutVars>
          <dgm:bulletEnabled val="1"/>
        </dgm:presLayoutVars>
      </dgm:prSet>
      <dgm:spPr/>
    </dgm:pt>
    <dgm:pt modelId="{03B76061-E9E1-4D27-881A-0F4DC16355C5}" type="pres">
      <dgm:prSet presAssocID="{FFD2A250-6408-430D-8402-18511725C93F}" presName="right_23_2" presStyleLbl="node1" presStyleIdx="1" presStyleCnt="5">
        <dgm:presLayoutVars>
          <dgm:bulletEnabled val="1"/>
        </dgm:presLayoutVars>
      </dgm:prSet>
      <dgm:spPr/>
    </dgm:pt>
    <dgm:pt modelId="{5FCC030A-FBC9-4E78-8FB4-06FFACB91F82}" type="pres">
      <dgm:prSet presAssocID="{FFD2A250-6408-430D-8402-18511725C93F}" presName="right_23_3" presStyleLbl="node1" presStyleIdx="2" presStyleCnt="5">
        <dgm:presLayoutVars>
          <dgm:bulletEnabled val="1"/>
        </dgm:presLayoutVars>
      </dgm:prSet>
      <dgm:spPr/>
    </dgm:pt>
    <dgm:pt modelId="{668A38D3-E630-42F5-B0D9-677BB836202A}" type="pres">
      <dgm:prSet presAssocID="{FFD2A250-6408-430D-8402-18511725C93F}" presName="left_23_1" presStyleLbl="node1" presStyleIdx="3" presStyleCnt="5">
        <dgm:presLayoutVars>
          <dgm:bulletEnabled val="1"/>
        </dgm:presLayoutVars>
      </dgm:prSet>
      <dgm:spPr/>
    </dgm:pt>
    <dgm:pt modelId="{A1948454-190E-41F6-AB69-362352F0B6E8}" type="pres">
      <dgm:prSet presAssocID="{FFD2A250-6408-430D-8402-18511725C93F}" presName="left_23_2" presStyleLbl="node1" presStyleIdx="4" presStyleCnt="5">
        <dgm:presLayoutVars>
          <dgm:bulletEnabled val="1"/>
        </dgm:presLayoutVars>
      </dgm:prSet>
      <dgm:spPr/>
    </dgm:pt>
  </dgm:ptLst>
  <dgm:cxnLst>
    <dgm:cxn modelId="{CA58CE00-0562-4502-8A08-CA15C104E0CB}" type="presOf" srcId="{AEE6F44F-DAED-48CF-B64E-52F760CB3278}" destId="{03B76061-E9E1-4D27-881A-0F4DC16355C5}" srcOrd="0" destOrd="0" presId="urn:microsoft.com/office/officeart/2005/8/layout/balance1"/>
    <dgm:cxn modelId="{E97FFF0C-2305-4F2A-A6C1-860205D04280}" type="presOf" srcId="{D7DEA993-83DD-432B-A75B-9BE5A69F45AA}" destId="{C4EE828C-2B32-4315-85C8-065B1A69BAFF}" srcOrd="0" destOrd="0" presId="urn:microsoft.com/office/officeart/2005/8/layout/balance1"/>
    <dgm:cxn modelId="{A95C6114-5D7F-40EC-B33C-CE70D93D9A6E}" srcId="{4E18E44C-EADE-482F-9AB7-88DE2B89C6F4}" destId="{1CE3195D-C047-4446-877E-930A688E9B0E}" srcOrd="1" destOrd="0" parTransId="{0A642401-1F01-4721-BB86-02E9E4970019}" sibTransId="{48AC5437-BAAB-4F97-A023-BAD9B4BEEE37}"/>
    <dgm:cxn modelId="{79E32A18-D440-402C-8541-4D6F7344E7D9}" srcId="{AEE6F44F-DAED-48CF-B64E-52F760CB3278}" destId="{A5342880-4505-43B6-AC6B-6C7DF6361BFF}" srcOrd="0" destOrd="0" parTransId="{29D416AE-06E1-4A8D-94D5-383E5399FA43}" sibTransId="{F56F4BB5-2839-461B-B701-F836F8382B26}"/>
    <dgm:cxn modelId="{4C977327-AEA7-46AA-96C9-C69C5E89E4AE}" srcId="{AEE6F44F-DAED-48CF-B64E-52F760CB3278}" destId="{7143C6F0-5915-49BE-8ABD-3ED2310944BB}" srcOrd="2" destOrd="0" parTransId="{BAC87BBF-B621-4DE9-81B4-279D1710F4FC}" sibTransId="{FE31CD97-4D76-4531-A408-9F516656AF45}"/>
    <dgm:cxn modelId="{FC07952A-822B-462E-A492-0DA378B3771B}" type="presOf" srcId="{C66BF88D-8945-4694-AE02-02E48A38CF23}" destId="{C1429371-32E1-4600-A13F-30403701025A}" srcOrd="0" destOrd="1" presId="urn:microsoft.com/office/officeart/2005/8/layout/balance1"/>
    <dgm:cxn modelId="{8F30A05D-7574-4A85-AE11-5A81BEA000CB}" srcId="{76846FAE-2DEA-4457-BC67-91B7D7ABE7E7}" destId="{5EEEF3DA-106B-4F3C-B06E-73681098D59E}" srcOrd="1" destOrd="0" parTransId="{04D09375-6C4D-49A9-8833-D0D8E2EC3731}" sibTransId="{3A3417B8-DF56-4139-8F7E-5546773B8DC3}"/>
    <dgm:cxn modelId="{9E0F295E-49FD-4D14-998C-CC53A5BC2965}" srcId="{D7DEA993-83DD-432B-A75B-9BE5A69F45AA}" destId="{78323D14-69E9-4DD1-8234-7EB0BAD8495F}" srcOrd="2" destOrd="0" parTransId="{A544C6D8-F0F4-42A8-90F9-63B15BEED338}" sibTransId="{D4C56710-A6A8-4A9B-BCF1-EC06F25D70E7}"/>
    <dgm:cxn modelId="{D27C1B44-8984-4E6E-86A4-0E9287FEDFFA}" type="presOf" srcId="{B65BE3AD-6AF6-41A9-B8FD-322108C476EB}" destId="{C1429371-32E1-4600-A13F-30403701025A}" srcOrd="0" destOrd="0" presId="urn:microsoft.com/office/officeart/2005/8/layout/balance1"/>
    <dgm:cxn modelId="{5BD37567-9149-4059-9108-9F662B12B27F}" type="presOf" srcId="{4E18E44C-EADE-482F-9AB7-88DE2B89C6F4}" destId="{668A38D3-E630-42F5-B0D9-677BB836202A}" srcOrd="0" destOrd="0" presId="urn:microsoft.com/office/officeart/2005/8/layout/balance1"/>
    <dgm:cxn modelId="{1D17E268-F7E7-4BCD-ACCE-467E5C4E8D27}" srcId="{78323D14-69E9-4DD1-8234-7EB0BAD8495F}" destId="{CF56C8BE-637C-4855-91AF-A47158AF3A2E}" srcOrd="0" destOrd="0" parTransId="{E7F924CE-D138-4088-A0A6-7039C671DD08}" sibTransId="{453B402B-635E-4548-9903-8F713A246699}"/>
    <dgm:cxn modelId="{73214F6A-8924-4A63-BCA7-4EF8BC325C42}" type="presOf" srcId="{7143C6F0-5915-49BE-8ABD-3ED2310944BB}" destId="{03B76061-E9E1-4D27-881A-0F4DC16355C5}" srcOrd="0" destOrd="3" presId="urn:microsoft.com/office/officeart/2005/8/layout/balance1"/>
    <dgm:cxn modelId="{D41D084E-CC39-4180-9A65-F485347BCB78}" srcId="{FFD2A250-6408-430D-8402-18511725C93F}" destId="{D7DEA993-83DD-432B-A75B-9BE5A69F45AA}" srcOrd="1" destOrd="0" parTransId="{AD851CEF-2332-4767-A914-AA1658F89A8C}" sibTransId="{768AD8DB-78AB-4B7B-B766-030673AFEBD4}"/>
    <dgm:cxn modelId="{72E9F56F-39A4-49C9-AE48-2AD7081CC175}" type="presOf" srcId="{FFD2A250-6408-430D-8402-18511725C93F}" destId="{E3E0EDDD-7C7A-4577-B304-20719F90E11A}" srcOrd="0" destOrd="0" presId="urn:microsoft.com/office/officeart/2005/8/layout/balance1"/>
    <dgm:cxn modelId="{E79F9273-4419-466C-A9C2-F4B0D17E5EE6}" type="presOf" srcId="{78323D14-69E9-4DD1-8234-7EB0BAD8495F}" destId="{5FCC030A-FBC9-4E78-8FB4-06FFACB91F82}" srcOrd="0" destOrd="0" presId="urn:microsoft.com/office/officeart/2005/8/layout/balance1"/>
    <dgm:cxn modelId="{568F9F54-56A5-4153-82DE-597EDA679B2A}" srcId="{D7DEA993-83DD-432B-A75B-9BE5A69F45AA}" destId="{AEE6F44F-DAED-48CF-B64E-52F760CB3278}" srcOrd="1" destOrd="0" parTransId="{AB4B3653-D514-41F0-B222-471EC094E780}" sibTransId="{5A4004FD-9D1D-4A09-8578-3F3A63F7E0B0}"/>
    <dgm:cxn modelId="{EC569278-D5DA-49A0-A849-5E81064C0BDD}" srcId="{76846FAE-2DEA-4457-BC67-91B7D7ABE7E7}" destId="{4E18E44C-EADE-482F-9AB7-88DE2B89C6F4}" srcOrd="0" destOrd="0" parTransId="{DDB6EA13-504F-425F-B182-C9CA2545CFFD}" sibTransId="{CEB73E5C-C133-4DFF-B156-82F2D9846474}"/>
    <dgm:cxn modelId="{FB2D5F7F-FBC3-44D0-99E1-34009027CAE4}" srcId="{AEE6F44F-DAED-48CF-B64E-52F760CB3278}" destId="{8B9C3987-A394-453F-A43E-BFF620C8D55D}" srcOrd="1" destOrd="0" parTransId="{EB9B1541-0A5E-4C8F-BCF3-8307F3B16454}" sibTransId="{FBE563EF-60E0-44FE-928D-560FEABA9E89}"/>
    <dgm:cxn modelId="{F07E4F81-5022-4132-A719-E0E9BF487C7F}" srcId="{D7DEA993-83DD-432B-A75B-9BE5A69F45AA}" destId="{B65BE3AD-6AF6-41A9-B8FD-322108C476EB}" srcOrd="0" destOrd="0" parTransId="{CE9EC217-4E2D-429A-89C7-C784E4E3837F}" sibTransId="{1A517E7D-B9CB-4536-855E-7DC2A5C16327}"/>
    <dgm:cxn modelId="{7D886B8E-79A8-40DD-BA86-2D57E88F9BEF}" type="presOf" srcId="{EC113FAA-91DD-4065-AC58-79C5782BD0D8}" destId="{668A38D3-E630-42F5-B0D9-677BB836202A}" srcOrd="0" destOrd="1" presId="urn:microsoft.com/office/officeart/2005/8/layout/balance1"/>
    <dgm:cxn modelId="{FF21D68E-6110-4E58-823E-A9DC75D5EDC5}" type="presOf" srcId="{A5342880-4505-43B6-AC6B-6C7DF6361BFF}" destId="{03B76061-E9E1-4D27-881A-0F4DC16355C5}" srcOrd="0" destOrd="1" presId="urn:microsoft.com/office/officeart/2005/8/layout/balance1"/>
    <dgm:cxn modelId="{F5AAADA3-08EF-4D04-B0EF-9E9F06D57230}" srcId="{4E18E44C-EADE-482F-9AB7-88DE2B89C6F4}" destId="{EC113FAA-91DD-4065-AC58-79C5782BD0D8}" srcOrd="0" destOrd="0" parTransId="{DD5B6CE5-99B4-46E1-B2CF-39660CAA6873}" sibTransId="{ACE4BC46-8DFA-4B04-8DF3-CC417E399B68}"/>
    <dgm:cxn modelId="{D0A50CB5-A712-4A97-A46A-B7FA9BEB2558}" srcId="{B65BE3AD-6AF6-41A9-B8FD-322108C476EB}" destId="{C66BF88D-8945-4694-AE02-02E48A38CF23}" srcOrd="0" destOrd="0" parTransId="{A14C545D-ED70-464E-9E54-822283FBD747}" sibTransId="{C6A49E5C-1AA1-4B66-918B-DD8ED52A757A}"/>
    <dgm:cxn modelId="{EE7135BA-A177-4432-A096-3E8C62F82DEE}" srcId="{FFD2A250-6408-430D-8402-18511725C93F}" destId="{76846FAE-2DEA-4457-BC67-91B7D7ABE7E7}" srcOrd="0" destOrd="0" parTransId="{D28F5BA5-AD4B-40D3-983B-EF187D821315}" sibTransId="{767E45AE-598A-4C45-8A90-DD2674358F7A}"/>
    <dgm:cxn modelId="{E6B1B2BA-F22B-49D2-A578-F8D230A609D8}" type="presOf" srcId="{CF56C8BE-637C-4855-91AF-A47158AF3A2E}" destId="{5FCC030A-FBC9-4E78-8FB4-06FFACB91F82}" srcOrd="0" destOrd="1" presId="urn:microsoft.com/office/officeart/2005/8/layout/balance1"/>
    <dgm:cxn modelId="{390468E0-6293-460C-B2B1-26E03C96B859}" type="presOf" srcId="{8B9C3987-A394-453F-A43E-BFF620C8D55D}" destId="{03B76061-E9E1-4D27-881A-0F4DC16355C5}" srcOrd="0" destOrd="2" presId="urn:microsoft.com/office/officeart/2005/8/layout/balance1"/>
    <dgm:cxn modelId="{84FF5AEA-2F59-4861-8CD1-17ECF6B96687}" type="presOf" srcId="{76846FAE-2DEA-4457-BC67-91B7D7ABE7E7}" destId="{EB8EFEAB-975E-423E-8697-2823AC9C64A2}" srcOrd="0" destOrd="0" presId="urn:microsoft.com/office/officeart/2005/8/layout/balance1"/>
    <dgm:cxn modelId="{73477FEA-B9BE-42AF-93DA-92499983F0E4}" type="presOf" srcId="{5EEEF3DA-106B-4F3C-B06E-73681098D59E}" destId="{A1948454-190E-41F6-AB69-362352F0B6E8}" srcOrd="0" destOrd="0" presId="urn:microsoft.com/office/officeart/2005/8/layout/balance1"/>
    <dgm:cxn modelId="{86A9DCED-C902-45D3-BBEA-183D169BBBF5}" type="presOf" srcId="{1CE3195D-C047-4446-877E-930A688E9B0E}" destId="{668A38D3-E630-42F5-B0D9-677BB836202A}" srcOrd="0" destOrd="2" presId="urn:microsoft.com/office/officeart/2005/8/layout/balance1"/>
    <dgm:cxn modelId="{93DA01E9-A421-4C56-8CC1-230B28876893}" type="presParOf" srcId="{E3E0EDDD-7C7A-4577-B304-20719F90E11A}" destId="{873EC02F-B309-45D8-8CAC-3596E7BC5DD8}" srcOrd="0" destOrd="0" presId="urn:microsoft.com/office/officeart/2005/8/layout/balance1"/>
    <dgm:cxn modelId="{CA990111-2F4C-42ED-B093-8BA8CBB1F263}" type="presParOf" srcId="{E3E0EDDD-7C7A-4577-B304-20719F90E11A}" destId="{674CFC1F-8618-433D-B5E1-C13CD92559A1}" srcOrd="1" destOrd="0" presId="urn:microsoft.com/office/officeart/2005/8/layout/balance1"/>
    <dgm:cxn modelId="{93CCCE79-1121-489F-AF8C-1E9EC09C3586}" type="presParOf" srcId="{674CFC1F-8618-433D-B5E1-C13CD92559A1}" destId="{EB8EFEAB-975E-423E-8697-2823AC9C64A2}" srcOrd="0" destOrd="0" presId="urn:microsoft.com/office/officeart/2005/8/layout/balance1"/>
    <dgm:cxn modelId="{682B729D-DEE7-42EB-BC64-100F45E3106D}" type="presParOf" srcId="{674CFC1F-8618-433D-B5E1-C13CD92559A1}" destId="{C4EE828C-2B32-4315-85C8-065B1A69BAFF}" srcOrd="1" destOrd="0" presId="urn:microsoft.com/office/officeart/2005/8/layout/balance1"/>
    <dgm:cxn modelId="{82F085ED-4FD9-4361-A15C-3D6D7625FB1A}" type="presParOf" srcId="{E3E0EDDD-7C7A-4577-B304-20719F90E11A}" destId="{789FAFEA-F494-4AD9-8618-DD55ED6F49FA}" srcOrd="2" destOrd="0" presId="urn:microsoft.com/office/officeart/2005/8/layout/balance1"/>
    <dgm:cxn modelId="{D01DF2EC-9B75-48A0-8C79-1142BDE4695C}" type="presParOf" srcId="{789FAFEA-F494-4AD9-8618-DD55ED6F49FA}" destId="{7B67FEA7-ED4A-432D-A5FA-EB55DBFA875F}" srcOrd="0" destOrd="0" presId="urn:microsoft.com/office/officeart/2005/8/layout/balance1"/>
    <dgm:cxn modelId="{DDAD4B9B-D81E-4445-B133-55AB6CAFEB27}" type="presParOf" srcId="{789FAFEA-F494-4AD9-8618-DD55ED6F49FA}" destId="{0BE71D96-299F-454D-AC74-348B70E187F5}" srcOrd="1" destOrd="0" presId="urn:microsoft.com/office/officeart/2005/8/layout/balance1"/>
    <dgm:cxn modelId="{2E689092-BA91-4B0E-B9B4-0F2FDC3F7798}" type="presParOf" srcId="{789FAFEA-F494-4AD9-8618-DD55ED6F49FA}" destId="{DAABBC5E-2624-4F65-A38E-BD4270934D88}" srcOrd="2" destOrd="0" presId="urn:microsoft.com/office/officeart/2005/8/layout/balance1"/>
    <dgm:cxn modelId="{F9B2ABBF-5556-4DBF-B809-9B1653062C0F}" type="presParOf" srcId="{789FAFEA-F494-4AD9-8618-DD55ED6F49FA}" destId="{C1429371-32E1-4600-A13F-30403701025A}" srcOrd="3" destOrd="0" presId="urn:microsoft.com/office/officeart/2005/8/layout/balance1"/>
    <dgm:cxn modelId="{5FED7AB4-7EDE-4117-844F-25D321D9E517}" type="presParOf" srcId="{789FAFEA-F494-4AD9-8618-DD55ED6F49FA}" destId="{03B76061-E9E1-4D27-881A-0F4DC16355C5}" srcOrd="4" destOrd="0" presId="urn:microsoft.com/office/officeart/2005/8/layout/balance1"/>
    <dgm:cxn modelId="{C9F37E2F-CCE1-43E7-97BD-49A89C14B759}" type="presParOf" srcId="{789FAFEA-F494-4AD9-8618-DD55ED6F49FA}" destId="{5FCC030A-FBC9-4E78-8FB4-06FFACB91F82}" srcOrd="5" destOrd="0" presId="urn:microsoft.com/office/officeart/2005/8/layout/balance1"/>
    <dgm:cxn modelId="{75F46130-487B-40D6-AA76-947A009CC16B}" type="presParOf" srcId="{789FAFEA-F494-4AD9-8618-DD55ED6F49FA}" destId="{668A38D3-E630-42F5-B0D9-677BB836202A}" srcOrd="6" destOrd="0" presId="urn:microsoft.com/office/officeart/2005/8/layout/balance1"/>
    <dgm:cxn modelId="{7FEA818D-204A-4BB7-8A93-8A77E87C0E00}" type="presParOf" srcId="{789FAFEA-F494-4AD9-8618-DD55ED6F49FA}" destId="{A1948454-190E-41F6-AB69-362352F0B6E8}" srcOrd="7" destOrd="0" presId="urn:microsoft.com/office/officeart/2005/8/layout/balance1"/>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ED2C5-B1CD-4681-86DA-5CA12BB7BA76}">
      <dsp:nvSpPr>
        <dsp:cNvPr id="0" name=""/>
        <dsp:cNvSpPr/>
      </dsp:nvSpPr>
      <dsp:spPr>
        <a:xfrm rot="5383916">
          <a:off x="2222100" y="755595"/>
          <a:ext cx="1164472"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ED859B57-3F12-4804-A941-FB17E186D5F2}">
      <dsp:nvSpPr>
        <dsp:cNvPr id="0" name=""/>
        <dsp:cNvSpPr/>
      </dsp:nvSpPr>
      <dsp:spPr>
        <a:xfrm>
          <a:off x="2485173" y="11196"/>
          <a:ext cx="1569039" cy="941423"/>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AU" sz="1050" b="1" kern="1200">
              <a:solidFill>
                <a:sysClr val="window" lastClr="FFFFFF"/>
              </a:solidFill>
              <a:latin typeface="Arial" panose="020B0604020202020204" pitchFamily="34" charset="0"/>
              <a:ea typeface="+mn-ea"/>
              <a:cs typeface="Arial" panose="020B0604020202020204" pitchFamily="34" charset="0"/>
            </a:rPr>
            <a:t>Relevant research collection</a:t>
          </a:r>
        </a:p>
      </dsp:txBody>
      <dsp:txXfrm>
        <a:off x="2512746" y="38769"/>
        <a:ext cx="1513893" cy="886277"/>
      </dsp:txXfrm>
    </dsp:sp>
    <dsp:sp modelId="{C4B7127C-8187-43D2-ADB8-BEB74B6C93D3}">
      <dsp:nvSpPr>
        <dsp:cNvPr id="0" name=""/>
        <dsp:cNvSpPr/>
      </dsp:nvSpPr>
      <dsp:spPr>
        <a:xfrm rot="5400000">
          <a:off x="2223936" y="1926214"/>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2BF0BBE7-E003-428C-83E7-4A5CC4CF6D50}">
      <dsp:nvSpPr>
        <dsp:cNvPr id="0" name=""/>
        <dsp:cNvSpPr/>
      </dsp:nvSpPr>
      <dsp:spPr>
        <a:xfrm>
          <a:off x="2493253" y="1178288"/>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b="0" kern="1200" dirty="0">
              <a:solidFill>
                <a:sysClr val="window" lastClr="FFFFFF"/>
              </a:solidFill>
              <a:latin typeface="Arial" panose="020B0604020202020204" pitchFamily="34" charset="0"/>
              <a:ea typeface="+mn-ea"/>
              <a:cs typeface="Arial" panose="020B0604020202020204" pitchFamily="34" charset="0"/>
            </a:rPr>
            <a:t>Google Scholar – 180 papers</a:t>
          </a:r>
        </a:p>
      </dsp:txBody>
      <dsp:txXfrm>
        <a:off x="2520826" y="1205861"/>
        <a:ext cx="1513893" cy="886277"/>
      </dsp:txXfrm>
    </dsp:sp>
    <dsp:sp modelId="{AEB1ED6E-D40D-405C-B3BF-AFEAF9283D4F}">
      <dsp:nvSpPr>
        <dsp:cNvPr id="0" name=""/>
        <dsp:cNvSpPr/>
      </dsp:nvSpPr>
      <dsp:spPr>
        <a:xfrm rot="5400000">
          <a:off x="2223936" y="3102994"/>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C4E90849-EB30-4E07-AEC7-29E5C989CE2C}">
      <dsp:nvSpPr>
        <dsp:cNvPr id="0" name=""/>
        <dsp:cNvSpPr/>
      </dsp:nvSpPr>
      <dsp:spPr>
        <a:xfrm>
          <a:off x="2493253" y="2355068"/>
          <a:ext cx="1569039" cy="941423"/>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AU" sz="1050" b="1" kern="1200" dirty="0">
              <a:solidFill>
                <a:sysClr val="window" lastClr="FFFFFF"/>
              </a:solidFill>
              <a:latin typeface="Arial" panose="020B0604020202020204" pitchFamily="34" charset="0"/>
              <a:ea typeface="+mn-ea"/>
              <a:cs typeface="Arial" panose="020B0604020202020204" pitchFamily="34" charset="0"/>
            </a:rPr>
            <a:t>Preliminary examination</a:t>
          </a:r>
        </a:p>
      </dsp:txBody>
      <dsp:txXfrm>
        <a:off x="2520826" y="2382641"/>
        <a:ext cx="1513893" cy="886277"/>
      </dsp:txXfrm>
    </dsp:sp>
    <dsp:sp modelId="{D7D0036A-3E7D-462C-BA0D-F7351B44B10D}">
      <dsp:nvSpPr>
        <dsp:cNvPr id="0" name=""/>
        <dsp:cNvSpPr/>
      </dsp:nvSpPr>
      <dsp:spPr>
        <a:xfrm rot="2492">
          <a:off x="2812325" y="3692138"/>
          <a:ext cx="2081558"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93D85E2-622D-46DE-AEE7-D86D29683385}">
      <dsp:nvSpPr>
        <dsp:cNvPr id="0" name=""/>
        <dsp:cNvSpPr/>
      </dsp:nvSpPr>
      <dsp:spPr>
        <a:xfrm>
          <a:off x="2493253" y="3531848"/>
          <a:ext cx="1569039" cy="941423"/>
        </a:xfrm>
        <a:prstGeom prst="roundRect">
          <a:avLst>
            <a:gd name="adj" fmla="val 10000"/>
          </a:avLst>
        </a:prstGeom>
        <a:solidFill>
          <a:srgbClr val="4472C4"/>
        </a:solidFill>
        <a:ln w="12700" cap="flat" cmpd="sng" algn="ctr">
          <a:no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kern="1200">
              <a:solidFill>
                <a:sysClr val="window" lastClr="FFFFFF"/>
              </a:solidFill>
              <a:latin typeface="Arial" panose="020B0604020202020204" pitchFamily="34" charset="0"/>
              <a:ea typeface="+mn-ea"/>
              <a:cs typeface="Arial" panose="020B0604020202020204" pitchFamily="34" charset="0"/>
            </a:rPr>
            <a:t>Removing insufficient information papers</a:t>
          </a:r>
        </a:p>
      </dsp:txBody>
      <dsp:txXfrm>
        <a:off x="2520826" y="3559421"/>
        <a:ext cx="1513893" cy="886277"/>
      </dsp:txXfrm>
    </dsp:sp>
    <dsp:sp modelId="{6DBDA31C-9BFB-4FC5-9F44-1149F25A19BC}">
      <dsp:nvSpPr>
        <dsp:cNvPr id="0" name=""/>
        <dsp:cNvSpPr/>
      </dsp:nvSpPr>
      <dsp:spPr>
        <a:xfrm rot="16200000">
          <a:off x="4310004" y="3103749"/>
          <a:ext cx="1173024"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6E679590-C09E-46F0-BFBA-45BEC6049878}">
      <dsp:nvSpPr>
        <dsp:cNvPr id="0" name=""/>
        <dsp:cNvSpPr/>
      </dsp:nvSpPr>
      <dsp:spPr>
        <a:xfrm>
          <a:off x="4580076" y="3533357"/>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kern="1200">
              <a:solidFill>
                <a:sysClr val="window" lastClr="FFFFFF"/>
              </a:solidFill>
              <a:latin typeface="Arial" panose="020B0604020202020204" pitchFamily="34" charset="0"/>
              <a:ea typeface="+mn-ea"/>
              <a:cs typeface="Arial" panose="020B0604020202020204" pitchFamily="34" charset="0"/>
            </a:rPr>
            <a:t>Removing daily forecasts</a:t>
          </a:r>
        </a:p>
      </dsp:txBody>
      <dsp:txXfrm>
        <a:off x="4607649" y="3560930"/>
        <a:ext cx="1513893" cy="886277"/>
      </dsp:txXfrm>
    </dsp:sp>
    <dsp:sp modelId="{7BA94231-75F0-42D1-BB42-F09592370CDC}">
      <dsp:nvSpPr>
        <dsp:cNvPr id="0" name=""/>
        <dsp:cNvSpPr/>
      </dsp:nvSpPr>
      <dsp:spPr>
        <a:xfrm rot="16200000">
          <a:off x="4310758" y="1926214"/>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BE229202-58C8-480A-967B-F1EE5605B059}">
      <dsp:nvSpPr>
        <dsp:cNvPr id="0" name=""/>
        <dsp:cNvSpPr/>
      </dsp:nvSpPr>
      <dsp:spPr>
        <a:xfrm>
          <a:off x="4580076" y="2355068"/>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kern="1200">
              <a:solidFill>
                <a:sysClr val="window" lastClr="FFFFFF"/>
              </a:solidFill>
              <a:latin typeface="Arial" panose="020B0604020202020204" pitchFamily="34" charset="0"/>
              <a:ea typeface="+mn-ea"/>
              <a:cs typeface="Arial" panose="020B0604020202020204" pitchFamily="34" charset="0"/>
            </a:rPr>
            <a:t>Selecting errors in NRMSE, NMAE, and MAPE</a:t>
          </a:r>
        </a:p>
      </dsp:txBody>
      <dsp:txXfrm>
        <a:off x="4607649" y="2382641"/>
        <a:ext cx="1513893" cy="886277"/>
      </dsp:txXfrm>
    </dsp:sp>
    <dsp:sp modelId="{49DE5B83-FE40-4013-9C92-223B26A2DE22}">
      <dsp:nvSpPr>
        <dsp:cNvPr id="0" name=""/>
        <dsp:cNvSpPr/>
      </dsp:nvSpPr>
      <dsp:spPr>
        <a:xfrm rot="16200000">
          <a:off x="4310758" y="749435"/>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A7B93D3F-697C-49BF-A70C-164C6F2274CB}">
      <dsp:nvSpPr>
        <dsp:cNvPr id="0" name=""/>
        <dsp:cNvSpPr/>
      </dsp:nvSpPr>
      <dsp:spPr>
        <a:xfrm>
          <a:off x="4580076" y="1178288"/>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kern="1200">
              <a:solidFill>
                <a:sysClr val="window" lastClr="FFFFFF"/>
              </a:solidFill>
              <a:latin typeface="Arial" panose="020B0604020202020204" pitchFamily="34" charset="0"/>
              <a:ea typeface="+mn-ea"/>
              <a:cs typeface="Arial" panose="020B0604020202020204" pitchFamily="34" charset="0"/>
            </a:rPr>
            <a:t>Selecting intra-hour, intra-day and day-ahead forecasts</a:t>
          </a:r>
        </a:p>
      </dsp:txBody>
      <dsp:txXfrm>
        <a:off x="4607649" y="1205861"/>
        <a:ext cx="1513893" cy="886277"/>
      </dsp:txXfrm>
    </dsp:sp>
    <dsp:sp modelId="{D0C3AAF8-2838-4EBE-B615-550B34EF2E51}">
      <dsp:nvSpPr>
        <dsp:cNvPr id="0" name=""/>
        <dsp:cNvSpPr/>
      </dsp:nvSpPr>
      <dsp:spPr>
        <a:xfrm>
          <a:off x="4899148" y="161045"/>
          <a:ext cx="2081557"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715773E-1D91-461F-B84E-697C5EB92BBD}">
      <dsp:nvSpPr>
        <dsp:cNvPr id="0" name=""/>
        <dsp:cNvSpPr/>
      </dsp:nvSpPr>
      <dsp:spPr>
        <a:xfrm>
          <a:off x="4580076" y="1509"/>
          <a:ext cx="1569039" cy="941423"/>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AU" sz="1050" b="1" kern="1200" dirty="0">
              <a:solidFill>
                <a:sysClr val="window" lastClr="FFFFFF"/>
              </a:solidFill>
              <a:latin typeface="Arial" panose="020B0604020202020204" pitchFamily="34" charset="0"/>
              <a:ea typeface="+mn-ea"/>
              <a:cs typeface="Arial" panose="020B0604020202020204" pitchFamily="34" charset="0"/>
            </a:rPr>
            <a:t>Data extraction and processing – 66 papers</a:t>
          </a:r>
        </a:p>
      </dsp:txBody>
      <dsp:txXfrm>
        <a:off x="4607649" y="29082"/>
        <a:ext cx="1513893" cy="886277"/>
      </dsp:txXfrm>
    </dsp:sp>
    <dsp:sp modelId="{4CC14113-9E2A-4E5F-A77F-96F6053A31E5}">
      <dsp:nvSpPr>
        <dsp:cNvPr id="0" name=""/>
        <dsp:cNvSpPr/>
      </dsp:nvSpPr>
      <dsp:spPr>
        <a:xfrm rot="5400000">
          <a:off x="6397581" y="749435"/>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02A33A0-3F49-4316-B5F4-8B1704723293}">
      <dsp:nvSpPr>
        <dsp:cNvPr id="0" name=""/>
        <dsp:cNvSpPr/>
      </dsp:nvSpPr>
      <dsp:spPr>
        <a:xfrm>
          <a:off x="6666898" y="1509"/>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b="0" kern="1200">
              <a:solidFill>
                <a:sysClr val="window" lastClr="FFFFFF"/>
              </a:solidFill>
              <a:latin typeface="Arial" panose="020B0604020202020204" pitchFamily="34" charset="0"/>
              <a:ea typeface="+mn-ea"/>
              <a:cs typeface="Arial" panose="020B0604020202020204" pitchFamily="34" charset="0"/>
            </a:rPr>
            <a:t>Collecting data of 21 key features and other important information for each observation</a:t>
          </a:r>
        </a:p>
      </dsp:txBody>
      <dsp:txXfrm>
        <a:off x="6694471" y="29082"/>
        <a:ext cx="1513893" cy="886277"/>
      </dsp:txXfrm>
    </dsp:sp>
    <dsp:sp modelId="{7EB904F2-9060-4EAE-9F1A-9740B9133E04}">
      <dsp:nvSpPr>
        <dsp:cNvPr id="0" name=""/>
        <dsp:cNvSpPr/>
      </dsp:nvSpPr>
      <dsp:spPr>
        <a:xfrm rot="5400000">
          <a:off x="6397581" y="1926214"/>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78096CB-3360-4843-BE04-B0C47872BAAF}">
      <dsp:nvSpPr>
        <dsp:cNvPr id="0" name=""/>
        <dsp:cNvSpPr/>
      </dsp:nvSpPr>
      <dsp:spPr>
        <a:xfrm>
          <a:off x="6666898" y="1178288"/>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b="0" kern="1200">
              <a:solidFill>
                <a:sysClr val="window" lastClr="FFFFFF"/>
              </a:solidFill>
              <a:latin typeface="Arial" panose="020B0604020202020204" pitchFamily="34" charset="0"/>
              <a:ea typeface="+mn-ea"/>
              <a:cs typeface="Arial" panose="020B0604020202020204" pitchFamily="34" charset="0"/>
            </a:rPr>
            <a:t>Final processing of format, units, ...</a:t>
          </a:r>
        </a:p>
      </dsp:txBody>
      <dsp:txXfrm>
        <a:off x="6694471" y="1205861"/>
        <a:ext cx="1513893" cy="886277"/>
      </dsp:txXfrm>
    </dsp:sp>
    <dsp:sp modelId="{495B62DE-E898-48E7-B3C1-B08837775377}">
      <dsp:nvSpPr>
        <dsp:cNvPr id="0" name=""/>
        <dsp:cNvSpPr/>
      </dsp:nvSpPr>
      <dsp:spPr>
        <a:xfrm rot="5400000">
          <a:off x="6397581" y="3102994"/>
          <a:ext cx="1171515" cy="141213"/>
        </a:xfrm>
        <a:prstGeom prst="rect">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557B6BCA-49C3-4B28-9125-DA58515AEB49}">
      <dsp:nvSpPr>
        <dsp:cNvPr id="0" name=""/>
        <dsp:cNvSpPr/>
      </dsp:nvSpPr>
      <dsp:spPr>
        <a:xfrm>
          <a:off x="6666898" y="2355068"/>
          <a:ext cx="1569039" cy="941423"/>
        </a:xfrm>
        <a:prstGeom prst="roundRect">
          <a:avLst>
            <a:gd name="adj" fmla="val 10000"/>
          </a:avLst>
        </a:prstGeom>
        <a:solidFill>
          <a:srgbClr val="5B9BD5"/>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AU" sz="1050" b="1" kern="1200" dirty="0">
              <a:solidFill>
                <a:sysClr val="window" lastClr="FFFFFF"/>
              </a:solidFill>
              <a:latin typeface="Arial" panose="020B0604020202020204" pitchFamily="34" charset="0"/>
              <a:ea typeface="+mn-ea"/>
              <a:cs typeface="Arial" panose="020B0604020202020204" pitchFamily="34" charset="0"/>
            </a:rPr>
            <a:t>Analysing the data base – 1136 observations</a:t>
          </a:r>
        </a:p>
      </dsp:txBody>
      <dsp:txXfrm>
        <a:off x="6694471" y="2382641"/>
        <a:ext cx="1513893" cy="886277"/>
      </dsp:txXfrm>
    </dsp:sp>
    <dsp:sp modelId="{ED8A2134-269D-4188-AC3E-8248E585A3FE}">
      <dsp:nvSpPr>
        <dsp:cNvPr id="0" name=""/>
        <dsp:cNvSpPr/>
      </dsp:nvSpPr>
      <dsp:spPr>
        <a:xfrm>
          <a:off x="6666898" y="3531848"/>
          <a:ext cx="1569039" cy="941423"/>
        </a:xfrm>
        <a:prstGeom prst="roundRect">
          <a:avLst>
            <a:gd name="adj" fmla="val 10000"/>
          </a:avLst>
        </a:prstGeom>
        <a:solidFill>
          <a:srgbClr val="4472C4"/>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AU" sz="1000" b="0" kern="1200">
              <a:solidFill>
                <a:sysClr val="window" lastClr="FFFFFF"/>
              </a:solidFill>
              <a:latin typeface="Arial" panose="020B0604020202020204" pitchFamily="34" charset="0"/>
              <a:ea typeface="+mn-ea"/>
              <a:cs typeface="Arial" panose="020B0604020202020204" pitchFamily="34" charset="0"/>
            </a:rPr>
            <a:t>OLS regression, data visualization</a:t>
          </a:r>
        </a:p>
      </dsp:txBody>
      <dsp:txXfrm>
        <a:off x="6694471" y="3559421"/>
        <a:ext cx="1513893" cy="886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EFEAB-975E-423E-8697-2823AC9C64A2}">
      <dsp:nvSpPr>
        <dsp:cNvPr id="0" name=""/>
        <dsp:cNvSpPr/>
      </dsp:nvSpPr>
      <dsp:spPr>
        <a:xfrm>
          <a:off x="1081560" y="0"/>
          <a:ext cx="1736832" cy="9649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0" tIns="381000" rIns="381000" bIns="381000" numCol="1" spcCol="1270" anchor="ctr" anchorCtr="0">
          <a:noAutofit/>
        </a:bodyPr>
        <a:lstStyle/>
        <a:p>
          <a:pPr marL="0" lvl="0" indent="0" algn="ctr" defTabSz="4445000">
            <a:lnSpc>
              <a:spcPct val="90000"/>
            </a:lnSpc>
            <a:spcBef>
              <a:spcPct val="0"/>
            </a:spcBef>
            <a:spcAft>
              <a:spcPct val="35000"/>
            </a:spcAft>
            <a:buNone/>
          </a:pPr>
          <a:r>
            <a:rPr lang="de-DE" sz="10000" kern="1200" dirty="0"/>
            <a:t>-</a:t>
          </a:r>
          <a:endParaRPr lang="en-AU" sz="10000" kern="1200" dirty="0"/>
        </a:p>
      </dsp:txBody>
      <dsp:txXfrm>
        <a:off x="1109821" y="28261"/>
        <a:ext cx="1680310" cy="908385"/>
      </dsp:txXfrm>
    </dsp:sp>
    <dsp:sp modelId="{C4EE828C-2B32-4315-85C8-065B1A69BAFF}">
      <dsp:nvSpPr>
        <dsp:cNvPr id="0" name=""/>
        <dsp:cNvSpPr/>
      </dsp:nvSpPr>
      <dsp:spPr>
        <a:xfrm>
          <a:off x="3590318" y="0"/>
          <a:ext cx="1736832" cy="9649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0" tIns="381000" rIns="381000" bIns="381000" numCol="1" spcCol="1270" anchor="ctr" anchorCtr="0">
          <a:noAutofit/>
        </a:bodyPr>
        <a:lstStyle/>
        <a:p>
          <a:pPr marL="0" lvl="0" indent="0" algn="ctr" defTabSz="4445000">
            <a:lnSpc>
              <a:spcPct val="90000"/>
            </a:lnSpc>
            <a:spcBef>
              <a:spcPct val="0"/>
            </a:spcBef>
            <a:spcAft>
              <a:spcPct val="35000"/>
            </a:spcAft>
            <a:buNone/>
          </a:pPr>
          <a:r>
            <a:rPr lang="de-DE" sz="10000" kern="1200" dirty="0"/>
            <a:t>+</a:t>
          </a:r>
          <a:endParaRPr lang="en-AU" sz="10000" kern="1200" dirty="0"/>
        </a:p>
      </dsp:txBody>
      <dsp:txXfrm>
        <a:off x="3618579" y="28261"/>
        <a:ext cx="1680310" cy="908385"/>
      </dsp:txXfrm>
    </dsp:sp>
    <dsp:sp modelId="{0BE71D96-299F-454D-AC74-348B70E187F5}">
      <dsp:nvSpPr>
        <dsp:cNvPr id="0" name=""/>
        <dsp:cNvSpPr/>
      </dsp:nvSpPr>
      <dsp:spPr>
        <a:xfrm>
          <a:off x="2842515" y="4100855"/>
          <a:ext cx="723680" cy="723680"/>
        </a:xfrm>
        <a:prstGeom prst="triangle">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ABBC5E-2624-4F65-A38E-BD4270934D88}">
      <dsp:nvSpPr>
        <dsp:cNvPr id="0" name=""/>
        <dsp:cNvSpPr/>
      </dsp:nvSpPr>
      <dsp:spPr>
        <a:xfrm rot="240000">
          <a:off x="1032651" y="3790750"/>
          <a:ext cx="4343408" cy="30372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429371-32E1-4600-A13F-30403701025A}">
      <dsp:nvSpPr>
        <dsp:cNvPr id="0" name=""/>
        <dsp:cNvSpPr/>
      </dsp:nvSpPr>
      <dsp:spPr>
        <a:xfrm rot="240000">
          <a:off x="3640491" y="3031374"/>
          <a:ext cx="1732979" cy="8073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de-DE" sz="1300" kern="1200" dirty="0"/>
            <a:t>Time</a:t>
          </a:r>
          <a:endParaRPr lang="en-AU" sz="1300" kern="1200" dirty="0"/>
        </a:p>
        <a:p>
          <a:pPr marL="57150" lvl="1" indent="-57150" algn="l" defTabSz="444500">
            <a:lnSpc>
              <a:spcPct val="90000"/>
            </a:lnSpc>
            <a:spcBef>
              <a:spcPct val="0"/>
            </a:spcBef>
            <a:spcAft>
              <a:spcPct val="15000"/>
            </a:spcAft>
            <a:buChar char="•"/>
          </a:pPr>
          <a:r>
            <a:rPr lang="de-DE" sz="1000" kern="1200" dirty="0"/>
            <a:t>Short, medium, and long run</a:t>
          </a:r>
          <a:endParaRPr lang="en-AU" sz="1000" kern="1200" dirty="0"/>
        </a:p>
      </dsp:txBody>
      <dsp:txXfrm>
        <a:off x="3679905" y="3070788"/>
        <a:ext cx="1654151" cy="728563"/>
      </dsp:txXfrm>
    </dsp:sp>
    <dsp:sp modelId="{03B76061-E9E1-4D27-881A-0F4DC16355C5}">
      <dsp:nvSpPr>
        <dsp:cNvPr id="0" name=""/>
        <dsp:cNvSpPr/>
      </dsp:nvSpPr>
      <dsp:spPr>
        <a:xfrm rot="240000">
          <a:off x="3703210" y="2162957"/>
          <a:ext cx="1732979" cy="8073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de-DE" sz="1200" kern="1200" dirty="0"/>
            <a:t>State-of-the-art</a:t>
          </a:r>
          <a:endParaRPr lang="en-AU" sz="1200" kern="1200" dirty="0"/>
        </a:p>
        <a:p>
          <a:pPr marL="57150" lvl="1" indent="-57150" algn="l" defTabSz="355600">
            <a:lnSpc>
              <a:spcPct val="90000"/>
            </a:lnSpc>
            <a:spcBef>
              <a:spcPct val="0"/>
            </a:spcBef>
            <a:spcAft>
              <a:spcPct val="15000"/>
            </a:spcAft>
            <a:buChar char="•"/>
          </a:pPr>
          <a:r>
            <a:rPr lang="de-DE" sz="800" kern="1200" dirty="0"/>
            <a:t>Hybrid, ensemble, hybrid-ensemble methods</a:t>
          </a:r>
          <a:endParaRPr lang="en-AU" sz="800" kern="1200" dirty="0"/>
        </a:p>
        <a:p>
          <a:pPr marL="57150" lvl="1" indent="-57150" algn="l" defTabSz="355600">
            <a:lnSpc>
              <a:spcPct val="90000"/>
            </a:lnSpc>
            <a:spcBef>
              <a:spcPct val="0"/>
            </a:spcBef>
            <a:spcAft>
              <a:spcPct val="15000"/>
            </a:spcAft>
            <a:buChar char="•"/>
          </a:pPr>
          <a:r>
            <a:rPr lang="de-DE" sz="800" kern="1200" dirty="0"/>
            <a:t>ML still long way to go</a:t>
          </a:r>
          <a:endParaRPr lang="en-AU" sz="800" kern="1200" dirty="0"/>
        </a:p>
        <a:p>
          <a:pPr marL="57150" lvl="1" indent="-57150" algn="l" defTabSz="355600">
            <a:lnSpc>
              <a:spcPct val="90000"/>
            </a:lnSpc>
            <a:spcBef>
              <a:spcPct val="0"/>
            </a:spcBef>
            <a:spcAft>
              <a:spcPct val="15000"/>
            </a:spcAft>
            <a:buChar char="•"/>
          </a:pPr>
          <a:r>
            <a:rPr lang="de-DE" sz="800" kern="1200" dirty="0"/>
            <a:t>Removing bias</a:t>
          </a:r>
          <a:endParaRPr lang="en-AU" sz="1000" kern="1200" dirty="0"/>
        </a:p>
      </dsp:txBody>
      <dsp:txXfrm>
        <a:off x="3742624" y="2202371"/>
        <a:ext cx="1654151" cy="728563"/>
      </dsp:txXfrm>
    </dsp:sp>
    <dsp:sp modelId="{5FCC030A-FBC9-4E78-8FB4-06FFACB91F82}">
      <dsp:nvSpPr>
        <dsp:cNvPr id="0" name=""/>
        <dsp:cNvSpPr/>
      </dsp:nvSpPr>
      <dsp:spPr>
        <a:xfrm rot="240000">
          <a:off x="3765929" y="1313839"/>
          <a:ext cx="1732979" cy="8073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de-DE" sz="1200" kern="1200" dirty="0"/>
            <a:t>Data processing techniques</a:t>
          </a:r>
          <a:endParaRPr lang="en-AU" sz="1200" kern="1200" dirty="0"/>
        </a:p>
        <a:p>
          <a:pPr marL="57150" lvl="1" indent="-57150" algn="l" defTabSz="444500">
            <a:lnSpc>
              <a:spcPct val="90000"/>
            </a:lnSpc>
            <a:spcBef>
              <a:spcPct val="0"/>
            </a:spcBef>
            <a:spcAft>
              <a:spcPct val="15000"/>
            </a:spcAft>
            <a:buChar char="•"/>
          </a:pPr>
          <a:r>
            <a:rPr lang="de-DE" sz="1000" kern="1200" dirty="0"/>
            <a:t>Normalization, resampling, NWP</a:t>
          </a:r>
          <a:endParaRPr lang="en-AU" sz="1000" kern="1200" dirty="0"/>
        </a:p>
      </dsp:txBody>
      <dsp:txXfrm>
        <a:off x="3805343" y="1353253"/>
        <a:ext cx="1654151" cy="728563"/>
      </dsp:txXfrm>
    </dsp:sp>
    <dsp:sp modelId="{668A38D3-E630-42F5-B0D9-677BB836202A}">
      <dsp:nvSpPr>
        <dsp:cNvPr id="0" name=""/>
        <dsp:cNvSpPr/>
      </dsp:nvSpPr>
      <dsp:spPr>
        <a:xfrm rot="240000">
          <a:off x="1155855" y="2857690"/>
          <a:ext cx="1732979" cy="8073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de-DE" sz="1200" kern="1200" dirty="0"/>
            <a:t>Test set length</a:t>
          </a:r>
          <a:endParaRPr lang="en-AU" sz="1200" kern="1200" dirty="0"/>
        </a:p>
        <a:p>
          <a:pPr marL="57150" lvl="1" indent="-57150" algn="l" defTabSz="444500">
            <a:lnSpc>
              <a:spcPct val="90000"/>
            </a:lnSpc>
            <a:spcBef>
              <a:spcPct val="0"/>
            </a:spcBef>
            <a:spcAft>
              <a:spcPct val="15000"/>
            </a:spcAft>
            <a:buChar char="•"/>
          </a:pPr>
          <a:r>
            <a:rPr lang="de-DE" sz="1000" kern="1200" dirty="0"/>
            <a:t>Cherry picking </a:t>
          </a:r>
          <a:endParaRPr lang="en-AU" sz="1000" kern="1200" dirty="0"/>
        </a:p>
        <a:p>
          <a:pPr marL="57150" lvl="1" indent="-57150" algn="l" defTabSz="444500">
            <a:lnSpc>
              <a:spcPct val="90000"/>
            </a:lnSpc>
            <a:spcBef>
              <a:spcPct val="0"/>
            </a:spcBef>
            <a:spcAft>
              <a:spcPct val="15000"/>
            </a:spcAft>
            <a:buChar char="•"/>
          </a:pPr>
          <a:r>
            <a:rPr lang="de-DE" sz="1000" kern="1200" dirty="0"/>
            <a:t>&gt;= 1 year</a:t>
          </a:r>
          <a:endParaRPr lang="en-AU" sz="1000" kern="1200" dirty="0"/>
        </a:p>
      </dsp:txBody>
      <dsp:txXfrm>
        <a:off x="1195269" y="2897104"/>
        <a:ext cx="1654151" cy="728563"/>
      </dsp:txXfrm>
    </dsp:sp>
    <dsp:sp modelId="{A1948454-190E-41F6-AB69-362352F0B6E8}">
      <dsp:nvSpPr>
        <dsp:cNvPr id="0" name=""/>
        <dsp:cNvSpPr/>
      </dsp:nvSpPr>
      <dsp:spPr>
        <a:xfrm rot="240000">
          <a:off x="1218574" y="1989274"/>
          <a:ext cx="1732979" cy="8073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de-DE" sz="1200" kern="1200" dirty="0"/>
            <a:t>Forecast horizon length</a:t>
          </a:r>
          <a:endParaRPr lang="en-AU" sz="1200" kern="1200" dirty="0"/>
        </a:p>
      </dsp:txBody>
      <dsp:txXfrm>
        <a:off x="1257988" y="2028688"/>
        <a:ext cx="1654151" cy="72856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286" cy="495693"/>
          </a:xfrm>
          <a:prstGeom prst="rect">
            <a:avLst/>
          </a:prstGeom>
        </p:spPr>
        <p:txBody>
          <a:bodyPr vert="horz" lIns="92117" tIns="46058" rIns="92117" bIns="46058" rtlCol="0"/>
          <a:lstStyle>
            <a:lvl1pPr algn="l">
              <a:defRPr sz="1200"/>
            </a:lvl1pPr>
          </a:lstStyle>
          <a:p>
            <a:endParaRPr lang="de-DE" dirty="0"/>
          </a:p>
        </p:txBody>
      </p:sp>
      <p:sp>
        <p:nvSpPr>
          <p:cNvPr id="3" name="Datumsplatzhalter 2"/>
          <p:cNvSpPr>
            <a:spLocks noGrp="1"/>
          </p:cNvSpPr>
          <p:nvPr>
            <p:ph type="dt" sz="quarter" idx="1"/>
          </p:nvPr>
        </p:nvSpPr>
        <p:spPr>
          <a:xfrm>
            <a:off x="3850790" y="0"/>
            <a:ext cx="2945285" cy="495693"/>
          </a:xfrm>
          <a:prstGeom prst="rect">
            <a:avLst/>
          </a:prstGeom>
        </p:spPr>
        <p:txBody>
          <a:bodyPr vert="horz" lIns="92117" tIns="46058" rIns="92117" bIns="46058" rtlCol="0"/>
          <a:lstStyle>
            <a:lvl1pPr algn="r">
              <a:defRPr sz="1200"/>
            </a:lvl1pPr>
          </a:lstStyle>
          <a:p>
            <a:fld id="{1512C1C0-DE39-47E2-A4A3-072883CE588C}" type="datetimeFigureOut">
              <a:rPr lang="de-DE" smtClean="0"/>
              <a:t>09.09.2021</a:t>
            </a:fld>
            <a:endParaRPr lang="de-DE" dirty="0"/>
          </a:p>
        </p:txBody>
      </p:sp>
      <p:sp>
        <p:nvSpPr>
          <p:cNvPr id="4" name="Fußzeilenplatzhalter 3"/>
          <p:cNvSpPr>
            <a:spLocks noGrp="1"/>
          </p:cNvSpPr>
          <p:nvPr>
            <p:ph type="ftr" sz="quarter" idx="2"/>
          </p:nvPr>
        </p:nvSpPr>
        <p:spPr>
          <a:xfrm>
            <a:off x="0" y="9429336"/>
            <a:ext cx="2945286" cy="497291"/>
          </a:xfrm>
          <a:prstGeom prst="rect">
            <a:avLst/>
          </a:prstGeom>
        </p:spPr>
        <p:txBody>
          <a:bodyPr vert="horz" lIns="92117" tIns="46058" rIns="92117" bIns="46058"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50790" y="9429336"/>
            <a:ext cx="2945285" cy="497291"/>
          </a:xfrm>
          <a:prstGeom prst="rect">
            <a:avLst/>
          </a:prstGeom>
        </p:spPr>
        <p:txBody>
          <a:bodyPr vert="horz" lIns="92117" tIns="46058" rIns="92117" bIns="46058" rtlCol="0" anchor="b"/>
          <a:lstStyle>
            <a:lvl1pPr algn="r">
              <a:defRPr sz="1200"/>
            </a:lvl1pPr>
          </a:lstStyle>
          <a:p>
            <a:fld id="{7C3D95B8-8636-40C1-8CC9-7003B5D5FAD9}" type="slidenum">
              <a:rPr lang="de-DE" smtClean="0"/>
              <a:t>‹#›</a:t>
            </a:fld>
            <a:endParaRPr lang="de-DE" dirty="0"/>
          </a:p>
        </p:txBody>
      </p:sp>
    </p:spTree>
    <p:extLst>
      <p:ext uri="{BB962C8B-B14F-4D97-AF65-F5344CB8AC3E}">
        <p14:creationId xmlns:p14="http://schemas.microsoft.com/office/powerpoint/2010/main" val="3932634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659" cy="496410"/>
          </a:xfrm>
          <a:prstGeom prst="rect">
            <a:avLst/>
          </a:prstGeom>
        </p:spPr>
        <p:txBody>
          <a:bodyPr vert="horz" lIns="92117" tIns="46058" rIns="92117" bIns="46058" rtlCol="0"/>
          <a:lstStyle>
            <a:lvl1pPr algn="l" fontAlgn="auto">
              <a:spcBef>
                <a:spcPts val="0"/>
              </a:spcBef>
              <a:spcAft>
                <a:spcPts val="0"/>
              </a:spcAft>
              <a:defRPr sz="1200">
                <a:latin typeface="+mn-lt"/>
              </a:defRPr>
            </a:lvl1pPr>
          </a:lstStyle>
          <a:p>
            <a:pPr>
              <a:defRPr/>
            </a:pPr>
            <a:endParaRPr lang="de-DE" dirty="0"/>
          </a:p>
        </p:txBody>
      </p:sp>
      <p:sp>
        <p:nvSpPr>
          <p:cNvPr id="3" name="Datumsplatzhalter 2"/>
          <p:cNvSpPr>
            <a:spLocks noGrp="1"/>
          </p:cNvSpPr>
          <p:nvPr>
            <p:ph type="dt" idx="1"/>
          </p:nvPr>
        </p:nvSpPr>
        <p:spPr>
          <a:xfrm>
            <a:off x="3850443" y="1"/>
            <a:ext cx="2945659" cy="496410"/>
          </a:xfrm>
          <a:prstGeom prst="rect">
            <a:avLst/>
          </a:prstGeom>
        </p:spPr>
        <p:txBody>
          <a:bodyPr vert="horz" lIns="92117" tIns="46058" rIns="92117" bIns="46058" rtlCol="0"/>
          <a:lstStyle>
            <a:lvl1pPr algn="r" fontAlgn="auto">
              <a:spcBef>
                <a:spcPts val="0"/>
              </a:spcBef>
              <a:spcAft>
                <a:spcPts val="0"/>
              </a:spcAft>
              <a:defRPr sz="1200">
                <a:latin typeface="+mn-lt"/>
              </a:defRPr>
            </a:lvl1pPr>
          </a:lstStyle>
          <a:p>
            <a:pPr>
              <a:defRPr/>
            </a:pPr>
            <a:fld id="{39730E8E-8A2F-43D0-90D0-2DCBE3B3A2E0}" type="datetimeFigureOut">
              <a:rPr lang="de-DE"/>
              <a:pPr>
                <a:defRPr/>
              </a:pPr>
              <a:t>09.09.2021</a:t>
            </a:fld>
            <a:endParaRPr lang="de-DE" dirty="0"/>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2117" tIns="46058" rIns="92117" bIns="46058" rtlCol="0" anchor="ctr"/>
          <a:lstStyle/>
          <a:p>
            <a:pPr lvl="0"/>
            <a:endParaRPr lang="de-DE" noProof="0" dirty="0"/>
          </a:p>
        </p:txBody>
      </p:sp>
      <p:sp>
        <p:nvSpPr>
          <p:cNvPr id="5" name="Notizenplatzhalter 4"/>
          <p:cNvSpPr>
            <a:spLocks noGrp="1"/>
          </p:cNvSpPr>
          <p:nvPr>
            <p:ph type="body" sz="quarter" idx="3"/>
          </p:nvPr>
        </p:nvSpPr>
        <p:spPr>
          <a:xfrm>
            <a:off x="679768" y="4715907"/>
            <a:ext cx="5438140" cy="4467702"/>
          </a:xfrm>
          <a:prstGeom prst="rect">
            <a:avLst/>
          </a:prstGeom>
        </p:spPr>
        <p:txBody>
          <a:bodyPr vert="horz" lIns="92117" tIns="46058" rIns="92117" bIns="46058"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30092"/>
            <a:ext cx="2945659" cy="496410"/>
          </a:xfrm>
          <a:prstGeom prst="rect">
            <a:avLst/>
          </a:prstGeom>
        </p:spPr>
        <p:txBody>
          <a:bodyPr vert="horz" lIns="92117" tIns="46058" rIns="92117" bIns="46058" rtlCol="0" anchor="b"/>
          <a:lstStyle>
            <a:lvl1pPr algn="l" fontAlgn="auto">
              <a:spcBef>
                <a:spcPts val="0"/>
              </a:spcBef>
              <a:spcAft>
                <a:spcPts val="0"/>
              </a:spcAft>
              <a:defRPr sz="1200">
                <a:latin typeface="+mn-lt"/>
              </a:defRPr>
            </a:lvl1pPr>
          </a:lstStyle>
          <a:p>
            <a:pPr>
              <a:defRPr/>
            </a:pPr>
            <a:endParaRPr lang="de-DE" dirty="0"/>
          </a:p>
        </p:txBody>
      </p:sp>
      <p:sp>
        <p:nvSpPr>
          <p:cNvPr id="7" name="Foliennummernplatzhalter 6"/>
          <p:cNvSpPr>
            <a:spLocks noGrp="1"/>
          </p:cNvSpPr>
          <p:nvPr>
            <p:ph type="sldNum" sz="quarter" idx="5"/>
          </p:nvPr>
        </p:nvSpPr>
        <p:spPr>
          <a:xfrm>
            <a:off x="3850443" y="9430092"/>
            <a:ext cx="2945659" cy="496410"/>
          </a:xfrm>
          <a:prstGeom prst="rect">
            <a:avLst/>
          </a:prstGeom>
        </p:spPr>
        <p:txBody>
          <a:bodyPr vert="horz" lIns="92117" tIns="46058" rIns="92117" bIns="46058" rtlCol="0" anchor="b"/>
          <a:lstStyle>
            <a:lvl1pPr algn="r" fontAlgn="auto">
              <a:spcBef>
                <a:spcPts val="0"/>
              </a:spcBef>
              <a:spcAft>
                <a:spcPts val="0"/>
              </a:spcAft>
              <a:defRPr sz="1200">
                <a:latin typeface="+mn-lt"/>
              </a:defRPr>
            </a:lvl1pPr>
          </a:lstStyle>
          <a:p>
            <a:pPr>
              <a:defRPr/>
            </a:pPr>
            <a:fld id="{7EE79E4A-7CC6-4A7A-84D0-D76C6D407017}" type="slidenum">
              <a:rPr lang="de-DE"/>
              <a:pPr>
                <a:defRPr/>
              </a:pPr>
              <a:t>‹#›</a:t>
            </a:fld>
            <a:endParaRPr lang="de-DE" dirty="0"/>
          </a:p>
        </p:txBody>
      </p:sp>
    </p:spTree>
    <p:extLst>
      <p:ext uri="{BB962C8B-B14F-4D97-AF65-F5344CB8AC3E}">
        <p14:creationId xmlns:p14="http://schemas.microsoft.com/office/powerpoint/2010/main" val="1862737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7EE79E4A-7CC6-4A7A-84D0-D76C6D407017}" type="slidenum">
              <a:rPr lang="de-DE" smtClean="0"/>
              <a:pPr>
                <a:defRPr/>
              </a:pPr>
              <a:t>1</a:t>
            </a:fld>
            <a:endParaRPr lang="de-DE" dirty="0"/>
          </a:p>
        </p:txBody>
      </p:sp>
    </p:spTree>
    <p:extLst>
      <p:ext uri="{BB962C8B-B14F-4D97-AF65-F5344CB8AC3E}">
        <p14:creationId xmlns:p14="http://schemas.microsoft.com/office/powerpoint/2010/main" val="3411084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11</a:t>
            </a:fld>
            <a:endParaRPr lang="de-DE" dirty="0"/>
          </a:p>
        </p:txBody>
      </p:sp>
    </p:spTree>
    <p:extLst>
      <p:ext uri="{BB962C8B-B14F-4D97-AF65-F5344CB8AC3E}">
        <p14:creationId xmlns:p14="http://schemas.microsoft.com/office/powerpoint/2010/main" val="3019992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12</a:t>
            </a:fld>
            <a:endParaRPr lang="de-DE" dirty="0"/>
          </a:p>
        </p:txBody>
      </p:sp>
    </p:spTree>
    <p:extLst>
      <p:ext uri="{BB962C8B-B14F-4D97-AF65-F5344CB8AC3E}">
        <p14:creationId xmlns:p14="http://schemas.microsoft.com/office/powerpoint/2010/main" val="1920892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13</a:t>
            </a:fld>
            <a:endParaRPr lang="de-DE" dirty="0"/>
          </a:p>
        </p:txBody>
      </p:sp>
    </p:spTree>
    <p:extLst>
      <p:ext uri="{BB962C8B-B14F-4D97-AF65-F5344CB8AC3E}">
        <p14:creationId xmlns:p14="http://schemas.microsoft.com/office/powerpoint/2010/main" val="3648656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0488" y="744538"/>
            <a:ext cx="6616700"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EE79E4A-7CC6-4A7A-84D0-D76C6D407017}" type="slidenum">
              <a:rPr lang="de-DE" smtClean="0"/>
              <a:pPr>
                <a:defRPr/>
              </a:pPr>
              <a:t>2</a:t>
            </a:fld>
            <a:endParaRPr lang="de-DE" dirty="0"/>
          </a:p>
        </p:txBody>
      </p:sp>
    </p:spTree>
    <p:extLst>
      <p:ext uri="{BB962C8B-B14F-4D97-AF65-F5344CB8AC3E}">
        <p14:creationId xmlns:p14="http://schemas.microsoft.com/office/powerpoint/2010/main" val="148314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3</a:t>
            </a:fld>
            <a:endParaRPr lang="de-DE" dirty="0"/>
          </a:p>
        </p:txBody>
      </p:sp>
    </p:spTree>
    <p:extLst>
      <p:ext uri="{BB962C8B-B14F-4D97-AF65-F5344CB8AC3E}">
        <p14:creationId xmlns:p14="http://schemas.microsoft.com/office/powerpoint/2010/main" val="383429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4</a:t>
            </a:fld>
            <a:endParaRPr lang="de-DE" dirty="0"/>
          </a:p>
        </p:txBody>
      </p:sp>
    </p:spTree>
    <p:extLst>
      <p:ext uri="{BB962C8B-B14F-4D97-AF65-F5344CB8AC3E}">
        <p14:creationId xmlns:p14="http://schemas.microsoft.com/office/powerpoint/2010/main" val="1829466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5</a:t>
            </a:fld>
            <a:endParaRPr lang="de-DE" dirty="0"/>
          </a:p>
        </p:txBody>
      </p:sp>
    </p:spTree>
    <p:extLst>
      <p:ext uri="{BB962C8B-B14F-4D97-AF65-F5344CB8AC3E}">
        <p14:creationId xmlns:p14="http://schemas.microsoft.com/office/powerpoint/2010/main" val="312805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6</a:t>
            </a:fld>
            <a:endParaRPr lang="de-DE" dirty="0"/>
          </a:p>
        </p:txBody>
      </p:sp>
    </p:spTree>
    <p:extLst>
      <p:ext uri="{BB962C8B-B14F-4D97-AF65-F5344CB8AC3E}">
        <p14:creationId xmlns:p14="http://schemas.microsoft.com/office/powerpoint/2010/main" val="3926918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7</a:t>
            </a:fld>
            <a:endParaRPr lang="de-DE" dirty="0"/>
          </a:p>
        </p:txBody>
      </p:sp>
    </p:spTree>
    <p:extLst>
      <p:ext uri="{BB962C8B-B14F-4D97-AF65-F5344CB8AC3E}">
        <p14:creationId xmlns:p14="http://schemas.microsoft.com/office/powerpoint/2010/main" val="3050910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9</a:t>
            </a:fld>
            <a:endParaRPr lang="de-DE" dirty="0"/>
          </a:p>
        </p:txBody>
      </p:sp>
    </p:spTree>
    <p:extLst>
      <p:ext uri="{BB962C8B-B14F-4D97-AF65-F5344CB8AC3E}">
        <p14:creationId xmlns:p14="http://schemas.microsoft.com/office/powerpoint/2010/main" val="316013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a:defRPr/>
            </a:pPr>
            <a:fld id="{7EE79E4A-7CC6-4A7A-84D0-D76C6D407017}" type="slidenum">
              <a:rPr lang="de-DE" smtClean="0"/>
              <a:pPr>
                <a:defRPr/>
              </a:pPr>
              <a:t>10</a:t>
            </a:fld>
            <a:endParaRPr lang="de-DE" dirty="0"/>
          </a:p>
        </p:txBody>
      </p:sp>
    </p:spTree>
    <p:extLst>
      <p:ext uri="{BB962C8B-B14F-4D97-AF65-F5344CB8AC3E}">
        <p14:creationId xmlns:p14="http://schemas.microsoft.com/office/powerpoint/2010/main" val="40432628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1559496" y="6472136"/>
            <a:ext cx="8256917" cy="339725"/>
          </a:xfrm>
        </p:spPr>
        <p:txBody>
          <a:body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pic>
        <p:nvPicPr>
          <p:cNvPr id="5" name="Picture 7" descr="RTEmagicC_bg_head2a"/>
          <p:cNvPicPr>
            <a:picLocks noChangeAspect="1" noChangeArrowheads="1"/>
          </p:cNvPicPr>
          <p:nvPr userDrawn="1"/>
        </p:nvPicPr>
        <p:blipFill>
          <a:blip r:embed="rId2" cstate="print"/>
          <a:stretch>
            <a:fillRect/>
          </a:stretch>
        </p:blipFill>
        <p:spPr bwMode="auto">
          <a:xfrm>
            <a:off x="0" y="0"/>
            <a:ext cx="10080000" cy="1297090"/>
          </a:xfrm>
          <a:prstGeom prst="rect">
            <a:avLst/>
          </a:prstGeom>
          <a:noFill/>
          <a:ln>
            <a:noFill/>
          </a:ln>
        </p:spPr>
      </p:pic>
      <p:sp>
        <p:nvSpPr>
          <p:cNvPr id="6" name="Titel 1"/>
          <p:cNvSpPr>
            <a:spLocks noGrp="1"/>
          </p:cNvSpPr>
          <p:nvPr>
            <p:ph type="ctrTitle"/>
          </p:nvPr>
        </p:nvSpPr>
        <p:spPr>
          <a:xfrm>
            <a:off x="914400" y="2130426"/>
            <a:ext cx="10363200" cy="1470025"/>
          </a:xfrm>
          <a:prstGeom prst="rect">
            <a:avLst/>
          </a:prstGeom>
        </p:spPr>
        <p:txBody>
          <a:bodyPr/>
          <a:lstStyle>
            <a:lvl1pPr>
              <a:defRPr/>
            </a:lvl1pPr>
          </a:lstStyle>
          <a:p>
            <a:endParaRPr lang="de-DE" dirty="0"/>
          </a:p>
        </p:txBody>
      </p:sp>
      <p:sp>
        <p:nvSpPr>
          <p:cNvPr id="7" name="Untertitel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Rectangle 3"/>
          <p:cNvSpPr/>
          <p:nvPr userDrawn="1"/>
        </p:nvSpPr>
        <p:spPr>
          <a:xfrm>
            <a:off x="10173616" y="35025"/>
            <a:ext cx="1971056" cy="1262065"/>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8" name="Grafik 7">
            <a:extLst>
              <a:ext uri="{FF2B5EF4-FFF2-40B4-BE49-F238E27FC236}">
                <a16:creationId xmlns:a16="http://schemas.microsoft.com/office/drawing/2014/main" id="{A26448D7-EE79-43BE-A356-E37D973648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6029" y="-5680"/>
            <a:ext cx="1948643" cy="12970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xfrm>
            <a:off x="10704512" y="6479215"/>
            <a:ext cx="1344149" cy="339725"/>
          </a:xfrm>
          <a:ln/>
        </p:spPr>
        <p:txBody>
          <a:bodyPr/>
          <a:lstStyle>
            <a:lvl1pPr>
              <a:defRPr/>
            </a:lvl1pPr>
          </a:lstStyle>
          <a:p>
            <a:pPr>
              <a:defRPr/>
            </a:pPr>
            <a:fld id="{B18976B8-2A05-49B2-9B80-497C22EEE2EA}" type="slidenum">
              <a:rPr lang="de-DE"/>
              <a:pPr>
                <a:defRPr/>
              </a:pPr>
              <a:t>‹#›</a:t>
            </a:fld>
            <a:endParaRPr lang="de-DE" dirty="0"/>
          </a:p>
        </p:txBody>
      </p:sp>
      <p:cxnSp>
        <p:nvCxnSpPr>
          <p:cNvPr id="4" name="Gerade Verbindung 3"/>
          <p:cNvCxnSpPr/>
          <p:nvPr userDrawn="1"/>
        </p:nvCxnSpPr>
        <p:spPr>
          <a:xfrm>
            <a:off x="0" y="1341438"/>
            <a:ext cx="12192000" cy="0"/>
          </a:xfrm>
          <a:prstGeom prst="line">
            <a:avLst/>
          </a:prstGeom>
          <a:ln w="25400" cmpd="dbl">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Titel 1"/>
          <p:cNvSpPr>
            <a:spLocks noGrp="1"/>
          </p:cNvSpPr>
          <p:nvPr>
            <p:ph type="title"/>
          </p:nvPr>
        </p:nvSpPr>
        <p:spPr>
          <a:xfrm>
            <a:off x="335361" y="491209"/>
            <a:ext cx="9793088" cy="461665"/>
          </a:xfrm>
          <a:prstGeom prst="rect">
            <a:avLst/>
          </a:prstGeom>
        </p:spPr>
        <p:txBody>
          <a:bodyPr>
            <a:normAutofit/>
          </a:bodyPr>
          <a:lstStyle>
            <a:lvl1pPr algn="l">
              <a:defRPr b="0"/>
            </a:lvl1pPr>
          </a:lstStyle>
          <a:p>
            <a:r>
              <a:rPr lang="de-DE" dirty="0"/>
              <a:t>Titelmasterformat durch Klicken bearbeiten</a:t>
            </a:r>
          </a:p>
        </p:txBody>
      </p:sp>
      <p:sp>
        <p:nvSpPr>
          <p:cNvPr id="6" name="Inhaltsplatzhalter 2"/>
          <p:cNvSpPr>
            <a:spLocks noGrp="1"/>
          </p:cNvSpPr>
          <p:nvPr>
            <p:ph idx="1"/>
          </p:nvPr>
        </p:nvSpPr>
        <p:spPr>
          <a:xfrm>
            <a:off x="527381" y="1556792"/>
            <a:ext cx="10972800" cy="4425950"/>
          </a:xfrm>
          <a:prstGeom prst="rect">
            <a:avLst/>
          </a:prstGeom>
        </p:spPr>
        <p:txBody>
          <a:bodyPr/>
          <a:lstStyle>
            <a:lvl4pPr>
              <a:defRPr sz="1600"/>
            </a:lvl4pPr>
            <a:lvl5pPr>
              <a:defRPr sz="16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2"/>
          <p:cNvSpPr>
            <a:spLocks noGrp="1"/>
          </p:cNvSpPr>
          <p:nvPr>
            <p:ph type="ftr" sz="quarter" idx="10"/>
          </p:nvPr>
        </p:nvSpPr>
        <p:spPr>
          <a:xfrm>
            <a:off x="143339" y="6479215"/>
            <a:ext cx="8256917" cy="339725"/>
          </a:xfrm>
        </p:spPr>
        <p:txBody>
          <a:body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cxnSp>
        <p:nvCxnSpPr>
          <p:cNvPr id="8" name="Gerade Verbindung 7"/>
          <p:cNvCxnSpPr/>
          <p:nvPr userDrawn="1"/>
        </p:nvCxnSpPr>
        <p:spPr>
          <a:xfrm>
            <a:off x="3527" y="6309320"/>
            <a:ext cx="12192000" cy="0"/>
          </a:xfrm>
          <a:prstGeom prst="line">
            <a:avLst/>
          </a:prstGeom>
          <a:ln w="25400" cmpd="dbl">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43339" y="6479215"/>
            <a:ext cx="8256917"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1"/>
                </a:solidFill>
                <a:latin typeface="+mn-lt"/>
              </a:defRPr>
            </a:lvl1p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sp>
        <p:nvSpPr>
          <p:cNvPr id="1030" name="Rectangle 6"/>
          <p:cNvSpPr>
            <a:spLocks noGrp="1" noChangeArrowheads="1"/>
          </p:cNvSpPr>
          <p:nvPr>
            <p:ph type="sldNum" sz="quarter" idx="4"/>
          </p:nvPr>
        </p:nvSpPr>
        <p:spPr bwMode="auto">
          <a:xfrm>
            <a:off x="10704512" y="6479215"/>
            <a:ext cx="1344149"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chemeClr val="tx1"/>
                </a:solidFill>
                <a:latin typeface="+mn-lt"/>
              </a:defRPr>
            </a:lvl1pPr>
          </a:lstStyle>
          <a:p>
            <a:pPr>
              <a:defRPr/>
            </a:pPr>
            <a:fld id="{0129FF00-D991-4ED3-B996-4CA5FA140269}" type="slidenum">
              <a:rPr lang="de-DE" smtClean="0"/>
              <a:pPr>
                <a:defRPr/>
              </a:pPr>
              <a:t>‹#›</a:t>
            </a:fld>
            <a:endParaRPr lang="de-DE" dirty="0"/>
          </a:p>
        </p:txBody>
      </p:sp>
      <p:pic>
        <p:nvPicPr>
          <p:cNvPr id="7" name="Grafik 7">
            <a:extLst>
              <a:ext uri="{FF2B5EF4-FFF2-40B4-BE49-F238E27FC236}">
                <a16:creationId xmlns:a16="http://schemas.microsoft.com/office/drawing/2014/main" id="{A26448D7-EE79-43BE-A356-E37D9736487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91591" y="21458"/>
            <a:ext cx="1948643" cy="1297090"/>
          </a:xfrm>
          <a:prstGeom prst="rect">
            <a:avLst/>
          </a:prstGeom>
        </p:spPr>
      </p:pic>
    </p:spTree>
  </p:cSld>
  <p:clrMap bg1="lt1" tx1="dk1" bg2="lt2" tx2="dk2" accent1="accent1" accent2="accent2" accent3="accent3" accent4="accent4" accent5="accent5" accent6="accent6" hlink="hlink" folHlink="folHlink"/>
  <p:sldLayoutIdLst>
    <p:sldLayoutId id="2147483868" r:id="rId1"/>
    <p:sldLayoutId id="2147483833" r:id="rId2"/>
  </p:sldLayoutIdLst>
  <p:hf hd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lnSpc>
          <a:spcPct val="125000"/>
        </a:lnSpc>
        <a:spcBef>
          <a:spcPct val="40000"/>
        </a:spcBef>
        <a:spcAft>
          <a:spcPct val="0"/>
        </a:spcAft>
        <a:buClr>
          <a:schemeClr val="tx1"/>
        </a:buClr>
        <a:buSzPct val="110000"/>
        <a:buFont typeface="Wingdings" pitchFamily="2" charset="2"/>
        <a:buChar char="w"/>
        <a:defRPr sz="2000">
          <a:solidFill>
            <a:schemeClr val="tx1"/>
          </a:solidFill>
          <a:latin typeface="+mn-lt"/>
          <a:ea typeface="+mn-ea"/>
          <a:cs typeface="+mn-cs"/>
        </a:defRPr>
      </a:lvl1pPr>
      <a:lvl2pPr marL="742950" indent="-285750" algn="l" rtl="0" eaLnBrk="0" fontAlgn="base" hangingPunct="0">
        <a:lnSpc>
          <a:spcPct val="125000"/>
        </a:lnSpc>
        <a:spcBef>
          <a:spcPct val="40000"/>
        </a:spcBef>
        <a:spcAft>
          <a:spcPct val="0"/>
        </a:spcAft>
        <a:buChar char="–"/>
        <a:defRPr>
          <a:solidFill>
            <a:schemeClr val="tx1"/>
          </a:solidFill>
          <a:latin typeface="+mn-lt"/>
        </a:defRPr>
      </a:lvl2pPr>
      <a:lvl3pPr marL="1143000" indent="-228600" algn="l" rtl="0" eaLnBrk="0" fontAlgn="base" hangingPunct="0">
        <a:lnSpc>
          <a:spcPct val="125000"/>
        </a:lnSpc>
        <a:spcBef>
          <a:spcPct val="40000"/>
        </a:spcBef>
        <a:spcAft>
          <a:spcPct val="0"/>
        </a:spcAft>
        <a:buChar char="•"/>
        <a:defRPr sz="1600">
          <a:solidFill>
            <a:schemeClr val="tx1"/>
          </a:solidFill>
          <a:latin typeface="+mn-lt"/>
        </a:defRPr>
      </a:lvl3pPr>
      <a:lvl4pPr marL="1600200" indent="-228600" algn="l" rtl="0" eaLnBrk="0" fontAlgn="base" hangingPunct="0">
        <a:lnSpc>
          <a:spcPct val="125000"/>
        </a:lnSpc>
        <a:spcBef>
          <a:spcPct val="40000"/>
        </a:spcBef>
        <a:spcAft>
          <a:spcPct val="0"/>
        </a:spcAft>
        <a:buChar char="–"/>
        <a:defRPr sz="2000">
          <a:solidFill>
            <a:schemeClr val="tx1"/>
          </a:solidFill>
          <a:latin typeface="+mn-lt"/>
        </a:defRPr>
      </a:lvl4pPr>
      <a:lvl5pPr marL="2057400" indent="-228600" algn="l" rtl="0" eaLnBrk="0" fontAlgn="base" hangingPunct="0">
        <a:lnSpc>
          <a:spcPct val="125000"/>
        </a:lnSpc>
        <a:spcBef>
          <a:spcPct val="40000"/>
        </a:spcBef>
        <a:spcAft>
          <a:spcPct val="0"/>
        </a:spcAft>
        <a:buChar char="»"/>
        <a:defRPr sz="2000">
          <a:solidFill>
            <a:schemeClr val="tx1"/>
          </a:solidFill>
          <a:latin typeface="+mn-lt"/>
        </a:defRPr>
      </a:lvl5pPr>
      <a:lvl6pPr marL="2514600" indent="-228600" algn="l" rtl="0" fontAlgn="base">
        <a:lnSpc>
          <a:spcPct val="125000"/>
        </a:lnSpc>
        <a:spcBef>
          <a:spcPct val="40000"/>
        </a:spcBef>
        <a:spcAft>
          <a:spcPct val="0"/>
        </a:spcAft>
        <a:buChar char="»"/>
        <a:defRPr sz="2000">
          <a:solidFill>
            <a:schemeClr val="tx1"/>
          </a:solidFill>
          <a:latin typeface="+mn-lt"/>
        </a:defRPr>
      </a:lvl6pPr>
      <a:lvl7pPr marL="2971800" indent="-228600" algn="l" rtl="0" fontAlgn="base">
        <a:lnSpc>
          <a:spcPct val="125000"/>
        </a:lnSpc>
        <a:spcBef>
          <a:spcPct val="40000"/>
        </a:spcBef>
        <a:spcAft>
          <a:spcPct val="0"/>
        </a:spcAft>
        <a:buChar char="»"/>
        <a:defRPr sz="2000">
          <a:solidFill>
            <a:schemeClr val="tx1"/>
          </a:solidFill>
          <a:latin typeface="+mn-lt"/>
        </a:defRPr>
      </a:lvl7pPr>
      <a:lvl8pPr marL="3429000" indent="-228600" algn="l" rtl="0" fontAlgn="base">
        <a:lnSpc>
          <a:spcPct val="125000"/>
        </a:lnSpc>
        <a:spcBef>
          <a:spcPct val="40000"/>
        </a:spcBef>
        <a:spcAft>
          <a:spcPct val="0"/>
        </a:spcAft>
        <a:buChar char="»"/>
        <a:defRPr sz="2000">
          <a:solidFill>
            <a:schemeClr val="tx1"/>
          </a:solidFill>
          <a:latin typeface="+mn-lt"/>
        </a:defRPr>
      </a:lvl8pPr>
      <a:lvl9pPr marL="3886200" indent="-228600" algn="l" rtl="0" fontAlgn="base">
        <a:lnSpc>
          <a:spcPct val="125000"/>
        </a:lnSpc>
        <a:spcBef>
          <a:spcPct val="4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nguyen@b-tu.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2"/>
          <p:cNvSpPr>
            <a:spLocks noGrp="1"/>
          </p:cNvSpPr>
          <p:nvPr>
            <p:ph type="ctrTitle"/>
          </p:nvPr>
        </p:nvSpPr>
        <p:spPr>
          <a:xfrm>
            <a:off x="263352" y="2130426"/>
            <a:ext cx="11809312" cy="1470025"/>
          </a:xfrm>
        </p:spPr>
        <p:txBody>
          <a:bodyPr/>
          <a:lstStyle/>
          <a:p>
            <a:pPr>
              <a:lnSpc>
                <a:spcPct val="120000"/>
              </a:lnSpc>
            </a:pPr>
            <a:r>
              <a:rPr lang="en-GB" sz="3600" b="0" dirty="0">
                <a:solidFill>
                  <a:schemeClr val="tx1"/>
                </a:solidFill>
              </a:rPr>
              <a:t>What drives the accuracy of PV output forecasts?</a:t>
            </a:r>
            <a:endParaRPr lang="en-US" sz="3600" b="0" dirty="0">
              <a:solidFill>
                <a:srgbClr val="FF0000"/>
              </a:solidFill>
            </a:endParaRPr>
          </a:p>
        </p:txBody>
      </p:sp>
      <p:sp>
        <p:nvSpPr>
          <p:cNvPr id="3" name="Subtitle 2"/>
          <p:cNvSpPr>
            <a:spLocks noGrp="1"/>
          </p:cNvSpPr>
          <p:nvPr>
            <p:ph type="subTitle" idx="1"/>
          </p:nvPr>
        </p:nvSpPr>
        <p:spPr>
          <a:xfrm>
            <a:off x="1559496" y="3501008"/>
            <a:ext cx="8534400" cy="1752600"/>
          </a:xfrm>
        </p:spPr>
        <p:txBody>
          <a:bodyPr/>
          <a:lstStyle/>
          <a:p>
            <a:pPr>
              <a:lnSpc>
                <a:spcPct val="100000"/>
              </a:lnSpc>
            </a:pPr>
            <a:endParaRPr lang="en-GB" sz="2600" dirty="0"/>
          </a:p>
          <a:p>
            <a:pPr>
              <a:lnSpc>
                <a:spcPct val="100000"/>
              </a:lnSpc>
            </a:pPr>
            <a:r>
              <a:rPr lang="en-GB" sz="2600" dirty="0"/>
              <a:t>Thi Ngoc Nguyen and Felix Müsgens</a:t>
            </a:r>
          </a:p>
          <a:p>
            <a:pPr>
              <a:lnSpc>
                <a:spcPct val="100000"/>
              </a:lnSpc>
            </a:pPr>
            <a:r>
              <a:rPr lang="en-GB" sz="2600" dirty="0"/>
              <a:t>BTU Cottbus - </a:t>
            </a:r>
            <a:r>
              <a:rPr lang="en-GB" sz="2600" dirty="0" err="1"/>
              <a:t>Senftenberg</a:t>
            </a:r>
            <a:endParaRPr lang="en-GB" sz="2600" dirty="0"/>
          </a:p>
        </p:txBody>
      </p:sp>
    </p:spTree>
    <p:extLst>
      <p:ext uri="{BB962C8B-B14F-4D97-AF65-F5344CB8AC3E}">
        <p14:creationId xmlns:p14="http://schemas.microsoft.com/office/powerpoint/2010/main" val="329517701"/>
      </p:ext>
    </p:extLst>
  </p:cSld>
  <p:clrMapOvr>
    <a:masterClrMapping/>
  </p:clrMapOvr>
  <mc:AlternateContent xmlns:mc="http://schemas.openxmlformats.org/markup-compatibility/2006" xmlns:p14="http://schemas.microsoft.com/office/powerpoint/2010/main">
    <mc:Choice Requires="p14">
      <p:transition spd="slow" p14:dur="2000" advTm="16253"/>
    </mc:Choice>
    <mc:Fallback xmlns="">
      <p:transition spd="slow" advTm="162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10</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lstStyle/>
          <a:p>
            <a:r>
              <a:rPr lang="de-DE" dirty="0"/>
              <a:t>Results and Discussion – </a:t>
            </a:r>
            <a:r>
              <a:rPr lang="en-US" dirty="0"/>
              <a:t>“Cherry Picking” </a:t>
            </a:r>
            <a:r>
              <a:rPr lang="de-DE" dirty="0"/>
              <a:t>Hypothesis</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527382" y="1556792"/>
            <a:ext cx="4680520" cy="4425950"/>
          </a:xfrm>
        </p:spPr>
        <p:txBody>
          <a:bodyPr/>
          <a:lstStyle/>
          <a:p>
            <a:pPr algn="just"/>
            <a:r>
              <a:rPr lang="en-GB" dirty="0"/>
              <a:t>One single day test sets have the average error of 2.7%, which is remarkably lower compared to the other test sets (10%).</a:t>
            </a:r>
          </a:p>
          <a:p>
            <a:pPr algn="just"/>
            <a:r>
              <a:rPr lang="en-GB" dirty="0"/>
              <a:t>This indicates the possibility of “cherry picking” in reporting errors, i.e., to pick the specific days when the forecasting errors are low to report.</a:t>
            </a:r>
          </a:p>
          <a:p>
            <a:pPr algn="just"/>
            <a:r>
              <a:rPr lang="en-GB" dirty="0"/>
              <a:t>The test sets are therefore should be at least one year.</a:t>
            </a:r>
            <a:endParaRPr lang="en-AU" dirty="0"/>
          </a:p>
        </p:txBody>
      </p:sp>
      <p:sp>
        <p:nvSpPr>
          <p:cNvPr id="4" name="Rectangle 4">
            <a:extLst>
              <a:ext uri="{FF2B5EF4-FFF2-40B4-BE49-F238E27FC236}">
                <a16:creationId xmlns:a16="http://schemas.microsoft.com/office/drawing/2014/main" id="{F0837954-2E5C-4A00-AABF-173A9E25C462}"/>
              </a:ext>
            </a:extLst>
          </p:cNvPr>
          <p:cNvSpPr>
            <a:spLocks noChangeArrowheads="1"/>
          </p:cNvSpPr>
          <p:nvPr/>
        </p:nvSpPr>
        <p:spPr bwMode="auto">
          <a:xfrm>
            <a:off x="6096000" y="23307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pSp>
        <p:nvGrpSpPr>
          <p:cNvPr id="6" name="Group 1">
            <a:extLst>
              <a:ext uri="{FF2B5EF4-FFF2-40B4-BE49-F238E27FC236}">
                <a16:creationId xmlns:a16="http://schemas.microsoft.com/office/drawing/2014/main" id="{CB618970-6C1D-4347-ACB0-377787FB0EB8}"/>
              </a:ext>
            </a:extLst>
          </p:cNvPr>
          <p:cNvGrpSpPr>
            <a:grpSpLocks/>
          </p:cNvGrpSpPr>
          <p:nvPr/>
        </p:nvGrpSpPr>
        <p:grpSpPr bwMode="auto">
          <a:xfrm>
            <a:off x="5447928" y="2599849"/>
            <a:ext cx="6239247" cy="3637463"/>
            <a:chOff x="0" y="0"/>
            <a:chExt cx="60555" cy="21596"/>
          </a:xfrm>
        </p:grpSpPr>
        <p:pic>
          <p:nvPicPr>
            <p:cNvPr id="58" name="Picture 58">
              <a:extLst>
                <a:ext uri="{FF2B5EF4-FFF2-40B4-BE49-F238E27FC236}">
                  <a16:creationId xmlns:a16="http://schemas.microsoft.com/office/drawing/2014/main" id="{1C8717C2-1885-4307-B837-1E264F2CA7F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17" y="0"/>
              <a:ext cx="30238" cy="215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5" name="Picture 15">
              <a:extLst>
                <a:ext uri="{FF2B5EF4-FFF2-40B4-BE49-F238E27FC236}">
                  <a16:creationId xmlns:a16="http://schemas.microsoft.com/office/drawing/2014/main" id="{C8A483DF-FC75-4A66-A53D-ABE790177A3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0238" cy="215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18" name="TextBox 17">
            <a:extLst>
              <a:ext uri="{FF2B5EF4-FFF2-40B4-BE49-F238E27FC236}">
                <a16:creationId xmlns:a16="http://schemas.microsoft.com/office/drawing/2014/main" id="{B7992C1A-02FE-4133-A322-EFF1EADB5AEB}"/>
              </a:ext>
            </a:extLst>
          </p:cNvPr>
          <p:cNvSpPr txBox="1"/>
          <p:nvPr/>
        </p:nvSpPr>
        <p:spPr>
          <a:xfrm>
            <a:off x="5376996" y="1649294"/>
            <a:ext cx="6288697" cy="584775"/>
          </a:xfrm>
          <a:prstGeom prst="rect">
            <a:avLst/>
          </a:prstGeom>
          <a:noFill/>
        </p:spPr>
        <p:txBody>
          <a:bodyPr wrap="square" rtlCol="0">
            <a:spAutoFit/>
          </a:bodyPr>
          <a:lstStyle/>
          <a:p>
            <a:pPr algn="ctr"/>
            <a:r>
              <a:rPr lang="en-AU" sz="1600" b="1" i="1" dirty="0">
                <a:effectLst/>
                <a:latin typeface="Arial" panose="020B0604020202020204" pitchFamily="34" charset="0"/>
                <a:ea typeface="Times New Roman" panose="02020603050405020304" pitchFamily="18" charset="0"/>
                <a:cs typeface="Times New Roman" panose="02020603050405020304" pitchFamily="18" charset="0"/>
              </a:rPr>
              <a:t>Error values with different lengths of test sets, grouped by methodologies (left panel) and forecast horizons (right panel)</a:t>
            </a:r>
          </a:p>
        </p:txBody>
      </p:sp>
    </p:spTree>
    <p:extLst>
      <p:ext uri="{BB962C8B-B14F-4D97-AF65-F5344CB8AC3E}">
        <p14:creationId xmlns:p14="http://schemas.microsoft.com/office/powerpoint/2010/main" val="122039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11</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lstStyle/>
          <a:p>
            <a:r>
              <a:rPr lang="de-DE" dirty="0"/>
              <a:t>Results and Discussion – Which Methodology Wins? (1)</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a:xfrm>
            <a:off x="143339" y="6487682"/>
            <a:ext cx="8256917" cy="339725"/>
          </a:xfrm>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2" name="TextBox 11">
            <a:extLst>
              <a:ext uri="{FF2B5EF4-FFF2-40B4-BE49-F238E27FC236}">
                <a16:creationId xmlns:a16="http://schemas.microsoft.com/office/drawing/2014/main" id="{706DCBD4-A17F-4B7E-904A-00B81B9335C8}"/>
              </a:ext>
            </a:extLst>
          </p:cNvPr>
          <p:cNvSpPr txBox="1"/>
          <p:nvPr/>
        </p:nvSpPr>
        <p:spPr>
          <a:xfrm>
            <a:off x="3719736" y="1412776"/>
            <a:ext cx="8634784" cy="307777"/>
          </a:xfrm>
          <a:prstGeom prst="rect">
            <a:avLst/>
          </a:prstGeom>
          <a:noFill/>
        </p:spPr>
        <p:txBody>
          <a:bodyPr wrap="square" rtlCol="0">
            <a:spAutoFit/>
          </a:bodyPr>
          <a:lstStyle/>
          <a:p>
            <a:pPr algn="ctr"/>
            <a:r>
              <a:rPr lang="en-GB" sz="1400" b="1" i="1" dirty="0">
                <a:effectLst/>
                <a:latin typeface="Arial" panose="020B0604020202020204" pitchFamily="34" charset="0"/>
                <a:ea typeface="Times New Roman" panose="02020603050405020304" pitchFamily="18" charset="0"/>
                <a:cs typeface="Times New Roman" panose="02020603050405020304" pitchFamily="18" charset="0"/>
              </a:rPr>
              <a:t>Methodologies’ comparative performance using the whole database (left) and removing bias (right)</a:t>
            </a:r>
            <a:endParaRPr lang="en-AU" sz="1400" b="1" i="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527381" y="1412776"/>
            <a:ext cx="3192355" cy="5208814"/>
          </a:xfrm>
        </p:spPr>
        <p:txBody>
          <a:bodyPr/>
          <a:lstStyle/>
          <a:p>
            <a:pPr algn="just"/>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hybrid, ensemble, and hybrid-ensemble models are the </a:t>
            </a:r>
            <a:r>
              <a:rPr lang="en-AU" sz="1800" dirty="0">
                <a:latin typeface="Arial" panose="020B0604020202020204" pitchFamily="34" charset="0"/>
                <a:ea typeface="Times New Roman" panose="02020603050405020304" pitchFamily="18" charset="0"/>
                <a:cs typeface="Times New Roman" panose="02020603050405020304" pitchFamily="18" charset="0"/>
              </a:rPr>
              <a:t>winners</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gn="just"/>
            <a:r>
              <a:rPr lang="en-AU" sz="1800" dirty="0">
                <a:latin typeface="Arial" panose="020B0604020202020204" pitchFamily="34" charset="0"/>
                <a:ea typeface="Times New Roman" panose="02020603050405020304" pitchFamily="18" charset="0"/>
                <a:cs typeface="Times New Roman" panose="02020603050405020304" pitchFamily="18" charset="0"/>
              </a:rPr>
              <a:t>The state-of-the-art models</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 outperform the classical by up to 72% on the lef</a:t>
            </a:r>
            <a:r>
              <a:rPr lang="en-AU" sz="1800" dirty="0">
                <a:latin typeface="Arial" panose="020B0604020202020204" pitchFamily="34" charset="0"/>
                <a:ea typeface="Times New Roman" panose="02020603050405020304" pitchFamily="18" charset="0"/>
                <a:cs typeface="Times New Roman" panose="02020603050405020304" pitchFamily="18" charset="0"/>
              </a:rPr>
              <a:t>t but only by up to 24% on the right panels</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gn="just"/>
            <a:r>
              <a:rPr lang="en-AU" sz="1800" dirty="0">
                <a:latin typeface="Arial" panose="020B0604020202020204" pitchFamily="34" charset="0"/>
                <a:ea typeface="Times New Roman" panose="02020603050405020304" pitchFamily="18" charset="0"/>
                <a:cs typeface="Times New Roman" panose="02020603050405020304" pitchFamily="18" charset="0"/>
              </a:rPr>
              <a:t>ML models also perform worse on the right panels.</a:t>
            </a:r>
          </a:p>
          <a:p>
            <a:pPr marL="0" indent="0" algn="just">
              <a:buNone/>
            </a:pPr>
            <a:r>
              <a:rPr lang="en-AU" sz="1800" kern="0" dirty="0">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Importance of removing the risks of bias in inter-model comparison.</a:t>
            </a:r>
          </a:p>
          <a:p>
            <a:pPr marL="0" indent="0" algn="just">
              <a:buNone/>
            </a:pPr>
            <a:endParaRPr lang="en-AU" sz="18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Rectangle 4">
            <a:extLst>
              <a:ext uri="{FF2B5EF4-FFF2-40B4-BE49-F238E27FC236}">
                <a16:creationId xmlns:a16="http://schemas.microsoft.com/office/drawing/2014/main" id="{F0837954-2E5C-4A00-AABF-173A9E25C462}"/>
              </a:ext>
            </a:extLst>
          </p:cNvPr>
          <p:cNvSpPr>
            <a:spLocks noChangeArrowheads="1"/>
          </p:cNvSpPr>
          <p:nvPr/>
        </p:nvSpPr>
        <p:spPr bwMode="auto">
          <a:xfrm>
            <a:off x="6096000" y="23307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48" name="Picture 48">
            <a:extLst>
              <a:ext uri="{FF2B5EF4-FFF2-40B4-BE49-F238E27FC236}">
                <a16:creationId xmlns:a16="http://schemas.microsoft.com/office/drawing/2014/main" id="{5F068F2F-18CE-4220-9DF3-9153D04B3AA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8208" y="1772816"/>
            <a:ext cx="3954359" cy="36512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5">
            <a:extLst>
              <a:ext uri="{FF2B5EF4-FFF2-40B4-BE49-F238E27FC236}">
                <a16:creationId xmlns:a16="http://schemas.microsoft.com/office/drawing/2014/main" id="{63105B94-7827-495F-AA32-01FA136BD22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6998" y="1772816"/>
            <a:ext cx="3924393" cy="3623540"/>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15">
            <a:extLst>
              <a:ext uri="{FF2B5EF4-FFF2-40B4-BE49-F238E27FC236}">
                <a16:creationId xmlns:a16="http://schemas.microsoft.com/office/drawing/2014/main" id="{E9695AE1-1041-46BD-BD61-0E4BBFDA8FCA}"/>
              </a:ext>
            </a:extLst>
          </p:cNvPr>
          <p:cNvSpPr txBox="1">
            <a:spLocks/>
          </p:cNvSpPr>
          <p:nvPr/>
        </p:nvSpPr>
        <p:spPr>
          <a:xfrm>
            <a:off x="3866553" y="5445224"/>
            <a:ext cx="8182107" cy="792087"/>
          </a:xfrm>
          <a:prstGeom prst="rect">
            <a:avLst/>
          </a:prstGeom>
        </p:spPr>
        <p:txBody>
          <a:bodyPr/>
          <a:lstStyle>
            <a:lvl1pPr marL="342900" indent="-342900" algn="l" rtl="0" eaLnBrk="0" fontAlgn="base" hangingPunct="0">
              <a:lnSpc>
                <a:spcPct val="125000"/>
              </a:lnSpc>
              <a:spcBef>
                <a:spcPct val="40000"/>
              </a:spcBef>
              <a:spcAft>
                <a:spcPct val="0"/>
              </a:spcAft>
              <a:buClr>
                <a:schemeClr val="tx1"/>
              </a:buClr>
              <a:buSzPct val="110000"/>
              <a:buFont typeface="Wingdings" pitchFamily="2" charset="2"/>
              <a:buChar char="w"/>
              <a:defRPr sz="2000">
                <a:solidFill>
                  <a:schemeClr val="tx1"/>
                </a:solidFill>
                <a:latin typeface="+mn-lt"/>
                <a:ea typeface="+mn-ea"/>
                <a:cs typeface="+mn-cs"/>
              </a:defRPr>
            </a:lvl1pPr>
            <a:lvl2pPr marL="742950" indent="-285750" algn="l" rtl="0" eaLnBrk="0" fontAlgn="base" hangingPunct="0">
              <a:lnSpc>
                <a:spcPct val="125000"/>
              </a:lnSpc>
              <a:spcBef>
                <a:spcPct val="40000"/>
              </a:spcBef>
              <a:spcAft>
                <a:spcPct val="0"/>
              </a:spcAft>
              <a:buChar char="–"/>
              <a:defRPr>
                <a:solidFill>
                  <a:schemeClr val="tx1"/>
                </a:solidFill>
                <a:latin typeface="+mn-lt"/>
              </a:defRPr>
            </a:lvl2pPr>
            <a:lvl3pPr marL="1143000" indent="-228600" algn="l" rtl="0" eaLnBrk="0" fontAlgn="base" hangingPunct="0">
              <a:lnSpc>
                <a:spcPct val="125000"/>
              </a:lnSpc>
              <a:spcBef>
                <a:spcPct val="40000"/>
              </a:spcBef>
              <a:spcAft>
                <a:spcPct val="0"/>
              </a:spcAft>
              <a:buChar char="•"/>
              <a:defRPr sz="1600">
                <a:solidFill>
                  <a:schemeClr val="tx1"/>
                </a:solidFill>
                <a:latin typeface="+mn-lt"/>
              </a:defRPr>
            </a:lvl3pPr>
            <a:lvl4pPr marL="1600200" indent="-228600" algn="l" rtl="0" eaLnBrk="0" fontAlgn="base" hangingPunct="0">
              <a:lnSpc>
                <a:spcPct val="125000"/>
              </a:lnSpc>
              <a:spcBef>
                <a:spcPct val="40000"/>
              </a:spcBef>
              <a:spcAft>
                <a:spcPct val="0"/>
              </a:spcAft>
              <a:buChar char="–"/>
              <a:defRPr sz="1600">
                <a:solidFill>
                  <a:schemeClr val="tx1"/>
                </a:solidFill>
                <a:latin typeface="+mn-lt"/>
              </a:defRPr>
            </a:lvl4pPr>
            <a:lvl5pPr marL="2057400" indent="-228600" algn="l" rtl="0" eaLnBrk="0" fontAlgn="base" hangingPunct="0">
              <a:lnSpc>
                <a:spcPct val="125000"/>
              </a:lnSpc>
              <a:spcBef>
                <a:spcPct val="40000"/>
              </a:spcBef>
              <a:spcAft>
                <a:spcPct val="0"/>
              </a:spcAft>
              <a:buChar char="»"/>
              <a:defRPr sz="1600">
                <a:solidFill>
                  <a:schemeClr val="tx1"/>
                </a:solidFill>
                <a:latin typeface="+mn-lt"/>
              </a:defRPr>
            </a:lvl5pPr>
            <a:lvl6pPr marL="2514600" indent="-228600" algn="l" rtl="0" fontAlgn="base">
              <a:lnSpc>
                <a:spcPct val="125000"/>
              </a:lnSpc>
              <a:spcBef>
                <a:spcPct val="40000"/>
              </a:spcBef>
              <a:spcAft>
                <a:spcPct val="0"/>
              </a:spcAft>
              <a:buChar char="»"/>
              <a:defRPr sz="2000">
                <a:solidFill>
                  <a:schemeClr val="tx1"/>
                </a:solidFill>
                <a:latin typeface="+mn-lt"/>
              </a:defRPr>
            </a:lvl6pPr>
            <a:lvl7pPr marL="2971800" indent="-228600" algn="l" rtl="0" fontAlgn="base">
              <a:lnSpc>
                <a:spcPct val="125000"/>
              </a:lnSpc>
              <a:spcBef>
                <a:spcPct val="40000"/>
              </a:spcBef>
              <a:spcAft>
                <a:spcPct val="0"/>
              </a:spcAft>
              <a:buChar char="»"/>
              <a:defRPr sz="2000">
                <a:solidFill>
                  <a:schemeClr val="tx1"/>
                </a:solidFill>
                <a:latin typeface="+mn-lt"/>
              </a:defRPr>
            </a:lvl7pPr>
            <a:lvl8pPr marL="3429000" indent="-228600" algn="l" rtl="0" fontAlgn="base">
              <a:lnSpc>
                <a:spcPct val="125000"/>
              </a:lnSpc>
              <a:spcBef>
                <a:spcPct val="40000"/>
              </a:spcBef>
              <a:spcAft>
                <a:spcPct val="0"/>
              </a:spcAft>
              <a:buChar char="»"/>
              <a:defRPr sz="2000">
                <a:solidFill>
                  <a:schemeClr val="tx1"/>
                </a:solidFill>
                <a:latin typeface="+mn-lt"/>
              </a:defRPr>
            </a:lvl8pPr>
            <a:lvl9pPr marL="3886200" indent="-228600" algn="l" rtl="0" fontAlgn="base">
              <a:lnSpc>
                <a:spcPct val="125000"/>
              </a:lnSpc>
              <a:spcBef>
                <a:spcPct val="40000"/>
              </a:spcBef>
              <a:spcAft>
                <a:spcPct val="0"/>
              </a:spcAft>
              <a:buChar char="»"/>
              <a:defRPr sz="2000">
                <a:solidFill>
                  <a:schemeClr val="tx1"/>
                </a:solidFill>
                <a:latin typeface="+mn-lt"/>
              </a:defRPr>
            </a:lvl9pPr>
          </a:lstStyle>
          <a:p>
            <a:pPr marL="0" indent="0" algn="just">
              <a:buFont typeface="Wingdings" pitchFamily="2" charset="2"/>
              <a:buNone/>
            </a:pPr>
            <a:r>
              <a:rPr lang="en-GB" sz="1800" kern="0" dirty="0">
                <a:sym typeface="Wingdings" panose="05000000000000000000" pitchFamily="2" charset="2"/>
              </a:rPr>
              <a:t> </a:t>
            </a:r>
            <a:r>
              <a:rPr lang="en-GB" sz="1800" kern="0" dirty="0"/>
              <a:t>The complexity-accuracy trade-off can favour the classical methods in the short and medium term. </a:t>
            </a:r>
          </a:p>
        </p:txBody>
      </p:sp>
    </p:spTree>
    <p:extLst>
      <p:ext uri="{BB962C8B-B14F-4D97-AF65-F5344CB8AC3E}">
        <p14:creationId xmlns:p14="http://schemas.microsoft.com/office/powerpoint/2010/main" val="151967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12</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lstStyle/>
          <a:p>
            <a:r>
              <a:rPr lang="de-DE" dirty="0"/>
              <a:t>Results and Discussion – Which Methodology Wins? (2)</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a:xfrm>
            <a:off x="143339" y="6489500"/>
            <a:ext cx="8256917" cy="339725"/>
          </a:xfrm>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2" name="TextBox 11">
            <a:extLst>
              <a:ext uri="{FF2B5EF4-FFF2-40B4-BE49-F238E27FC236}">
                <a16:creationId xmlns:a16="http://schemas.microsoft.com/office/drawing/2014/main" id="{706DCBD4-A17F-4B7E-904A-00B81B9335C8}"/>
              </a:ext>
            </a:extLst>
          </p:cNvPr>
          <p:cNvSpPr txBox="1"/>
          <p:nvPr/>
        </p:nvSpPr>
        <p:spPr>
          <a:xfrm>
            <a:off x="6617982" y="1620089"/>
            <a:ext cx="5238658" cy="584775"/>
          </a:xfrm>
          <a:prstGeom prst="rect">
            <a:avLst/>
          </a:prstGeom>
          <a:noFill/>
        </p:spPr>
        <p:txBody>
          <a:bodyPr wrap="square" rtlCol="0">
            <a:spAutoFit/>
          </a:bodyPr>
          <a:lstStyle/>
          <a:p>
            <a:pPr algn="ctr"/>
            <a:r>
              <a:rPr lang="en-GB" sz="1600" b="1" i="1" dirty="0">
                <a:effectLst/>
                <a:latin typeface="Arial" panose="020B0604020202020204" pitchFamily="34" charset="0"/>
                <a:ea typeface="Times New Roman" panose="02020603050405020304" pitchFamily="18" charset="0"/>
                <a:cs typeface="Times New Roman" panose="02020603050405020304" pitchFamily="18" charset="0"/>
              </a:rPr>
              <a:t>A comparison of classical and state-of-the-art models' progress</a:t>
            </a:r>
            <a:endParaRPr lang="en-AU" sz="1600" b="1" i="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477409" y="1530913"/>
            <a:ext cx="5877446" cy="4346359"/>
          </a:xfrm>
        </p:spPr>
        <p:txBody>
          <a:bodyPr/>
          <a:lstStyle/>
          <a:p>
            <a:pPr marL="0" indent="0" algn="just">
              <a:buNone/>
            </a:pPr>
            <a:r>
              <a:rPr lang="en-GB" sz="1800" dirty="0"/>
              <a:t>In the long term: </a:t>
            </a:r>
          </a:p>
          <a:p>
            <a:pPr algn="just"/>
            <a:r>
              <a:rPr lang="en-AU" sz="1800" dirty="0">
                <a:effectLst/>
                <a:latin typeface="Arial" panose="020B0604020202020204" pitchFamily="34" charset="0"/>
                <a:ea typeface="Times New Roman" panose="02020603050405020304" pitchFamily="18" charset="0"/>
                <a:cs typeface="Times New Roman" panose="02020603050405020304" pitchFamily="18" charset="0"/>
              </a:rPr>
              <a:t>From the left graph, though classical methods beat the state-of-the-art at some points, </a:t>
            </a:r>
            <a:r>
              <a:rPr lang="en-AU"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a:t>
            </a:r>
            <a:r>
              <a:rPr lang="en-AU"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 the right graph, there is a large gap in the minimum error value that can be achieved by state-of-the-art methods compared to the classical.</a:t>
            </a:r>
          </a:p>
          <a:p>
            <a:pPr marL="0" indent="0" algn="just">
              <a:buNone/>
            </a:pPr>
            <a:r>
              <a:rPr lang="en-AU" sz="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State-of-the-art methods drive the future of PV output forecasts.</a:t>
            </a:r>
            <a:endParaRPr lang="en-AU"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en-AU"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en-GB" sz="1800" dirty="0"/>
          </a:p>
          <a:p>
            <a:pPr algn="just"/>
            <a:endParaRPr lang="en-AU" sz="1800" dirty="0"/>
          </a:p>
        </p:txBody>
      </p:sp>
      <p:sp>
        <p:nvSpPr>
          <p:cNvPr id="4" name="Rectangle 4">
            <a:extLst>
              <a:ext uri="{FF2B5EF4-FFF2-40B4-BE49-F238E27FC236}">
                <a16:creationId xmlns:a16="http://schemas.microsoft.com/office/drawing/2014/main" id="{F0837954-2E5C-4A00-AABF-173A9E25C462}"/>
              </a:ext>
            </a:extLst>
          </p:cNvPr>
          <p:cNvSpPr>
            <a:spLocks noChangeArrowheads="1"/>
          </p:cNvSpPr>
          <p:nvPr/>
        </p:nvSpPr>
        <p:spPr bwMode="auto">
          <a:xfrm>
            <a:off x="6096000" y="23307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6" name="Rectangle 8">
            <a:extLst>
              <a:ext uri="{FF2B5EF4-FFF2-40B4-BE49-F238E27FC236}">
                <a16:creationId xmlns:a16="http://schemas.microsoft.com/office/drawing/2014/main" id="{2974DD0B-AAA0-4CD3-A506-C78878AB3DED}"/>
              </a:ext>
            </a:extLst>
          </p:cNvPr>
          <p:cNvSpPr>
            <a:spLocks noChangeArrowheads="1"/>
          </p:cNvSpPr>
          <p:nvPr/>
        </p:nvSpPr>
        <p:spPr bwMode="auto">
          <a:xfrm>
            <a:off x="6752159" y="22344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pSp>
        <p:nvGrpSpPr>
          <p:cNvPr id="7" name="Canvas 50">
            <a:extLst>
              <a:ext uri="{FF2B5EF4-FFF2-40B4-BE49-F238E27FC236}">
                <a16:creationId xmlns:a16="http://schemas.microsoft.com/office/drawing/2014/main" id="{82D123BB-EDAF-4511-BA41-F87ECC96C8A5}"/>
              </a:ext>
            </a:extLst>
          </p:cNvPr>
          <p:cNvGrpSpPr>
            <a:grpSpLocks/>
          </p:cNvGrpSpPr>
          <p:nvPr/>
        </p:nvGrpSpPr>
        <p:grpSpPr bwMode="auto">
          <a:xfrm>
            <a:off x="6577482" y="2315329"/>
            <a:ext cx="5486400" cy="3417927"/>
            <a:chOff x="0" y="0"/>
            <a:chExt cx="54864" cy="25114"/>
          </a:xfrm>
        </p:grpSpPr>
        <p:sp>
          <p:nvSpPr>
            <p:cNvPr id="8" name="AutoShape 7">
              <a:extLst>
                <a:ext uri="{FF2B5EF4-FFF2-40B4-BE49-F238E27FC236}">
                  <a16:creationId xmlns:a16="http://schemas.microsoft.com/office/drawing/2014/main" id="{1E2EF555-7C96-4049-BDAA-57A18B739C72}"/>
                </a:ext>
              </a:extLst>
            </p:cNvPr>
            <p:cNvSpPr>
              <a:spLocks noChangeAspect="1" noChangeArrowheads="1"/>
            </p:cNvSpPr>
            <p:nvPr/>
          </p:nvSpPr>
          <p:spPr bwMode="auto">
            <a:xfrm>
              <a:off x="0" y="0"/>
              <a:ext cx="54864" cy="25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grpSp>
          <p:nvGrpSpPr>
            <p:cNvPr id="9" name="Group 51">
              <a:extLst>
                <a:ext uri="{FF2B5EF4-FFF2-40B4-BE49-F238E27FC236}">
                  <a16:creationId xmlns:a16="http://schemas.microsoft.com/office/drawing/2014/main" id="{F74FE773-39CB-4586-B750-A26DC9A94257}"/>
                </a:ext>
              </a:extLst>
            </p:cNvPr>
            <p:cNvGrpSpPr>
              <a:grpSpLocks/>
            </p:cNvGrpSpPr>
            <p:nvPr/>
          </p:nvGrpSpPr>
          <p:grpSpPr bwMode="auto">
            <a:xfrm>
              <a:off x="405" y="5728"/>
              <a:ext cx="53938" cy="19116"/>
              <a:chOff x="0" y="0"/>
              <a:chExt cx="55351" cy="19284"/>
            </a:xfrm>
          </p:grpSpPr>
          <p:pic>
            <p:nvPicPr>
              <p:cNvPr id="52" name="Picture 52">
                <a:extLst>
                  <a:ext uri="{FF2B5EF4-FFF2-40B4-BE49-F238E27FC236}">
                    <a16:creationId xmlns:a16="http://schemas.microsoft.com/office/drawing/2014/main" id="{7EE03E50-BEC3-454D-9D55-7349E48D2C7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6993" cy="19284"/>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3">
                <a:extLst>
                  <a:ext uri="{FF2B5EF4-FFF2-40B4-BE49-F238E27FC236}">
                    <a16:creationId xmlns:a16="http://schemas.microsoft.com/office/drawing/2014/main" id="{5F4930D8-E562-493D-9CAF-8664B000238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57" y="0"/>
                <a:ext cx="26994" cy="19284"/>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ext Box 54">
              <a:extLst>
                <a:ext uri="{FF2B5EF4-FFF2-40B4-BE49-F238E27FC236}">
                  <a16:creationId xmlns:a16="http://schemas.microsoft.com/office/drawing/2014/main" id="{2C86E8CD-C79A-4F46-9AEB-E88212B799E6}"/>
                </a:ext>
              </a:extLst>
            </p:cNvPr>
            <p:cNvSpPr txBox="1">
              <a:spLocks noChangeArrowheads="1"/>
            </p:cNvSpPr>
            <p:nvPr/>
          </p:nvSpPr>
          <p:spPr bwMode="auto">
            <a:xfrm>
              <a:off x="5367" y="2822"/>
              <a:ext cx="15584" cy="349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Average Error Value</a:t>
              </a:r>
              <a:endParaRPr kumimoji="0" lang="de-DE" altLang="en-US" sz="1800" b="0" i="0" u="none" strike="noStrike" cap="none" normalizeH="0" baseline="0">
                <a:ln>
                  <a:noFill/>
                </a:ln>
                <a:solidFill>
                  <a:schemeClr val="tx1"/>
                </a:solidFill>
                <a:effectLst/>
                <a:latin typeface="Arial" panose="020B0604020202020204" pitchFamily="34" charset="0"/>
              </a:endParaRPr>
            </a:p>
          </p:txBody>
        </p:sp>
        <p:sp>
          <p:nvSpPr>
            <p:cNvPr id="11" name="Text Box 54">
              <a:extLst>
                <a:ext uri="{FF2B5EF4-FFF2-40B4-BE49-F238E27FC236}">
                  <a16:creationId xmlns:a16="http://schemas.microsoft.com/office/drawing/2014/main" id="{AE141924-6A3A-48C2-A290-15A1973769EB}"/>
                </a:ext>
              </a:extLst>
            </p:cNvPr>
            <p:cNvSpPr txBox="1">
              <a:spLocks noChangeArrowheads="1"/>
            </p:cNvSpPr>
            <p:nvPr/>
          </p:nvSpPr>
          <p:spPr bwMode="auto">
            <a:xfrm>
              <a:off x="33088" y="2714"/>
              <a:ext cx="16925" cy="3492"/>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Minimum Error Value</a:t>
              </a:r>
              <a:endParaRPr kumimoji="0" lang="de-DE"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969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CE10DAC-0B5B-45E8-A46F-AC7B6AD31522}"/>
              </a:ext>
            </a:extLst>
          </p:cNvPr>
          <p:cNvSpPr>
            <a:spLocks noGrp="1"/>
          </p:cNvSpPr>
          <p:nvPr>
            <p:ph type="sldNum" sz="quarter" idx="11"/>
          </p:nvPr>
        </p:nvSpPr>
        <p:spPr/>
        <p:txBody>
          <a:bodyPr/>
          <a:lstStyle/>
          <a:p>
            <a:pPr>
              <a:defRPr/>
            </a:pPr>
            <a:fld id="{B18976B8-2A05-49B2-9B80-497C22EEE2EA}" type="slidenum">
              <a:rPr lang="de-DE" smtClean="0"/>
              <a:pPr>
                <a:defRPr/>
              </a:pPr>
              <a:t>13</a:t>
            </a:fld>
            <a:endParaRPr lang="de-DE" dirty="0"/>
          </a:p>
        </p:txBody>
      </p:sp>
      <p:sp>
        <p:nvSpPr>
          <p:cNvPr id="3" name="Title 2">
            <a:extLst>
              <a:ext uri="{FF2B5EF4-FFF2-40B4-BE49-F238E27FC236}">
                <a16:creationId xmlns:a16="http://schemas.microsoft.com/office/drawing/2014/main" id="{165D913F-3ED8-4CE8-9E9B-6485E8B29CF4}"/>
              </a:ext>
            </a:extLst>
          </p:cNvPr>
          <p:cNvSpPr>
            <a:spLocks noGrp="1"/>
          </p:cNvSpPr>
          <p:nvPr>
            <p:ph type="title"/>
          </p:nvPr>
        </p:nvSpPr>
        <p:spPr/>
        <p:txBody>
          <a:bodyPr/>
          <a:lstStyle/>
          <a:p>
            <a:r>
              <a:rPr lang="de-DE" dirty="0"/>
              <a:t>Conclusions</a:t>
            </a:r>
            <a:endParaRPr lang="en-AU" dirty="0"/>
          </a:p>
        </p:txBody>
      </p:sp>
      <p:sp>
        <p:nvSpPr>
          <p:cNvPr id="5" name="Footer Placeholder 4">
            <a:extLst>
              <a:ext uri="{FF2B5EF4-FFF2-40B4-BE49-F238E27FC236}">
                <a16:creationId xmlns:a16="http://schemas.microsoft.com/office/drawing/2014/main" id="{4DDEB09C-F85A-4AFB-8931-FECF0F2E25B6}"/>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graphicFrame>
        <p:nvGraphicFramePr>
          <p:cNvPr id="9" name="Diagram 8">
            <a:extLst>
              <a:ext uri="{FF2B5EF4-FFF2-40B4-BE49-F238E27FC236}">
                <a16:creationId xmlns:a16="http://schemas.microsoft.com/office/drawing/2014/main" id="{3709FEE4-1555-4EB9-8B2D-D20B0DBF160E}"/>
              </a:ext>
            </a:extLst>
          </p:cNvPr>
          <p:cNvGraphicFramePr/>
          <p:nvPr>
            <p:extLst>
              <p:ext uri="{D42A27DB-BD31-4B8C-83A1-F6EECF244321}">
                <p14:modId xmlns:p14="http://schemas.microsoft.com/office/powerpoint/2010/main" val="99433946"/>
              </p:ext>
            </p:extLst>
          </p:nvPr>
        </p:nvGraphicFramePr>
        <p:xfrm>
          <a:off x="839416" y="1412776"/>
          <a:ext cx="640871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DF8D7EA2-86BA-4ED9-A629-F8F7BF898AB5}"/>
              </a:ext>
            </a:extLst>
          </p:cNvPr>
          <p:cNvSpPr txBox="1"/>
          <p:nvPr/>
        </p:nvSpPr>
        <p:spPr>
          <a:xfrm>
            <a:off x="0" y="5326062"/>
            <a:ext cx="2736304" cy="923330"/>
          </a:xfrm>
          <a:prstGeom prst="rect">
            <a:avLst/>
          </a:prstGeom>
          <a:noFill/>
        </p:spPr>
        <p:txBody>
          <a:bodyPr wrap="square" rtlCol="0">
            <a:spAutoFit/>
          </a:bodyPr>
          <a:lstStyle/>
          <a:p>
            <a:pPr algn="ctr"/>
            <a:r>
              <a:rPr lang="en-AU" sz="1800" b="1" i="1" dirty="0">
                <a:effectLst/>
                <a:latin typeface="Arial" panose="020B0604020202020204" pitchFamily="34" charset="0"/>
                <a:ea typeface="Times New Roman" panose="02020603050405020304" pitchFamily="18" charset="0"/>
                <a:cs typeface="Times New Roman" panose="02020603050405020304" pitchFamily="18" charset="0"/>
              </a:rPr>
              <a:t>What factors drive the PV output forecast accuracy? </a:t>
            </a:r>
          </a:p>
        </p:txBody>
      </p:sp>
      <p:sp>
        <p:nvSpPr>
          <p:cNvPr id="11" name="TextBox 10">
            <a:extLst>
              <a:ext uri="{FF2B5EF4-FFF2-40B4-BE49-F238E27FC236}">
                <a16:creationId xmlns:a16="http://schemas.microsoft.com/office/drawing/2014/main" id="{282D6EF5-C2CD-4B1B-9E11-4D47A0F0D166}"/>
              </a:ext>
            </a:extLst>
          </p:cNvPr>
          <p:cNvSpPr txBox="1"/>
          <p:nvPr/>
        </p:nvSpPr>
        <p:spPr>
          <a:xfrm>
            <a:off x="6960096" y="1556792"/>
            <a:ext cx="4896544" cy="5533823"/>
          </a:xfrm>
          <a:prstGeom prst="rect">
            <a:avLst/>
          </a:prstGeom>
          <a:noFill/>
        </p:spPr>
        <p:txBody>
          <a:bodyPr wrap="square" rtlCol="0">
            <a:spAutoFit/>
          </a:bodyPr>
          <a:lstStyle/>
          <a:p>
            <a:pPr algn="just"/>
            <a:r>
              <a:rPr lang="de-DE" b="1" i="1" dirty="0"/>
              <a:t>Outlook</a:t>
            </a:r>
            <a:r>
              <a:rPr lang="de-DE" dirty="0"/>
              <a:t>:</a:t>
            </a:r>
          </a:p>
          <a:p>
            <a:pPr marR="0" lvl="0" algn="just" defTabSz="914400" rtl="0" eaLnBrk="0" fontAlgn="base" latinLnBrk="0" hangingPunct="0">
              <a:lnSpc>
                <a:spcPct val="125000"/>
              </a:lnSpc>
              <a:spcBef>
                <a:spcPct val="40000"/>
              </a:spcBef>
              <a:spcAft>
                <a:spcPct val="0"/>
              </a:spcAft>
              <a:buClr>
                <a:srgbClr val="000000"/>
              </a:buClr>
              <a:buSzPct val="110000"/>
              <a:tabLst/>
              <a:defRPr/>
            </a:pPr>
            <a:r>
              <a:rPr kumimoji="0" lang="en-AU" sz="20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A benchmark for inter-methodology comparison is to be established through the following suggested steps:</a:t>
            </a:r>
          </a:p>
          <a:p>
            <a:pPr marL="857250" marR="0" lvl="1" indent="-400050" algn="just" defTabSz="914400" rtl="0" eaLnBrk="0" fontAlgn="base" latinLnBrk="0" hangingPunct="0">
              <a:lnSpc>
                <a:spcPct val="125000"/>
              </a:lnSpc>
              <a:spcBef>
                <a:spcPct val="40000"/>
              </a:spcBef>
              <a:spcAft>
                <a:spcPct val="0"/>
              </a:spcAft>
              <a:buClrTx/>
              <a:buSzTx/>
              <a:buFont typeface="+mj-lt"/>
              <a:buAutoNum type="romanLcPeriod"/>
              <a:tabLst/>
              <a:defRPr/>
            </a:pPr>
            <a:r>
              <a:rPr kumimoji="0" lang="en-AU" sz="18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Have a standardised suit of evaluation metrics with formal requirements and instructions for the error reporting process.</a:t>
            </a:r>
          </a:p>
          <a:p>
            <a:pPr marL="857250" marR="0" lvl="1" indent="-400050" algn="just" defTabSz="914400" rtl="0" eaLnBrk="0" fontAlgn="base" latinLnBrk="0" hangingPunct="0">
              <a:lnSpc>
                <a:spcPct val="125000"/>
              </a:lnSpc>
              <a:spcBef>
                <a:spcPct val="40000"/>
              </a:spcBef>
              <a:spcAft>
                <a:spcPct val="0"/>
              </a:spcAft>
              <a:buClrTx/>
              <a:buSzTx/>
              <a:buFont typeface="+mj-lt"/>
              <a:buAutoNum type="romanLcPeriod"/>
              <a:tabLst/>
              <a:defRPr/>
            </a:pPr>
            <a:r>
              <a:rPr kumimoji="0" lang="en-AU" sz="18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Have a bank of standardised data sets for training and testing models. </a:t>
            </a:r>
          </a:p>
          <a:p>
            <a:pPr marL="857250" marR="0" lvl="1" indent="-400050" algn="just" defTabSz="914400" rtl="0" eaLnBrk="0" fontAlgn="base" latinLnBrk="0" hangingPunct="0">
              <a:lnSpc>
                <a:spcPct val="125000"/>
              </a:lnSpc>
              <a:spcBef>
                <a:spcPct val="40000"/>
              </a:spcBef>
              <a:spcAft>
                <a:spcPct val="0"/>
              </a:spcAft>
              <a:buClrTx/>
              <a:buSzTx/>
              <a:buFont typeface="+mj-lt"/>
              <a:buAutoNum type="romanLcPeriod"/>
              <a:tabLst/>
              <a:defRPr/>
            </a:pPr>
            <a:r>
              <a:rPr kumimoji="0" lang="en-AU" sz="1800" b="0"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Have an open space for the benchmark. </a:t>
            </a:r>
          </a:p>
          <a:p>
            <a:pPr marL="342900" marR="0" lvl="0" indent="-342900" algn="just" defTabSz="914400" rtl="0" eaLnBrk="0" fontAlgn="base" latinLnBrk="0" hangingPunct="0">
              <a:lnSpc>
                <a:spcPct val="125000"/>
              </a:lnSpc>
              <a:spcBef>
                <a:spcPct val="40000"/>
              </a:spcBef>
              <a:spcAft>
                <a:spcPct val="0"/>
              </a:spcAft>
              <a:buClr>
                <a:srgbClr val="000000"/>
              </a:buClr>
              <a:buSzPct val="110000"/>
              <a:buFont typeface="Wingdings" pitchFamily="2" charset="2"/>
              <a:buChar char="w"/>
              <a:tabLst/>
              <a:defRPr/>
            </a:pPr>
            <a:endParaRPr kumimoji="0" lang="en-AU" sz="2000" b="0" i="0" u="none" strike="noStrike" kern="0" cap="none" spc="0" normalizeH="0" baseline="0" noProof="0" dirty="0">
              <a:ln>
                <a:noFill/>
              </a:ln>
              <a:solidFill>
                <a:srgbClr val="000000"/>
              </a:solidFill>
              <a:effectLst/>
              <a:uLnTx/>
              <a:uFillTx/>
              <a:latin typeface="Arial"/>
              <a:ea typeface="+mn-ea"/>
              <a:cs typeface="+mn-cs"/>
            </a:endParaRPr>
          </a:p>
          <a:p>
            <a:pPr algn="just"/>
            <a:endParaRPr lang="en-AU" dirty="0"/>
          </a:p>
        </p:txBody>
      </p:sp>
    </p:spTree>
    <p:extLst>
      <p:ext uri="{BB962C8B-B14F-4D97-AF65-F5344CB8AC3E}">
        <p14:creationId xmlns:p14="http://schemas.microsoft.com/office/powerpoint/2010/main" val="372962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B18976B8-2A05-49B2-9B80-497C22EEE2EA}" type="slidenum">
              <a:rPr lang="de-DE" smtClean="0"/>
              <a:pPr>
                <a:defRPr/>
              </a:pPr>
              <a:t>14</a:t>
            </a:fld>
            <a:endParaRPr lang="de-DE" dirty="0"/>
          </a:p>
        </p:txBody>
      </p:sp>
      <p:sp>
        <p:nvSpPr>
          <p:cNvPr id="3" name="Title 2"/>
          <p:cNvSpPr>
            <a:spLocks noGrp="1"/>
          </p:cNvSpPr>
          <p:nvPr>
            <p:ph type="title"/>
          </p:nvPr>
        </p:nvSpPr>
        <p:spPr/>
        <p:txBody>
          <a:bodyPr>
            <a:noAutofit/>
          </a:bodyPr>
          <a:lstStyle/>
          <a:p>
            <a:r>
              <a:rPr lang="en-GB" sz="3000" dirty="0"/>
              <a:t>Thank you!</a:t>
            </a:r>
          </a:p>
        </p:txBody>
      </p:sp>
      <p:sp>
        <p:nvSpPr>
          <p:cNvPr id="4" name="Content Placeholder 3"/>
          <p:cNvSpPr>
            <a:spLocks noGrp="1"/>
          </p:cNvSpPr>
          <p:nvPr>
            <p:ph idx="1"/>
          </p:nvPr>
        </p:nvSpPr>
        <p:spPr>
          <a:xfrm>
            <a:off x="527381" y="1556792"/>
            <a:ext cx="6216691" cy="4425950"/>
          </a:xfrm>
          <a:ln>
            <a:solidFill>
              <a:schemeClr val="tx1"/>
            </a:solidFill>
          </a:ln>
        </p:spPr>
        <p:txBody>
          <a:bodyPr/>
          <a:lstStyle/>
          <a:p>
            <a:pPr marL="0" indent="0">
              <a:buNone/>
            </a:pPr>
            <a:r>
              <a:rPr lang="de-DE" sz="2600" dirty="0">
                <a:latin typeface="+mj-lt"/>
              </a:rPr>
              <a:t>Contact: </a:t>
            </a:r>
          </a:p>
          <a:p>
            <a:pPr marL="0" indent="0">
              <a:lnSpc>
                <a:spcPct val="100000"/>
              </a:lnSpc>
              <a:buNone/>
            </a:pPr>
            <a:r>
              <a:rPr lang="de-DE" sz="2200" dirty="0">
                <a:latin typeface="+mj-lt"/>
              </a:rPr>
              <a:t>M.Sc. </a:t>
            </a:r>
            <a:r>
              <a:rPr lang="de-DE" sz="2200" b="1" dirty="0">
                <a:latin typeface="+mj-lt"/>
              </a:rPr>
              <a:t>Thi Ngoc Nguyen</a:t>
            </a:r>
          </a:p>
          <a:p>
            <a:pPr marL="0" indent="0">
              <a:lnSpc>
                <a:spcPct val="100000"/>
              </a:lnSpc>
              <a:buNone/>
            </a:pPr>
            <a:r>
              <a:rPr lang="de-DE" sz="2200" dirty="0">
                <a:latin typeface="+mj-lt"/>
              </a:rPr>
              <a:t>PhD Candidate</a:t>
            </a:r>
          </a:p>
          <a:p>
            <a:pPr marL="0" indent="0">
              <a:lnSpc>
                <a:spcPct val="100000"/>
              </a:lnSpc>
              <a:buNone/>
            </a:pPr>
            <a:r>
              <a:rPr lang="en-US" sz="2200" dirty="0">
                <a:solidFill>
                  <a:srgbClr val="000000"/>
                </a:solidFill>
                <a:effectLst/>
                <a:latin typeface="+mj-lt"/>
                <a:ea typeface="Times New Roman" panose="02020603050405020304" pitchFamily="18" charset="0"/>
                <a:cs typeface="Times New Roman" panose="02020603050405020304" pitchFamily="18" charset="0"/>
              </a:rPr>
              <a:t>T +49 0355  69 3227 | Email </a:t>
            </a:r>
            <a:r>
              <a:rPr lang="de-DE" sz="2200" dirty="0">
                <a:solidFill>
                  <a:srgbClr val="000000"/>
                </a:solidFill>
                <a:effectLst/>
                <a:latin typeface="+mj-lt"/>
                <a:ea typeface="Times New Roman" panose="02020603050405020304" pitchFamily="18" charset="0"/>
                <a:cs typeface="Times New Roman" panose="02020603050405020304" pitchFamily="18" charset="0"/>
                <a:hlinkClick r:id="rId2"/>
              </a:rPr>
              <a:t>nguyen@b-tu.de</a:t>
            </a:r>
            <a:r>
              <a:rPr lang="de-DE" sz="2200" dirty="0">
                <a:solidFill>
                  <a:srgbClr val="000000"/>
                </a:solidFill>
                <a:effectLst/>
                <a:latin typeface="+mj-lt"/>
                <a:ea typeface="Times New Roman" panose="02020603050405020304" pitchFamily="18" charset="0"/>
                <a:cs typeface="Times New Roman" panose="02020603050405020304" pitchFamily="18" charset="0"/>
              </a:rPr>
              <a:t> </a:t>
            </a:r>
            <a:endParaRPr lang="en-AU" sz="2200" dirty="0">
              <a:effectLst/>
              <a:latin typeface="+mj-lt"/>
              <a:ea typeface="Calibri" panose="020F0502020204030204" pitchFamily="34" charset="0"/>
              <a:cs typeface="Times New Roman" panose="02020603050405020304" pitchFamily="18" charset="0"/>
            </a:endParaRPr>
          </a:p>
          <a:p>
            <a:pPr marL="0" indent="0">
              <a:lnSpc>
                <a:spcPct val="100000"/>
              </a:lnSpc>
              <a:buNone/>
            </a:pPr>
            <a:endParaRPr lang="de-DE" dirty="0">
              <a:latin typeface="+mj-lt"/>
            </a:endParaRPr>
          </a:p>
          <a:p>
            <a:pPr marL="0" indent="0">
              <a:lnSpc>
                <a:spcPct val="100000"/>
              </a:lnSpc>
              <a:buNone/>
            </a:pPr>
            <a:r>
              <a:rPr lang="en-US" b="1" dirty="0">
                <a:solidFill>
                  <a:srgbClr val="000000"/>
                </a:solidFill>
                <a:effectLst/>
                <a:latin typeface="+mj-lt"/>
                <a:ea typeface="Times New Roman" panose="02020603050405020304" pitchFamily="18" charset="0"/>
                <a:cs typeface="Times New Roman" panose="02020603050405020304" pitchFamily="18" charset="0"/>
              </a:rPr>
              <a:t>BTU Cottbus - </a:t>
            </a:r>
            <a:r>
              <a:rPr lang="en-US" b="1" dirty="0" err="1">
                <a:solidFill>
                  <a:srgbClr val="000000"/>
                </a:solidFill>
                <a:effectLst/>
                <a:latin typeface="+mj-lt"/>
                <a:ea typeface="Times New Roman" panose="02020603050405020304" pitchFamily="18" charset="0"/>
                <a:cs typeface="Times New Roman" panose="02020603050405020304" pitchFamily="18" charset="0"/>
              </a:rPr>
              <a:t>Senftenberg</a:t>
            </a:r>
            <a:endParaRPr lang="en-AU" b="1" dirty="0">
              <a:effectLst/>
              <a:latin typeface="+mj-lt"/>
              <a:ea typeface="Calibri" panose="020F0502020204030204" pitchFamily="34" charset="0"/>
              <a:cs typeface="Times New Roman" panose="02020603050405020304" pitchFamily="18" charset="0"/>
            </a:endParaRPr>
          </a:p>
          <a:p>
            <a:pPr marL="0" indent="0">
              <a:lnSpc>
                <a:spcPct val="100000"/>
              </a:lnSpc>
              <a:buNone/>
            </a:pPr>
            <a:r>
              <a:rPr lang="en-US" sz="1800" dirty="0">
                <a:solidFill>
                  <a:srgbClr val="000000"/>
                </a:solidFill>
                <a:effectLst/>
                <a:latin typeface="+mj-lt"/>
                <a:ea typeface="Times New Roman" panose="02020603050405020304" pitchFamily="18" charset="0"/>
                <a:cs typeface="Times New Roman" panose="02020603050405020304" pitchFamily="18" charset="0"/>
              </a:rPr>
              <a:t>Faculty 3: Mechanical Engineering, Electrical and Energy System</a:t>
            </a:r>
            <a:r>
              <a:rPr lang="en-AU" sz="1800" dirty="0">
                <a:latin typeface="+mj-lt"/>
                <a:ea typeface="Times New Roman" panose="02020603050405020304" pitchFamily="18" charset="0"/>
                <a:cs typeface="Times New Roman" panose="02020603050405020304" pitchFamily="18" charset="0"/>
              </a:rPr>
              <a:t> - </a:t>
            </a:r>
            <a:r>
              <a:rPr lang="en-US" sz="1800" dirty="0">
                <a:solidFill>
                  <a:srgbClr val="000000"/>
                </a:solidFill>
                <a:effectLst/>
                <a:latin typeface="+mj-lt"/>
                <a:ea typeface="Times New Roman" panose="02020603050405020304" pitchFamily="18" charset="0"/>
                <a:cs typeface="Times New Roman" panose="02020603050405020304" pitchFamily="18" charset="0"/>
              </a:rPr>
              <a:t>Chair of Energy Economics </a:t>
            </a:r>
            <a:endParaRPr lang="en-AU" sz="1800" dirty="0">
              <a:effectLst/>
              <a:latin typeface="+mj-lt"/>
              <a:ea typeface="Calibri" panose="020F0502020204030204" pitchFamily="34" charset="0"/>
              <a:cs typeface="Times New Roman" panose="02020603050405020304" pitchFamily="18" charset="0"/>
            </a:endParaRPr>
          </a:p>
          <a:p>
            <a:pPr marL="0" indent="0">
              <a:buNone/>
            </a:pPr>
            <a:r>
              <a:rPr lang="en-GB" sz="1800" dirty="0" err="1">
                <a:latin typeface="+mj-lt"/>
              </a:rPr>
              <a:t>Forschungszentrum</a:t>
            </a:r>
            <a:r>
              <a:rPr lang="en-GB" sz="1800" dirty="0">
                <a:latin typeface="+mj-lt"/>
              </a:rPr>
              <a:t> 3E - </a:t>
            </a:r>
            <a:r>
              <a:rPr lang="en-GB" sz="1800" dirty="0" err="1">
                <a:latin typeface="+mj-lt"/>
              </a:rPr>
              <a:t>Energiezentrum</a:t>
            </a:r>
            <a:r>
              <a:rPr lang="en-GB" sz="1800" dirty="0">
                <a:latin typeface="+mj-lt"/>
              </a:rPr>
              <a:t>, Siemens-</a:t>
            </a:r>
            <a:r>
              <a:rPr lang="en-GB" sz="1800" dirty="0" err="1">
                <a:latin typeface="+mj-lt"/>
              </a:rPr>
              <a:t>Halske</a:t>
            </a:r>
            <a:r>
              <a:rPr lang="en-GB" sz="1800" dirty="0">
                <a:latin typeface="+mj-lt"/>
              </a:rPr>
              <a:t>-Ring 13, 03046 Cottbus</a:t>
            </a:r>
          </a:p>
          <a:p>
            <a:pPr marL="0" indent="0">
              <a:buNone/>
            </a:pPr>
            <a:endParaRPr lang="en-GB" dirty="0">
              <a:latin typeface="+mj-lt"/>
            </a:endParaRPr>
          </a:p>
        </p:txBody>
      </p:sp>
      <p:sp>
        <p:nvSpPr>
          <p:cNvPr id="5" name="Footer Placeholder 4"/>
          <p:cNvSpPr>
            <a:spLocks noGrp="1"/>
          </p:cNvSpPr>
          <p:nvPr>
            <p:ph type="ftr" sz="quarter" idx="10"/>
          </p:nvPr>
        </p:nvSpPr>
        <p:spPr/>
        <p:txBody>
          <a:body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spTree>
    <p:extLst>
      <p:ext uri="{BB962C8B-B14F-4D97-AF65-F5344CB8AC3E}">
        <p14:creationId xmlns:p14="http://schemas.microsoft.com/office/powerpoint/2010/main" val="200866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1"/>
          </p:nvPr>
        </p:nvSpPr>
        <p:spPr/>
        <p:txBody>
          <a:bodyPr/>
          <a:lstStyle/>
          <a:p>
            <a:pPr>
              <a:defRPr/>
            </a:pPr>
            <a:fld id="{B18976B8-2A05-49B2-9B80-497C22EEE2EA}" type="slidenum">
              <a:rPr lang="de-DE" smtClean="0"/>
              <a:pPr>
                <a:defRPr/>
              </a:pPr>
              <a:t>2</a:t>
            </a:fld>
            <a:endParaRPr lang="de-DE" dirty="0"/>
          </a:p>
        </p:txBody>
      </p:sp>
      <p:sp>
        <p:nvSpPr>
          <p:cNvPr id="3" name="Titel 2"/>
          <p:cNvSpPr>
            <a:spLocks noGrp="1"/>
          </p:cNvSpPr>
          <p:nvPr>
            <p:ph type="title"/>
          </p:nvPr>
        </p:nvSpPr>
        <p:spPr/>
        <p:txBody>
          <a:bodyPr/>
          <a:lstStyle/>
          <a:p>
            <a:r>
              <a:rPr lang="de-DE" dirty="0"/>
              <a:t>Agenda</a:t>
            </a:r>
          </a:p>
        </p:txBody>
      </p:sp>
      <p:sp>
        <p:nvSpPr>
          <p:cNvPr id="4" name="Inhaltsplatzhalter 3"/>
          <p:cNvSpPr>
            <a:spLocks noGrp="1"/>
          </p:cNvSpPr>
          <p:nvPr>
            <p:ph idx="1"/>
          </p:nvPr>
        </p:nvSpPr>
        <p:spPr/>
        <p:txBody>
          <a:bodyPr>
            <a:normAutofit/>
          </a:bodyPr>
          <a:lstStyle/>
          <a:p>
            <a:r>
              <a:rPr lang="de-DE" dirty="0"/>
              <a:t>Motivation</a:t>
            </a:r>
            <a:endParaRPr lang="en-US" dirty="0"/>
          </a:p>
          <a:p>
            <a:r>
              <a:rPr lang="en-US" dirty="0"/>
              <a:t>Methodology</a:t>
            </a:r>
          </a:p>
          <a:p>
            <a:r>
              <a:rPr lang="en-US" dirty="0"/>
              <a:t>Results and Discussion </a:t>
            </a:r>
          </a:p>
          <a:p>
            <a:r>
              <a:rPr lang="en-US" dirty="0"/>
              <a:t>Conclusions</a:t>
            </a:r>
          </a:p>
        </p:txBody>
      </p:sp>
      <p:sp>
        <p:nvSpPr>
          <p:cNvPr id="5" name="Fußzeilenplatzhalter 4"/>
          <p:cNvSpPr>
            <a:spLocks noGrp="1"/>
          </p:cNvSpPr>
          <p:nvPr>
            <p:ph type="ftr" sz="quarter" idx="10"/>
          </p:nvPr>
        </p:nvSpPr>
        <p:spPr/>
        <p:txBody>
          <a:body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spTree>
    <p:extLst>
      <p:ext uri="{BB962C8B-B14F-4D97-AF65-F5344CB8AC3E}">
        <p14:creationId xmlns:p14="http://schemas.microsoft.com/office/powerpoint/2010/main" val="177864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2947151-7529-4ECC-B651-60FC98693C6A}"/>
              </a:ext>
            </a:extLst>
          </p:cNvPr>
          <p:cNvSpPr>
            <a:spLocks noGrp="1"/>
          </p:cNvSpPr>
          <p:nvPr>
            <p:ph type="sldNum" sz="quarter" idx="11"/>
          </p:nvPr>
        </p:nvSpPr>
        <p:spPr>
          <a:xfrm>
            <a:off x="10704512" y="6479215"/>
            <a:ext cx="1344149" cy="339725"/>
          </a:xfrm>
        </p:spPr>
        <p:txBody>
          <a:bodyPr/>
          <a:lstStyle/>
          <a:p>
            <a:fld id="{B18976B8-2A05-49B2-9B80-497C22EEE2EA}" type="slidenum">
              <a:rPr lang="de-DE" smtClean="0"/>
              <a:pPr/>
              <a:t>3</a:t>
            </a:fld>
            <a:endParaRPr lang="de-DE" dirty="0"/>
          </a:p>
        </p:txBody>
      </p:sp>
      <p:sp>
        <p:nvSpPr>
          <p:cNvPr id="8" name="Title 7">
            <a:extLst>
              <a:ext uri="{FF2B5EF4-FFF2-40B4-BE49-F238E27FC236}">
                <a16:creationId xmlns:a16="http://schemas.microsoft.com/office/drawing/2014/main" id="{16D13C95-BAF3-436C-8F93-E9C64CB4A748}"/>
              </a:ext>
            </a:extLst>
          </p:cNvPr>
          <p:cNvSpPr>
            <a:spLocks noGrp="1"/>
          </p:cNvSpPr>
          <p:nvPr>
            <p:ph type="title"/>
          </p:nvPr>
        </p:nvSpPr>
        <p:spPr>
          <a:xfrm>
            <a:off x="335360" y="484041"/>
            <a:ext cx="9793088" cy="461665"/>
          </a:xfrm>
        </p:spPr>
        <p:txBody>
          <a:bodyPr/>
          <a:lstStyle/>
          <a:p>
            <a:r>
              <a:rPr lang="de-DE" dirty="0"/>
              <a:t>Motivation</a:t>
            </a:r>
            <a:endParaRPr lang="en-AU" dirty="0"/>
          </a:p>
        </p:txBody>
      </p:sp>
      <p:sp>
        <p:nvSpPr>
          <p:cNvPr id="9" name="Content Placeholder 8">
            <a:extLst>
              <a:ext uri="{FF2B5EF4-FFF2-40B4-BE49-F238E27FC236}">
                <a16:creationId xmlns:a16="http://schemas.microsoft.com/office/drawing/2014/main" id="{83218384-DBCC-4616-B8AF-5C5CC00DD954}"/>
              </a:ext>
            </a:extLst>
          </p:cNvPr>
          <p:cNvSpPr>
            <a:spLocks noGrp="1"/>
          </p:cNvSpPr>
          <p:nvPr>
            <p:ph idx="1"/>
          </p:nvPr>
        </p:nvSpPr>
        <p:spPr>
          <a:xfrm>
            <a:off x="527381" y="3548998"/>
            <a:ext cx="5424603" cy="2193702"/>
          </a:xfrm>
        </p:spPr>
        <p:txBody>
          <a:bodyPr/>
          <a:lstStyle/>
          <a:p>
            <a:pPr algn="just">
              <a:lnSpc>
                <a:spcPct val="100000"/>
              </a:lnSpc>
            </a:pPr>
            <a:r>
              <a:rPr lang="en-GB" sz="1800" dirty="0">
                <a:solidFill>
                  <a:srgbClr val="000000"/>
                </a:solidFill>
                <a:effectLst/>
                <a:latin typeface="Arial" panose="020B0604020202020204" pitchFamily="34" charset="0"/>
                <a:ea typeface="+mn-ea"/>
                <a:cs typeface="+mn-cs"/>
              </a:rPr>
              <a:t>The question “What drives the accuracy of PV output forecasts?” is particularly important. </a:t>
            </a:r>
          </a:p>
          <a:p>
            <a:pPr algn="just">
              <a:lnSpc>
                <a:spcPct val="100000"/>
              </a:lnSpc>
            </a:pPr>
            <a:r>
              <a:rPr lang="en-GB" sz="1800" dirty="0">
                <a:solidFill>
                  <a:srgbClr val="000000"/>
                </a:solidFill>
                <a:latin typeface="Arial" panose="020B0604020202020204" pitchFamily="34" charset="0"/>
              </a:rPr>
              <a:t>N</a:t>
            </a:r>
            <a:r>
              <a:rPr lang="en-GB" sz="1800" dirty="0">
                <a:solidFill>
                  <a:srgbClr val="000000"/>
                </a:solidFill>
                <a:effectLst/>
                <a:latin typeface="Arial" panose="020B0604020202020204" pitchFamily="34" charset="0"/>
                <a:ea typeface="+mn-ea"/>
                <a:cs typeface="+mn-cs"/>
              </a:rPr>
              <a:t>o historical survey on PV output forecasts could </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give a concrete and global answer</a:t>
            </a:r>
            <a:r>
              <a:rPr lang="en-GB" sz="1800" dirty="0">
                <a:solidFill>
                  <a:srgbClr val="000000"/>
                </a:solidFill>
                <a:effectLst/>
                <a:latin typeface="Arial" panose="020B0604020202020204" pitchFamily="34" charset="0"/>
                <a:ea typeface="+mn-ea"/>
                <a:cs typeface="+mn-cs"/>
              </a:rPr>
              <a:t>.</a:t>
            </a:r>
          </a:p>
          <a:p>
            <a:pPr algn="just">
              <a:lnSpc>
                <a:spcPct val="100000"/>
              </a:lnSpc>
            </a:pPr>
            <a:r>
              <a:rPr lang="en-GB" sz="1800" dirty="0">
                <a:solidFill>
                  <a:srgbClr val="000000"/>
                </a:solidFill>
                <a:latin typeface="Arial" panose="020B0604020202020204" pitchFamily="34" charset="0"/>
              </a:rPr>
              <a:t>Using the statistical analysis of PV output forecast errors, we are the first to concretely answer the question and provide </a:t>
            </a:r>
            <a:r>
              <a:rPr lang="en-GB" sz="1800" dirty="0">
                <a:solidFill>
                  <a:srgbClr val="000000"/>
                </a:solidFill>
                <a:effectLst/>
                <a:latin typeface="Arial" panose="020B0604020202020204" pitchFamily="34" charset="0"/>
                <a:ea typeface="+mn-ea"/>
                <a:cs typeface="+mn-cs"/>
              </a:rPr>
              <a:t>the first “survey of surveys” on PV output forecasts.</a:t>
            </a:r>
          </a:p>
          <a:p>
            <a:pPr algn="just">
              <a:lnSpc>
                <a:spcPct val="100000"/>
              </a:lnSpc>
            </a:pPr>
            <a:endParaRPr lang="en-AU" sz="1800" dirty="0">
              <a:effectLst/>
            </a:endParaRPr>
          </a:p>
          <a:p>
            <a:pPr algn="just">
              <a:lnSpc>
                <a:spcPct val="100000"/>
              </a:lnSpc>
            </a:pPr>
            <a:endParaRPr lang="en-AU" sz="1800" dirty="0"/>
          </a:p>
        </p:txBody>
      </p:sp>
      <p:sp>
        <p:nvSpPr>
          <p:cNvPr id="5" name="Footer Placeholder 4">
            <a:extLst>
              <a:ext uri="{FF2B5EF4-FFF2-40B4-BE49-F238E27FC236}">
                <a16:creationId xmlns:a16="http://schemas.microsoft.com/office/drawing/2014/main" id="{09FDF008-3C9B-453D-931E-6F98CBB78DD8}"/>
              </a:ext>
            </a:extLst>
          </p:cNvPr>
          <p:cNvSpPr>
            <a:spLocks noGrp="1"/>
          </p:cNvSpPr>
          <p:nvPr>
            <p:ph type="ftr" sz="quarter" idx="10"/>
          </p:nvPr>
        </p:nvSpPr>
        <p:spPr>
          <a:xfrm>
            <a:off x="143339" y="6479215"/>
            <a:ext cx="8256917" cy="339725"/>
          </a:xfrm>
        </p:spPr>
        <p:txBody>
          <a:bodyPr/>
          <a:lstStyle/>
          <a:p>
            <a:r>
              <a:rPr lang="en-US"/>
              <a:t>BTU Cottbus-Senftenberg</a:t>
            </a:r>
            <a:r>
              <a:rPr lang="en-DE"/>
              <a:t> </a:t>
            </a:r>
            <a:r>
              <a:rPr lang="en-US"/>
              <a:t>–</a:t>
            </a:r>
            <a:r>
              <a:rPr lang="en-DE"/>
              <a:t> </a:t>
            </a:r>
            <a:r>
              <a:rPr lang="en-US"/>
              <a:t>Chair of Energy Economics</a:t>
            </a:r>
            <a:endParaRPr lang="de-DE" dirty="0"/>
          </a:p>
        </p:txBody>
      </p:sp>
      <p:graphicFrame>
        <p:nvGraphicFramePr>
          <p:cNvPr id="10" name="Content Placeholder 7">
            <a:extLst>
              <a:ext uri="{FF2B5EF4-FFF2-40B4-BE49-F238E27FC236}">
                <a16:creationId xmlns:a16="http://schemas.microsoft.com/office/drawing/2014/main" id="{7540DB6D-5568-4875-BF9A-7A8762017A82}"/>
              </a:ext>
            </a:extLst>
          </p:cNvPr>
          <p:cNvGraphicFramePr>
            <a:graphicFrameLocks/>
          </p:cNvGraphicFramePr>
          <p:nvPr>
            <p:extLst>
              <p:ext uri="{D42A27DB-BD31-4B8C-83A1-F6EECF244321}">
                <p14:modId xmlns:p14="http://schemas.microsoft.com/office/powerpoint/2010/main" val="683824715"/>
              </p:ext>
            </p:extLst>
          </p:nvPr>
        </p:nvGraphicFramePr>
        <p:xfrm>
          <a:off x="7104112" y="1768600"/>
          <a:ext cx="4680520" cy="4725487"/>
        </p:xfrm>
        <a:graphic>
          <a:graphicData uri="http://schemas.openxmlformats.org/drawingml/2006/table">
            <a:tbl>
              <a:tblPr firstRow="1" firstCol="1" bandRow="1">
                <a:tableStyleId>{21E4AEA4-8DFA-4A89-87EB-49C32662AFE0}</a:tableStyleId>
              </a:tblPr>
              <a:tblGrid>
                <a:gridCol w="356458">
                  <a:extLst>
                    <a:ext uri="{9D8B030D-6E8A-4147-A177-3AD203B41FA5}">
                      <a16:colId xmlns:a16="http://schemas.microsoft.com/office/drawing/2014/main" val="3071248521"/>
                    </a:ext>
                  </a:extLst>
                </a:gridCol>
                <a:gridCol w="724852">
                  <a:extLst>
                    <a:ext uri="{9D8B030D-6E8A-4147-A177-3AD203B41FA5}">
                      <a16:colId xmlns:a16="http://schemas.microsoft.com/office/drawing/2014/main" val="2792127258"/>
                    </a:ext>
                  </a:extLst>
                </a:gridCol>
                <a:gridCol w="3599210">
                  <a:extLst>
                    <a:ext uri="{9D8B030D-6E8A-4147-A177-3AD203B41FA5}">
                      <a16:colId xmlns:a16="http://schemas.microsoft.com/office/drawing/2014/main" val="2219743134"/>
                    </a:ext>
                  </a:extLst>
                </a:gridCol>
              </a:tblGrid>
              <a:tr h="149037">
                <a:tc>
                  <a:txBody>
                    <a:bodyPr/>
                    <a:lstStyle/>
                    <a:p>
                      <a:pPr algn="just">
                        <a:lnSpc>
                          <a:spcPct val="120000"/>
                        </a:lnSpc>
                        <a:spcAft>
                          <a:spcPts val="600"/>
                        </a:spcAft>
                      </a:pPr>
                      <a:r>
                        <a:rPr lang="en-AU" sz="700">
                          <a:effectLst/>
                        </a:rPr>
                        <a:t>No</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pPr algn="just">
                        <a:lnSpc>
                          <a:spcPct val="120000"/>
                        </a:lnSpc>
                        <a:spcAft>
                          <a:spcPts val="600"/>
                        </a:spcAft>
                      </a:pPr>
                      <a:r>
                        <a:rPr lang="en-AU" sz="700">
                          <a:effectLst/>
                        </a:rPr>
                        <a:t>Authors (Year)</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pPr algn="just">
                        <a:lnSpc>
                          <a:spcPct val="120000"/>
                        </a:lnSpc>
                        <a:spcAft>
                          <a:spcPts val="600"/>
                        </a:spcAft>
                      </a:pPr>
                      <a:r>
                        <a:rPr lang="en-AU" sz="700">
                          <a:effectLst/>
                        </a:rPr>
                        <a:t>Summary</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547352161"/>
                  </a:ext>
                </a:extLst>
              </a:tr>
              <a:tr h="597108">
                <a:tc>
                  <a:txBody>
                    <a:bodyPr/>
                    <a:lstStyle/>
                    <a:p>
                      <a:pPr algn="just">
                        <a:lnSpc>
                          <a:spcPct val="120000"/>
                        </a:lnSpc>
                        <a:spcAft>
                          <a:spcPts val="600"/>
                        </a:spcAft>
                      </a:pPr>
                      <a:r>
                        <a:rPr lang="en-AU" sz="700">
                          <a:effectLst/>
                        </a:rPr>
                        <a:t>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u="none" strike="noStrike" dirty="0">
                          <a:effectLst/>
                        </a:rPr>
                        <a:t>Ahmed et al.</a:t>
                      </a:r>
                      <a:r>
                        <a:rPr lang="en-AU" sz="700" dirty="0">
                          <a:effectLst/>
                        </a:rPr>
                        <a:t> </a:t>
                      </a:r>
                      <a:r>
                        <a:rPr lang="en-AU" sz="700" u="none" strike="noStrike" dirty="0">
                          <a:effectLst/>
                        </a:rPr>
                        <a:t>(2020)</a:t>
                      </a:r>
                      <a:endParaRPr lang="en-AU" sz="700" dirty="0"/>
                    </a:p>
                  </a:txBody>
                  <a:tcPr marL="50237" marR="50237" marT="0" marB="0"/>
                </a:tc>
                <a:tc>
                  <a:txBody>
                    <a:bodyPr/>
                    <a:lstStyle/>
                    <a:p>
                      <a:pPr algn="just">
                        <a:lnSpc>
                          <a:spcPct val="120000"/>
                        </a:lnSpc>
                        <a:spcAft>
                          <a:spcPts val="600"/>
                        </a:spcAft>
                      </a:pPr>
                      <a:r>
                        <a:rPr lang="en-AU" sz="700">
                          <a:effectLst/>
                        </a:rPr>
                        <a:t>A review on the short-term PV output forecasts and highly advanced methodologies such as hybrid models using the latest techniques. It suggests that factors such as time stamp and forecast horizon, and techniques of data processing, weather classification, and parameter optimization can influence the quality of the forecasts and should be taken into account when comparing models.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2989181282"/>
                  </a:ext>
                </a:extLst>
              </a:tr>
              <a:tr h="304151">
                <a:tc>
                  <a:txBody>
                    <a:bodyPr/>
                    <a:lstStyle/>
                    <a:p>
                      <a:pPr algn="just">
                        <a:lnSpc>
                          <a:spcPct val="120000"/>
                        </a:lnSpc>
                        <a:spcAft>
                          <a:spcPts val="600"/>
                        </a:spcAft>
                      </a:pPr>
                      <a:r>
                        <a:rPr lang="en-AU" sz="700">
                          <a:effectLst/>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u="none" strike="noStrike" dirty="0">
                          <a:effectLst/>
                        </a:rPr>
                        <a:t>El </a:t>
                      </a:r>
                      <a:r>
                        <a:rPr lang="en-AU" sz="700" u="none" strike="noStrike" dirty="0" err="1">
                          <a:effectLst/>
                        </a:rPr>
                        <a:t>hendouzi</a:t>
                      </a:r>
                      <a:r>
                        <a:rPr lang="en-AU" sz="700" u="none" strike="noStrike" dirty="0">
                          <a:effectLst/>
                        </a:rPr>
                        <a:t> and </a:t>
                      </a:r>
                      <a:r>
                        <a:rPr lang="en-AU" sz="700" u="none" strike="noStrike" dirty="0" err="1">
                          <a:effectLst/>
                        </a:rPr>
                        <a:t>Bourouhou</a:t>
                      </a:r>
                      <a:r>
                        <a:rPr lang="en-AU" sz="700" dirty="0">
                          <a:effectLst/>
                        </a:rPr>
                        <a:t> </a:t>
                      </a:r>
                      <a:r>
                        <a:rPr lang="en-AU" sz="700" u="none" strike="noStrike" dirty="0">
                          <a:effectLst/>
                        </a:rPr>
                        <a:t>(2020)</a:t>
                      </a:r>
                      <a:endParaRPr lang="en-AU" sz="700" dirty="0"/>
                    </a:p>
                  </a:txBody>
                  <a:tcPr marL="50237" marR="50237" marT="0" marB="0"/>
                </a:tc>
                <a:tc>
                  <a:txBody>
                    <a:bodyPr/>
                    <a:lstStyle/>
                    <a:p>
                      <a:pPr algn="just">
                        <a:lnSpc>
                          <a:spcPct val="120000"/>
                        </a:lnSpc>
                        <a:spcAft>
                          <a:spcPts val="600"/>
                        </a:spcAft>
                      </a:pPr>
                      <a:r>
                        <a:rPr lang="en-AU" sz="700" dirty="0">
                          <a:effectLst/>
                        </a:rPr>
                        <a:t>A review on short-term PV output forecasts that discusses the basic principles, standards, and different methodologies of PV output forecasting. </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2412537596"/>
                  </a:ext>
                </a:extLst>
              </a:tr>
              <a:tr h="232126">
                <a:tc>
                  <a:txBody>
                    <a:bodyPr/>
                    <a:lstStyle/>
                    <a:p>
                      <a:pPr algn="just">
                        <a:lnSpc>
                          <a:spcPct val="120000"/>
                        </a:lnSpc>
                        <a:spcAft>
                          <a:spcPts val="600"/>
                        </a:spcAft>
                      </a:pPr>
                      <a:r>
                        <a:rPr lang="en-AU" sz="700">
                          <a:effectLst/>
                        </a:rPr>
                        <a:t>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Mellit et al. (2020)</a:t>
                      </a:r>
                      <a:endParaRPr lang="en-AU" sz="700"/>
                    </a:p>
                  </a:txBody>
                  <a:tcPr marL="50237" marR="50237" marT="0" marB="0"/>
                </a:tc>
                <a:tc>
                  <a:txBody>
                    <a:bodyPr/>
                    <a:lstStyle/>
                    <a:p>
                      <a:pPr algn="just">
                        <a:lnSpc>
                          <a:spcPct val="120000"/>
                        </a:lnSpc>
                        <a:spcAft>
                          <a:spcPts val="600"/>
                        </a:spcAft>
                      </a:pPr>
                      <a:r>
                        <a:rPr lang="en-AU" sz="700">
                          <a:effectLst/>
                        </a:rPr>
                        <a:t>A complete and critical review on highly advanced methods for PV output forecasts, especially the recent development in ML, DL, and hybrid methods.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835433939"/>
                  </a:ext>
                </a:extLst>
              </a:tr>
              <a:tr h="475447">
                <a:tc>
                  <a:txBody>
                    <a:bodyPr/>
                    <a:lstStyle/>
                    <a:p>
                      <a:pPr algn="just">
                        <a:lnSpc>
                          <a:spcPct val="120000"/>
                        </a:lnSpc>
                        <a:spcAft>
                          <a:spcPts val="600"/>
                        </a:spcAft>
                      </a:pPr>
                      <a:r>
                        <a:rPr lang="en-AU" sz="700">
                          <a:effectLst/>
                        </a:rPr>
                        <a:t>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Pazikadin et al. (2020)</a:t>
                      </a:r>
                      <a:endParaRPr lang="en-AU" sz="700"/>
                    </a:p>
                  </a:txBody>
                  <a:tcPr marL="50237" marR="50237" marT="0" marB="0"/>
                </a:tc>
                <a:tc>
                  <a:txBody>
                    <a:bodyPr/>
                    <a:lstStyle/>
                    <a:p>
                      <a:pPr algn="just">
                        <a:lnSpc>
                          <a:spcPct val="120000"/>
                        </a:lnSpc>
                        <a:spcAft>
                          <a:spcPts val="600"/>
                        </a:spcAft>
                      </a:pPr>
                      <a:r>
                        <a:rPr lang="en-AU" sz="700" dirty="0">
                          <a:effectLst/>
                        </a:rPr>
                        <a:t>A review of 87 articles on both solar irradiance and PV output forecasts, focusing on artificial neural network (ANN)-based models only. It highlights the superiority of the ANN hybrid models and emphasizes the importance of data input quality and weather classification.</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3046443061"/>
                  </a:ext>
                </a:extLst>
              </a:tr>
              <a:tr h="475447">
                <a:tc>
                  <a:txBody>
                    <a:bodyPr/>
                    <a:lstStyle/>
                    <a:p>
                      <a:pPr algn="just">
                        <a:lnSpc>
                          <a:spcPct val="120000"/>
                        </a:lnSpc>
                        <a:spcAft>
                          <a:spcPts val="600"/>
                        </a:spcAft>
                      </a:pPr>
                      <a:r>
                        <a:rPr lang="en-AU" sz="700">
                          <a:effectLst/>
                        </a:rPr>
                        <a:t>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Rajagukguk et al. (2020)</a:t>
                      </a:r>
                      <a:endParaRPr lang="en-AU" sz="700"/>
                    </a:p>
                  </a:txBody>
                  <a:tcPr marL="50237" marR="50237" marT="0" marB="0"/>
                </a:tc>
                <a:tc>
                  <a:txBody>
                    <a:bodyPr/>
                    <a:lstStyle/>
                    <a:p>
                      <a:pPr algn="just">
                        <a:lnSpc>
                          <a:spcPct val="120000"/>
                        </a:lnSpc>
                        <a:spcAft>
                          <a:spcPts val="600"/>
                        </a:spcAft>
                      </a:pPr>
                      <a:r>
                        <a:rPr lang="en-AU" sz="700" dirty="0">
                          <a:effectLst/>
                        </a:rPr>
                        <a:t>A review of deep learning (DL) models for PV output forecasts and solar irradiance forecasts. It compares 3 individual deep learning models and one hybrid model using deep learning techniques and shows that the hybrid outperforms the 3 individuals. It also recommends papers using normalized errors to enable inter-model comparison.</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095137483"/>
                  </a:ext>
                </a:extLst>
              </a:tr>
              <a:tr h="232126">
                <a:tc>
                  <a:txBody>
                    <a:bodyPr/>
                    <a:lstStyle/>
                    <a:p>
                      <a:pPr algn="just">
                        <a:lnSpc>
                          <a:spcPct val="120000"/>
                        </a:lnSpc>
                        <a:spcAft>
                          <a:spcPts val="600"/>
                        </a:spcAft>
                      </a:pPr>
                      <a:r>
                        <a:rPr lang="en-AU" sz="700">
                          <a:effectLst/>
                        </a:rPr>
                        <a:t>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Akhter et al. (2019) </a:t>
                      </a:r>
                      <a:endParaRPr lang="en-AU" sz="700"/>
                    </a:p>
                  </a:txBody>
                  <a:tcPr marL="50237" marR="50237" marT="0" marB="0"/>
                </a:tc>
                <a:tc>
                  <a:txBody>
                    <a:bodyPr/>
                    <a:lstStyle/>
                    <a:p>
                      <a:pPr algn="just">
                        <a:lnSpc>
                          <a:spcPct val="120000"/>
                        </a:lnSpc>
                        <a:spcAft>
                          <a:spcPts val="600"/>
                        </a:spcAft>
                      </a:pPr>
                      <a:r>
                        <a:rPr lang="en-AU" sz="700">
                          <a:effectLst/>
                        </a:rPr>
                        <a:t>A review on ML and hybrid methods for solar irradiance and PV output forecasts that suggests the superiority of ML-based hybrid models.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782974563"/>
                  </a:ext>
                </a:extLst>
              </a:tr>
              <a:tr h="353787">
                <a:tc>
                  <a:txBody>
                    <a:bodyPr/>
                    <a:lstStyle/>
                    <a:p>
                      <a:pPr algn="just">
                        <a:lnSpc>
                          <a:spcPct val="120000"/>
                        </a:lnSpc>
                        <a:spcAft>
                          <a:spcPts val="600"/>
                        </a:spcAft>
                      </a:pPr>
                      <a:r>
                        <a:rPr lang="en-AU" sz="700">
                          <a:effectLst/>
                        </a:rPr>
                        <a:t>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Das et al. (2018)</a:t>
                      </a:r>
                      <a:endParaRPr lang="en-AU" sz="700"/>
                    </a:p>
                  </a:txBody>
                  <a:tcPr marL="50237" marR="50237" marT="0" marB="0"/>
                </a:tc>
                <a:tc>
                  <a:txBody>
                    <a:bodyPr/>
                    <a:lstStyle/>
                    <a:p>
                      <a:pPr algn="just">
                        <a:lnSpc>
                          <a:spcPct val="120000"/>
                        </a:lnSpc>
                        <a:spcAft>
                          <a:spcPts val="600"/>
                        </a:spcAft>
                      </a:pPr>
                      <a:r>
                        <a:rPr lang="en-AU" sz="700">
                          <a:effectLst/>
                        </a:rPr>
                        <a:t>A review on the development in PV output forecasts and model optimization techniques. It suggests that ANN and support vector machine (SVM)-based models have very good and robust performance.</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746660730"/>
                  </a:ext>
                </a:extLst>
              </a:tr>
              <a:tr h="353787">
                <a:tc>
                  <a:txBody>
                    <a:bodyPr/>
                    <a:lstStyle/>
                    <a:p>
                      <a:pPr algn="just">
                        <a:lnSpc>
                          <a:spcPct val="120000"/>
                        </a:lnSpc>
                        <a:spcAft>
                          <a:spcPts val="600"/>
                        </a:spcAft>
                      </a:pPr>
                      <a:r>
                        <a:rPr lang="en-AU" sz="700">
                          <a:effectLst/>
                        </a:rPr>
                        <a:t>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Sobri et al. (2018)</a:t>
                      </a:r>
                      <a:endParaRPr lang="en-AU" sz="700"/>
                    </a:p>
                  </a:txBody>
                  <a:tcPr marL="50237" marR="50237" marT="0" marB="0"/>
                </a:tc>
                <a:tc>
                  <a:txBody>
                    <a:bodyPr/>
                    <a:lstStyle/>
                    <a:p>
                      <a:pPr algn="just">
                        <a:lnSpc>
                          <a:spcPct val="120000"/>
                        </a:lnSpc>
                        <a:spcAft>
                          <a:spcPts val="600"/>
                        </a:spcAft>
                      </a:pPr>
                      <a:r>
                        <a:rPr lang="en-AU" sz="700" dirty="0">
                          <a:effectLst/>
                        </a:rPr>
                        <a:t>A review on PV output forecast methods that indicates the superiority of ANN and SVM-based models. It also suggests ensemble methods have much potential in enhancing the forecast accuracy.</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4270085225"/>
                  </a:ext>
                </a:extLst>
              </a:tr>
              <a:tr h="232126">
                <a:tc>
                  <a:txBody>
                    <a:bodyPr/>
                    <a:lstStyle/>
                    <a:p>
                      <a:pPr algn="just">
                        <a:lnSpc>
                          <a:spcPct val="120000"/>
                        </a:lnSpc>
                        <a:spcAft>
                          <a:spcPts val="600"/>
                        </a:spcAft>
                      </a:pPr>
                      <a:r>
                        <a:rPr lang="en-AU" sz="700">
                          <a:effectLst/>
                        </a:rPr>
                        <a:t>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Yang et al. (2018)</a:t>
                      </a:r>
                      <a:endParaRPr lang="en-AU" sz="700"/>
                    </a:p>
                  </a:txBody>
                  <a:tcPr marL="50237" marR="50237" marT="0" marB="0"/>
                </a:tc>
                <a:tc>
                  <a:txBody>
                    <a:bodyPr/>
                    <a:lstStyle/>
                    <a:p>
                      <a:pPr algn="just">
                        <a:lnSpc>
                          <a:spcPct val="120000"/>
                        </a:lnSpc>
                        <a:spcAft>
                          <a:spcPts val="600"/>
                        </a:spcAft>
                      </a:pPr>
                      <a:r>
                        <a:rPr lang="en-AU" sz="700">
                          <a:effectLst/>
                        </a:rPr>
                        <a:t>A review on both solar irradiance and PV output forecasts using text mining, focusing on the analysis of the features of models and predicting the trend in PV forecasting.</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3100745356"/>
                  </a:ext>
                </a:extLst>
              </a:tr>
              <a:tr h="353787">
                <a:tc>
                  <a:txBody>
                    <a:bodyPr/>
                    <a:lstStyle/>
                    <a:p>
                      <a:pPr algn="just">
                        <a:lnSpc>
                          <a:spcPct val="120000"/>
                        </a:lnSpc>
                        <a:spcAft>
                          <a:spcPts val="600"/>
                        </a:spcAft>
                      </a:pPr>
                      <a:r>
                        <a:rPr lang="en-AU" sz="700">
                          <a:effectLst/>
                        </a:rPr>
                        <a:t>10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Barbieri et al. (2017)</a:t>
                      </a:r>
                      <a:endParaRPr lang="en-AU" sz="700"/>
                    </a:p>
                  </a:txBody>
                  <a:tcPr marL="50237" marR="50237" marT="0" marB="0"/>
                </a:tc>
                <a:tc>
                  <a:txBody>
                    <a:bodyPr/>
                    <a:lstStyle/>
                    <a:p>
                      <a:pPr algn="just">
                        <a:lnSpc>
                          <a:spcPct val="120000"/>
                        </a:lnSpc>
                        <a:spcAft>
                          <a:spcPts val="600"/>
                        </a:spcAft>
                      </a:pPr>
                      <a:r>
                        <a:rPr lang="en-AU" sz="700">
                          <a:effectLst/>
                        </a:rPr>
                        <a:t>A review on very short-term PV output forecasts with cloud modelling. It suggests that hybrid models combining physical with statistical models can enhance the forecast accuracy, especially when PV outputs have rapid fluctuations.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2988446752"/>
                  </a:ext>
                </a:extLst>
              </a:tr>
              <a:tr h="202767">
                <a:tc>
                  <a:txBody>
                    <a:bodyPr/>
                    <a:lstStyle/>
                    <a:p>
                      <a:pPr algn="just">
                        <a:lnSpc>
                          <a:spcPct val="120000"/>
                        </a:lnSpc>
                        <a:spcAft>
                          <a:spcPts val="600"/>
                        </a:spcAft>
                      </a:pPr>
                      <a:r>
                        <a:rPr lang="en-AU" sz="700">
                          <a:effectLst/>
                        </a:rPr>
                        <a:t>11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Antonanzas et al. (2016)</a:t>
                      </a:r>
                      <a:endParaRPr lang="en-AU" sz="700"/>
                    </a:p>
                  </a:txBody>
                  <a:tcPr marL="50237" marR="50237" marT="0" marB="0"/>
                </a:tc>
                <a:tc>
                  <a:txBody>
                    <a:bodyPr/>
                    <a:lstStyle/>
                    <a:p>
                      <a:pPr algn="just">
                        <a:lnSpc>
                          <a:spcPct val="120000"/>
                        </a:lnSpc>
                        <a:spcAft>
                          <a:spcPts val="600"/>
                        </a:spcAft>
                      </a:pPr>
                      <a:r>
                        <a:rPr lang="en-AU" sz="700">
                          <a:effectLst/>
                        </a:rPr>
                        <a:t>A review on PV output forecasts that suggests the dominance of ML-based models.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961356446"/>
                  </a:ext>
                </a:extLst>
              </a:tr>
              <a:tr h="232126">
                <a:tc>
                  <a:txBody>
                    <a:bodyPr/>
                    <a:lstStyle/>
                    <a:p>
                      <a:pPr algn="just">
                        <a:lnSpc>
                          <a:spcPct val="120000"/>
                        </a:lnSpc>
                        <a:spcAft>
                          <a:spcPts val="600"/>
                        </a:spcAft>
                      </a:pPr>
                      <a:r>
                        <a:rPr lang="en-AU" sz="700">
                          <a:effectLst/>
                        </a:rPr>
                        <a:t>12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a:effectLst/>
                        </a:rPr>
                        <a:t>Raza et al. (2016)</a:t>
                      </a:r>
                      <a:endParaRPr lang="en-AU" sz="700"/>
                    </a:p>
                  </a:txBody>
                  <a:tcPr marL="50237" marR="50237" marT="0" marB="0"/>
                </a:tc>
                <a:tc>
                  <a:txBody>
                    <a:bodyPr/>
                    <a:lstStyle/>
                    <a:p>
                      <a:pPr algn="just">
                        <a:lnSpc>
                          <a:spcPct val="120000"/>
                        </a:lnSpc>
                        <a:spcAft>
                          <a:spcPts val="600"/>
                        </a:spcAft>
                      </a:pPr>
                      <a:r>
                        <a:rPr lang="en-AU" sz="700">
                          <a:effectLst/>
                        </a:rPr>
                        <a:t>A discussion of ML-based and classical methods for PV output forecasts that supports the use of ML models and data processing techniques.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886360138"/>
                  </a:ext>
                </a:extLst>
              </a:tr>
              <a:tr h="232126">
                <a:tc>
                  <a:txBody>
                    <a:bodyPr/>
                    <a:lstStyle/>
                    <a:p>
                      <a:pPr algn="just">
                        <a:lnSpc>
                          <a:spcPct val="120000"/>
                        </a:lnSpc>
                        <a:spcAft>
                          <a:spcPts val="600"/>
                        </a:spcAft>
                      </a:pPr>
                      <a:r>
                        <a:rPr lang="en-AU" sz="700">
                          <a:effectLst/>
                        </a:rPr>
                        <a:t>13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tc>
                  <a:txBody>
                    <a:bodyPr/>
                    <a:lstStyle/>
                    <a:p>
                      <a:r>
                        <a:rPr lang="en-AU" sz="700" dirty="0">
                          <a:effectLst/>
                        </a:rPr>
                        <a:t>Mellit and </a:t>
                      </a:r>
                      <a:r>
                        <a:rPr lang="en-AU" sz="700" dirty="0" err="1">
                          <a:effectLst/>
                        </a:rPr>
                        <a:t>Kalogirou</a:t>
                      </a:r>
                      <a:r>
                        <a:rPr lang="en-AU" sz="700" dirty="0">
                          <a:effectLst/>
                        </a:rPr>
                        <a:t> (2008)</a:t>
                      </a:r>
                      <a:endParaRPr lang="en-AU" sz="700" dirty="0"/>
                    </a:p>
                  </a:txBody>
                  <a:tcPr marL="50237" marR="50237" marT="0" marB="0"/>
                </a:tc>
                <a:tc>
                  <a:txBody>
                    <a:bodyPr/>
                    <a:lstStyle/>
                    <a:p>
                      <a:pPr algn="just">
                        <a:lnSpc>
                          <a:spcPct val="120000"/>
                        </a:lnSpc>
                        <a:spcAft>
                          <a:spcPts val="600"/>
                        </a:spcAft>
                      </a:pPr>
                      <a:r>
                        <a:rPr lang="en-AU" sz="700" dirty="0">
                          <a:effectLst/>
                        </a:rPr>
                        <a:t>The first review on ANN-based models for PV output forecasts that suggests a high potential of ML techniques in enhancing the forecast accuracy.</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37" marR="50237" marT="0" marB="0"/>
                </a:tc>
                <a:extLst>
                  <a:ext uri="{0D108BD9-81ED-4DB2-BD59-A6C34878D82A}">
                    <a16:rowId xmlns:a16="http://schemas.microsoft.com/office/drawing/2014/main" val="1931965524"/>
                  </a:ext>
                </a:extLst>
              </a:tr>
            </a:tbl>
          </a:graphicData>
        </a:graphic>
      </p:graphicFrame>
      <p:sp>
        <p:nvSpPr>
          <p:cNvPr id="3" name="TextBox 2">
            <a:extLst>
              <a:ext uri="{FF2B5EF4-FFF2-40B4-BE49-F238E27FC236}">
                <a16:creationId xmlns:a16="http://schemas.microsoft.com/office/drawing/2014/main" id="{C23C4C24-9B88-41EE-99EC-AC7DDF29AA77}"/>
              </a:ext>
            </a:extLst>
          </p:cNvPr>
          <p:cNvSpPr txBox="1"/>
          <p:nvPr/>
        </p:nvSpPr>
        <p:spPr>
          <a:xfrm>
            <a:off x="6888088" y="1412776"/>
            <a:ext cx="4896544" cy="369332"/>
          </a:xfrm>
          <a:prstGeom prst="rect">
            <a:avLst/>
          </a:prstGeom>
          <a:noFill/>
        </p:spPr>
        <p:txBody>
          <a:bodyPr wrap="square" rtlCol="0">
            <a:spAutoFit/>
          </a:bodyPr>
          <a:lstStyle/>
          <a:p>
            <a:pPr algn="ctr"/>
            <a:r>
              <a:rPr lang="en-GB" b="1" i="1" dirty="0"/>
              <a:t>Historical reviews on PV output forecasts</a:t>
            </a:r>
            <a:endParaRPr lang="en-AU" b="1" i="1" dirty="0"/>
          </a:p>
        </p:txBody>
      </p:sp>
      <p:graphicFrame>
        <p:nvGraphicFramePr>
          <p:cNvPr id="12" name="Chart 11">
            <a:extLst>
              <a:ext uri="{FF2B5EF4-FFF2-40B4-BE49-F238E27FC236}">
                <a16:creationId xmlns:a16="http://schemas.microsoft.com/office/drawing/2014/main" id="{00000000-0008-0000-0A00-000002000000}"/>
              </a:ext>
            </a:extLst>
          </p:cNvPr>
          <p:cNvGraphicFramePr/>
          <p:nvPr>
            <p:extLst>
              <p:ext uri="{D42A27DB-BD31-4B8C-83A1-F6EECF244321}">
                <p14:modId xmlns:p14="http://schemas.microsoft.com/office/powerpoint/2010/main" val="3457356244"/>
              </p:ext>
            </p:extLst>
          </p:nvPr>
        </p:nvGraphicFramePr>
        <p:xfrm>
          <a:off x="3364473" y="1470660"/>
          <a:ext cx="3523615" cy="195834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3D61204-D964-43F5-845D-3AFD8F8AD676}"/>
              </a:ext>
            </a:extLst>
          </p:cNvPr>
          <p:cNvSpPr txBox="1"/>
          <p:nvPr/>
        </p:nvSpPr>
        <p:spPr>
          <a:xfrm>
            <a:off x="527381" y="1700808"/>
            <a:ext cx="2621068" cy="1477328"/>
          </a:xfrm>
          <a:prstGeom prst="rect">
            <a:avLst/>
          </a:prstGeom>
          <a:noFill/>
        </p:spPr>
        <p:txBody>
          <a:bodyPr wrap="square" rtlCol="0">
            <a:spAutoFit/>
          </a:bodyPr>
          <a:lstStyle/>
          <a:p>
            <a:pPr marL="342900" indent="-342900" algn="just" eaLnBrk="0" hangingPunct="0">
              <a:spcBef>
                <a:spcPct val="40000"/>
              </a:spcBef>
              <a:buClr>
                <a:schemeClr val="tx1"/>
              </a:buClr>
              <a:buSzPct val="110000"/>
              <a:buFont typeface="Wingdings" pitchFamily="2" charset="2"/>
              <a:buChar char="w"/>
            </a:pPr>
            <a:r>
              <a:rPr lang="en-GB" dirty="0">
                <a:solidFill>
                  <a:srgbClr val="000000"/>
                </a:solidFill>
                <a:latin typeface="Arial" panose="020B0604020202020204" pitchFamily="34" charset="0"/>
              </a:rPr>
              <a:t>There is a demand for systemizing the scientific knowledge in PV output forecast field.</a:t>
            </a:r>
          </a:p>
        </p:txBody>
      </p:sp>
    </p:spTree>
    <p:extLst>
      <p:ext uri="{BB962C8B-B14F-4D97-AF65-F5344CB8AC3E}">
        <p14:creationId xmlns:p14="http://schemas.microsoft.com/office/powerpoint/2010/main" val="335294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B18976B8-2A05-49B2-9B80-497C22EEE2EA}" type="slidenum">
              <a:rPr lang="de-DE" smtClean="0"/>
              <a:pPr>
                <a:defRPr/>
              </a:pPr>
              <a:t>4</a:t>
            </a:fld>
            <a:endParaRPr lang="de-DE" dirty="0"/>
          </a:p>
        </p:txBody>
      </p:sp>
      <p:sp>
        <p:nvSpPr>
          <p:cNvPr id="3" name="Title 2"/>
          <p:cNvSpPr>
            <a:spLocks noGrp="1"/>
          </p:cNvSpPr>
          <p:nvPr>
            <p:ph type="title"/>
          </p:nvPr>
        </p:nvSpPr>
        <p:spPr/>
        <p:txBody>
          <a:bodyPr/>
          <a:lstStyle/>
          <a:p>
            <a:r>
              <a:rPr lang="de-DE" dirty="0"/>
              <a:t>Methodology – Statistical Analysis Process</a:t>
            </a:r>
            <a:endParaRPr lang="en-US" dirty="0"/>
          </a:p>
        </p:txBody>
      </p:sp>
      <p:sp>
        <p:nvSpPr>
          <p:cNvPr id="5" name="Footer Placeholder 4"/>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grpSp>
        <p:nvGrpSpPr>
          <p:cNvPr id="12" name="Group 11">
            <a:extLst>
              <a:ext uri="{FF2B5EF4-FFF2-40B4-BE49-F238E27FC236}">
                <a16:creationId xmlns:a16="http://schemas.microsoft.com/office/drawing/2014/main" id="{929233A9-8BE9-4B64-B436-7567530264D4}"/>
              </a:ext>
            </a:extLst>
          </p:cNvPr>
          <p:cNvGrpSpPr/>
          <p:nvPr/>
        </p:nvGrpSpPr>
        <p:grpSpPr>
          <a:xfrm>
            <a:off x="731404" y="1340768"/>
            <a:ext cx="10729192" cy="4896544"/>
            <a:chOff x="9053" y="15227"/>
            <a:chExt cx="5941060" cy="4500549"/>
          </a:xfrm>
        </p:grpSpPr>
        <p:sp>
          <p:nvSpPr>
            <p:cNvPr id="13" name="Text Box 2">
              <a:extLst>
                <a:ext uri="{FF2B5EF4-FFF2-40B4-BE49-F238E27FC236}">
                  <a16:creationId xmlns:a16="http://schemas.microsoft.com/office/drawing/2014/main" id="{2364B6AA-18DB-4DEB-B854-97DFC4C455E9}"/>
                </a:ext>
              </a:extLst>
            </p:cNvPr>
            <p:cNvSpPr txBox="1">
              <a:spLocks noChangeArrowheads="1"/>
            </p:cNvSpPr>
            <p:nvPr/>
          </p:nvSpPr>
          <p:spPr bwMode="auto">
            <a:xfrm>
              <a:off x="9053" y="15227"/>
              <a:ext cx="5941060" cy="387653"/>
            </a:xfrm>
            <a:prstGeom prst="rect">
              <a:avLst/>
            </a:prstGeom>
            <a:solidFill>
              <a:srgbClr val="44546A"/>
            </a:solidFill>
            <a:ln w="9525">
              <a:solidFill>
                <a:srgbClr val="000000"/>
              </a:solid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20000"/>
                </a:lnSpc>
                <a:spcBef>
                  <a:spcPts val="0"/>
                </a:spcBef>
                <a:spcAft>
                  <a:spcPts val="600"/>
                </a:spcAft>
                <a:buClrTx/>
                <a:buSzTx/>
                <a:buFontTx/>
                <a:buNone/>
                <a:tabLst/>
                <a:defRPr/>
              </a:pPr>
              <a:r>
                <a:rPr kumimoji="0" lang="en-AU" sz="1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Research question: What drives the accuracy of PV output forecasts?</a:t>
              </a:r>
              <a:endParaRPr kumimoji="0" lang="en-AU" sz="1100" b="0" i="0" u="none" strike="noStrike" kern="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4" name="Diagram 13">
              <a:extLst>
                <a:ext uri="{FF2B5EF4-FFF2-40B4-BE49-F238E27FC236}">
                  <a16:creationId xmlns:a16="http://schemas.microsoft.com/office/drawing/2014/main" id="{92412F8C-2D19-4BA5-81B6-09E563B98539}"/>
                </a:ext>
              </a:extLst>
            </p:cNvPr>
            <p:cNvGraphicFramePr/>
            <p:nvPr>
              <p:extLst>
                <p:ext uri="{D42A27DB-BD31-4B8C-83A1-F6EECF244321}">
                  <p14:modId xmlns:p14="http://schemas.microsoft.com/office/powerpoint/2010/main" val="4252491337"/>
                </p:ext>
              </p:extLst>
            </p:nvPr>
          </p:nvGraphicFramePr>
          <p:xfrm>
            <a:off x="9053" y="402881"/>
            <a:ext cx="5941060" cy="41128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41219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B8AB9C-43C3-48EF-9848-CF56577BAC20}"/>
              </a:ext>
            </a:extLst>
          </p:cNvPr>
          <p:cNvSpPr>
            <a:spLocks noGrp="1"/>
          </p:cNvSpPr>
          <p:nvPr>
            <p:ph type="sldNum" sz="quarter" idx="11"/>
          </p:nvPr>
        </p:nvSpPr>
        <p:spPr/>
        <p:txBody>
          <a:bodyPr/>
          <a:lstStyle/>
          <a:p>
            <a:pPr>
              <a:defRPr/>
            </a:pPr>
            <a:fld id="{B18976B8-2A05-49B2-9B80-497C22EEE2EA}" type="slidenum">
              <a:rPr lang="de-DE" smtClean="0"/>
              <a:pPr>
                <a:defRPr/>
              </a:pPr>
              <a:t>5</a:t>
            </a:fld>
            <a:endParaRPr lang="de-DE" dirty="0"/>
          </a:p>
        </p:txBody>
      </p:sp>
      <p:sp>
        <p:nvSpPr>
          <p:cNvPr id="3" name="Title 2">
            <a:extLst>
              <a:ext uri="{FF2B5EF4-FFF2-40B4-BE49-F238E27FC236}">
                <a16:creationId xmlns:a16="http://schemas.microsoft.com/office/drawing/2014/main" id="{F5B70B58-E1F9-43DE-8441-670B1630DECF}"/>
              </a:ext>
            </a:extLst>
          </p:cNvPr>
          <p:cNvSpPr>
            <a:spLocks noGrp="1"/>
          </p:cNvSpPr>
          <p:nvPr>
            <p:ph type="title"/>
          </p:nvPr>
        </p:nvSpPr>
        <p:spPr/>
        <p:txBody>
          <a:bodyPr/>
          <a:lstStyle/>
          <a:p>
            <a:r>
              <a:rPr lang="de-DE" dirty="0"/>
              <a:t>Methodology – Database Overview </a:t>
            </a:r>
            <a:endParaRPr lang="en-AU" dirty="0"/>
          </a:p>
        </p:txBody>
      </p:sp>
      <p:sp>
        <p:nvSpPr>
          <p:cNvPr id="4" name="Content Placeholder 3">
            <a:extLst>
              <a:ext uri="{FF2B5EF4-FFF2-40B4-BE49-F238E27FC236}">
                <a16:creationId xmlns:a16="http://schemas.microsoft.com/office/drawing/2014/main" id="{FAF164EE-C29C-4006-A504-2328EF8B9C6A}"/>
              </a:ext>
            </a:extLst>
          </p:cNvPr>
          <p:cNvSpPr>
            <a:spLocks noGrp="1"/>
          </p:cNvSpPr>
          <p:nvPr>
            <p:ph idx="1"/>
          </p:nvPr>
        </p:nvSpPr>
        <p:spPr>
          <a:xfrm>
            <a:off x="527381" y="1913598"/>
            <a:ext cx="6504723" cy="4453192"/>
          </a:xfrm>
        </p:spPr>
        <p:txBody>
          <a:bodyPr/>
          <a:lstStyle/>
          <a:p>
            <a:pPr algn="just">
              <a:lnSpc>
                <a:spcPct val="100000"/>
              </a:lnSpc>
            </a:pPr>
            <a:r>
              <a:rPr lang="en-AU" dirty="0">
                <a:effectLst/>
                <a:latin typeface="Arial" panose="020B0604020202020204" pitchFamily="34" charset="0"/>
                <a:ea typeface="Times New Roman" panose="02020603050405020304" pitchFamily="18" charset="0"/>
                <a:cs typeface="Times New Roman" panose="02020603050405020304" pitchFamily="18" charset="0"/>
              </a:rPr>
              <a:t>1136 observations, 21 variables </a:t>
            </a:r>
          </a:p>
          <a:p>
            <a:pPr algn="just">
              <a:lnSpc>
                <a:spcPct val="100000"/>
              </a:lnSpc>
            </a:pPr>
            <a:r>
              <a:rPr lang="en-AU" dirty="0">
                <a:effectLst/>
                <a:latin typeface="Arial" panose="020B0604020202020204" pitchFamily="34" charset="0"/>
                <a:ea typeface="Times New Roman" panose="02020603050405020304" pitchFamily="18" charset="0"/>
                <a:cs typeface="Times New Roman" panose="02020603050405020304" pitchFamily="18" charset="0"/>
              </a:rPr>
              <a:t>74 regions across 17 countries and 4 continents.</a:t>
            </a:r>
          </a:p>
          <a:p>
            <a:pPr algn="just">
              <a:lnSpc>
                <a:spcPct val="100000"/>
              </a:lnSpc>
            </a:pPr>
            <a:r>
              <a:rPr lang="en-AU" dirty="0">
                <a:latin typeface="Arial" panose="020B0604020202020204" pitchFamily="34" charset="0"/>
                <a:ea typeface="Times New Roman" panose="02020603050405020304" pitchFamily="18" charset="0"/>
                <a:cs typeface="Times New Roman" panose="02020603050405020304" pitchFamily="18" charset="0"/>
              </a:rPr>
              <a:t>S</a:t>
            </a:r>
            <a:r>
              <a:rPr lang="en-AU" dirty="0">
                <a:effectLst/>
                <a:latin typeface="Arial" panose="020B0604020202020204" pitchFamily="34" charset="0"/>
                <a:ea typeface="Times New Roman" panose="02020603050405020304" pitchFamily="18" charset="0"/>
                <a:cs typeface="Times New Roman" panose="02020603050405020304" pitchFamily="18" charset="0"/>
              </a:rPr>
              <a:t>tate-of-the-art methodologies dominate and cover 81% of the database.</a:t>
            </a:r>
          </a:p>
          <a:p>
            <a:pPr algn="just">
              <a:lnSpc>
                <a:spcPct val="100000"/>
              </a:lnSpc>
            </a:pPr>
            <a:r>
              <a:rPr lang="en-AU" dirty="0">
                <a:effectLst/>
                <a:latin typeface="Arial" panose="020B0604020202020204" pitchFamily="34" charset="0"/>
                <a:ea typeface="Times New Roman" panose="02020603050405020304" pitchFamily="18" charset="0"/>
                <a:cs typeface="Times New Roman" panose="02020603050405020304" pitchFamily="18" charset="0"/>
              </a:rPr>
              <a:t>The most used data processing techniques are data normalization, the inclusion of NWP variables, and cluster-based algorithms with 23%-30% of all observations for each.</a:t>
            </a:r>
          </a:p>
          <a:p>
            <a:pPr algn="just">
              <a:lnSpc>
                <a:spcPct val="100000"/>
              </a:lnSpc>
            </a:pPr>
            <a:r>
              <a:rPr lang="en-AU" dirty="0">
                <a:effectLst/>
                <a:latin typeface="Arial" panose="020B0604020202020204" pitchFamily="34" charset="0"/>
                <a:ea typeface="Times New Roman" panose="02020603050405020304" pitchFamily="18" charset="0"/>
                <a:cs typeface="Times New Roman" panose="02020603050405020304" pitchFamily="18" charset="0"/>
              </a:rPr>
              <a:t>89% of data concentrates on the top 5 error metrics</a:t>
            </a:r>
          </a:p>
          <a:p>
            <a:pPr algn="just">
              <a:lnSpc>
                <a:spcPct val="100000"/>
              </a:lnSpc>
            </a:pPr>
            <a:endParaRPr lang="en-AU" dirty="0"/>
          </a:p>
        </p:txBody>
      </p:sp>
      <p:sp>
        <p:nvSpPr>
          <p:cNvPr id="5" name="Footer Placeholder 4">
            <a:extLst>
              <a:ext uri="{FF2B5EF4-FFF2-40B4-BE49-F238E27FC236}">
                <a16:creationId xmlns:a16="http://schemas.microsoft.com/office/drawing/2014/main" id="{4B6F705A-EEBC-41C5-BA80-8EC924657195}"/>
              </a:ext>
            </a:extLst>
          </p:cNvPr>
          <p:cNvSpPr>
            <a:spLocks noGrp="1"/>
          </p:cNvSpPr>
          <p:nvPr>
            <p:ph type="ftr" sz="quarter" idx="10"/>
          </p:nvPr>
        </p:nvSpPr>
        <p:spPr/>
        <p:txBody>
          <a:bodyPr/>
          <a:lstStyle/>
          <a:p>
            <a:pPr>
              <a:defRPr/>
            </a:pPr>
            <a:r>
              <a:rPr lang="en-US" dirty="0"/>
              <a:t>BTU Cottbus-</a:t>
            </a:r>
            <a:r>
              <a:rPr lang="en-US" dirty="0" err="1"/>
              <a:t>Senftenberg</a:t>
            </a:r>
            <a:r>
              <a:rPr lang="en-DE" dirty="0"/>
              <a:t> </a:t>
            </a:r>
            <a:r>
              <a:rPr lang="en-US" dirty="0"/>
              <a:t>–</a:t>
            </a:r>
            <a:r>
              <a:rPr lang="en-DE" dirty="0"/>
              <a:t> </a:t>
            </a:r>
            <a:r>
              <a:rPr lang="en-US" dirty="0"/>
              <a:t>Chair of Energy Economics</a:t>
            </a:r>
            <a:endParaRPr lang="de-DE" dirty="0"/>
          </a:p>
        </p:txBody>
      </p:sp>
      <p:grpSp>
        <p:nvGrpSpPr>
          <p:cNvPr id="6" name="Group 62">
            <a:extLst>
              <a:ext uri="{FF2B5EF4-FFF2-40B4-BE49-F238E27FC236}">
                <a16:creationId xmlns:a16="http://schemas.microsoft.com/office/drawing/2014/main" id="{5D4249D5-ADC2-4597-8658-A1D241080B4F}"/>
              </a:ext>
            </a:extLst>
          </p:cNvPr>
          <p:cNvGrpSpPr>
            <a:grpSpLocks/>
          </p:cNvGrpSpPr>
          <p:nvPr/>
        </p:nvGrpSpPr>
        <p:grpSpPr bwMode="auto">
          <a:xfrm>
            <a:off x="7215757" y="1916832"/>
            <a:ext cx="4864067" cy="4320480"/>
            <a:chOff x="0" y="0"/>
            <a:chExt cx="54879" cy="76149"/>
          </a:xfrm>
        </p:grpSpPr>
        <p:pic>
          <p:nvPicPr>
            <p:cNvPr id="61" name="Chart 61">
              <a:extLst>
                <a:ext uri="{FF2B5EF4-FFF2-40B4-BE49-F238E27FC236}">
                  <a16:creationId xmlns:a16="http://schemas.microsoft.com/office/drawing/2014/main" id="{54842F34-84B7-4694-825C-1FFA945D248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27" y="50313"/>
              <a:ext cx="27318" cy="25843"/>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32">
              <a:extLst>
                <a:ext uri="{FF2B5EF4-FFF2-40B4-BE49-F238E27FC236}">
                  <a16:creationId xmlns:a16="http://schemas.microsoft.com/office/drawing/2014/main" id="{B4F1A0FD-4F21-4176-99D6-DBD2D2D8DC2D}"/>
                </a:ext>
              </a:extLst>
            </p:cNvPr>
            <p:cNvGrpSpPr>
              <a:grpSpLocks/>
            </p:cNvGrpSpPr>
            <p:nvPr/>
          </p:nvGrpSpPr>
          <p:grpSpPr bwMode="auto">
            <a:xfrm>
              <a:off x="0" y="0"/>
              <a:ext cx="54844" cy="76149"/>
              <a:chOff x="0" y="0"/>
              <a:chExt cx="54844" cy="76149"/>
            </a:xfrm>
          </p:grpSpPr>
          <p:pic>
            <p:nvPicPr>
              <p:cNvPr id="28" name="Chart 28">
                <a:extLst>
                  <a:ext uri="{FF2B5EF4-FFF2-40B4-BE49-F238E27FC236}">
                    <a16:creationId xmlns:a16="http://schemas.microsoft.com/office/drawing/2014/main" id="{6B350FBA-E08B-4CFC-8C70-975505ED8D2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 y="50427"/>
                <a:ext cx="27750" cy="25786"/>
              </a:xfrm>
              <a:prstGeom prst="rect">
                <a:avLst/>
              </a:prstGeom>
              <a:noFill/>
              <a:extLst>
                <a:ext uri="{909E8E84-426E-40DD-AFC4-6F175D3DCCD1}">
                  <a14:hiddenFill xmlns:a14="http://schemas.microsoft.com/office/drawing/2010/main">
                    <a:solidFill>
                      <a:srgbClr val="FFFFFF"/>
                    </a:solidFill>
                  </a14:hiddenFill>
                </a:ext>
              </a:extLst>
            </p:spPr>
          </p:pic>
          <p:pic>
            <p:nvPicPr>
              <p:cNvPr id="23" name="Chart 23">
                <a:extLst>
                  <a:ext uri="{FF2B5EF4-FFF2-40B4-BE49-F238E27FC236}">
                    <a16:creationId xmlns:a16="http://schemas.microsoft.com/office/drawing/2014/main" id="{904803C2-3A59-42F9-BDBC-565BE953660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 y="-57"/>
                <a:ext cx="27750" cy="25385"/>
              </a:xfrm>
              <a:prstGeom prst="rect">
                <a:avLst/>
              </a:prstGeom>
              <a:noFill/>
              <a:extLst>
                <a:ext uri="{909E8E84-426E-40DD-AFC4-6F175D3DCCD1}">
                  <a14:hiddenFill xmlns:a14="http://schemas.microsoft.com/office/drawing/2010/main">
                    <a:solidFill>
                      <a:srgbClr val="FFFFFF"/>
                    </a:solidFill>
                  </a14:hiddenFill>
                </a:ext>
              </a:extLst>
            </p:spPr>
          </p:pic>
          <p:pic>
            <p:nvPicPr>
              <p:cNvPr id="24" name="Chart 24">
                <a:extLst>
                  <a:ext uri="{FF2B5EF4-FFF2-40B4-BE49-F238E27FC236}">
                    <a16:creationId xmlns:a16="http://schemas.microsoft.com/office/drawing/2014/main" id="{2C6D0B03-5780-463E-A240-05C202CD585D}"/>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65" y="-57"/>
                <a:ext cx="27318" cy="25385"/>
              </a:xfrm>
              <a:prstGeom prst="rect">
                <a:avLst/>
              </a:prstGeom>
              <a:noFill/>
              <a:extLst>
                <a:ext uri="{909E8E84-426E-40DD-AFC4-6F175D3DCCD1}">
                  <a14:hiddenFill xmlns:a14="http://schemas.microsoft.com/office/drawing/2010/main">
                    <a:solidFill>
                      <a:srgbClr val="FFFFFF"/>
                    </a:solidFill>
                  </a14:hiddenFill>
                </a:ext>
              </a:extLst>
            </p:spPr>
          </p:pic>
          <p:pic>
            <p:nvPicPr>
              <p:cNvPr id="25" name="Chart 25">
                <a:extLst>
                  <a:ext uri="{FF2B5EF4-FFF2-40B4-BE49-F238E27FC236}">
                    <a16:creationId xmlns:a16="http://schemas.microsoft.com/office/drawing/2014/main" id="{14622CA0-03DA-47E2-92E7-26F5F0324F83}"/>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 y="25271"/>
                <a:ext cx="27750" cy="25271"/>
              </a:xfrm>
              <a:prstGeom prst="rect">
                <a:avLst/>
              </a:prstGeom>
              <a:noFill/>
              <a:extLst>
                <a:ext uri="{909E8E84-426E-40DD-AFC4-6F175D3DCCD1}">
                  <a14:hiddenFill xmlns:a14="http://schemas.microsoft.com/office/drawing/2010/main">
                    <a:solidFill>
                      <a:srgbClr val="FFFFFF"/>
                    </a:solidFill>
                  </a14:hiddenFill>
                </a:ext>
              </a:extLst>
            </p:spPr>
          </p:pic>
          <p:pic>
            <p:nvPicPr>
              <p:cNvPr id="26" name="Chart 26">
                <a:extLst>
                  <a:ext uri="{FF2B5EF4-FFF2-40B4-BE49-F238E27FC236}">
                    <a16:creationId xmlns:a16="http://schemas.microsoft.com/office/drawing/2014/main" id="{0F94BA01-7132-4BDD-9A64-6581DCCC4F30}"/>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565" y="25271"/>
                <a:ext cx="27318" cy="25271"/>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8" name="TextBox 7">
            <a:extLst>
              <a:ext uri="{FF2B5EF4-FFF2-40B4-BE49-F238E27FC236}">
                <a16:creationId xmlns:a16="http://schemas.microsoft.com/office/drawing/2014/main" id="{FE2C9F0E-0DD8-4572-9155-B8611B9CDD43}"/>
              </a:ext>
            </a:extLst>
          </p:cNvPr>
          <p:cNvSpPr txBox="1"/>
          <p:nvPr/>
        </p:nvSpPr>
        <p:spPr>
          <a:xfrm>
            <a:off x="7210350" y="1392226"/>
            <a:ext cx="4838311" cy="369332"/>
          </a:xfrm>
          <a:prstGeom prst="rect">
            <a:avLst/>
          </a:prstGeom>
          <a:noFill/>
        </p:spPr>
        <p:txBody>
          <a:bodyPr wrap="square" rtlCol="0">
            <a:spAutoFit/>
          </a:bodyPr>
          <a:lstStyle/>
          <a:p>
            <a:pPr algn="ctr"/>
            <a:r>
              <a:rPr lang="de-DE" b="1" i="1" dirty="0"/>
              <a:t>Database Overview</a:t>
            </a:r>
            <a:endParaRPr lang="en-AU" b="1" i="1" dirty="0"/>
          </a:p>
        </p:txBody>
      </p:sp>
    </p:spTree>
    <p:extLst>
      <p:ext uri="{BB962C8B-B14F-4D97-AF65-F5344CB8AC3E}">
        <p14:creationId xmlns:p14="http://schemas.microsoft.com/office/powerpoint/2010/main" val="51506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E1E784-BEFA-4A7E-9117-8CE72ED9E637}"/>
              </a:ext>
            </a:extLst>
          </p:cNvPr>
          <p:cNvSpPr>
            <a:spLocks noGrp="1"/>
          </p:cNvSpPr>
          <p:nvPr>
            <p:ph type="sldNum" sz="quarter" idx="11"/>
          </p:nvPr>
        </p:nvSpPr>
        <p:spPr/>
        <p:txBody>
          <a:bodyPr/>
          <a:lstStyle/>
          <a:p>
            <a:pPr>
              <a:defRPr/>
            </a:pPr>
            <a:fld id="{B18976B8-2A05-49B2-9B80-497C22EEE2EA}" type="slidenum">
              <a:rPr lang="de-DE" smtClean="0"/>
              <a:pPr>
                <a:defRPr/>
              </a:pPr>
              <a:t>6</a:t>
            </a:fld>
            <a:endParaRPr lang="de-DE" dirty="0"/>
          </a:p>
        </p:txBody>
      </p:sp>
      <p:sp>
        <p:nvSpPr>
          <p:cNvPr id="3" name="Title 2">
            <a:extLst>
              <a:ext uri="{FF2B5EF4-FFF2-40B4-BE49-F238E27FC236}">
                <a16:creationId xmlns:a16="http://schemas.microsoft.com/office/drawing/2014/main" id="{406EE6CB-A80B-464A-B641-186135F183CB}"/>
              </a:ext>
            </a:extLst>
          </p:cNvPr>
          <p:cNvSpPr>
            <a:spLocks noGrp="1"/>
          </p:cNvSpPr>
          <p:nvPr>
            <p:ph type="title"/>
          </p:nvPr>
        </p:nvSpPr>
        <p:spPr/>
        <p:txBody>
          <a:bodyPr/>
          <a:lstStyle/>
          <a:p>
            <a:r>
              <a:rPr lang="de-DE" dirty="0"/>
              <a:t>Methodology – Data Analysis </a:t>
            </a:r>
            <a:endParaRPr lang="en-AU" dirty="0"/>
          </a:p>
        </p:txBody>
      </p:sp>
      <p:sp>
        <p:nvSpPr>
          <p:cNvPr id="4" name="Content Placeholder 3">
            <a:extLst>
              <a:ext uri="{FF2B5EF4-FFF2-40B4-BE49-F238E27FC236}">
                <a16:creationId xmlns:a16="http://schemas.microsoft.com/office/drawing/2014/main" id="{3A0AEB0F-41A2-4F66-85F6-78C11B722C73}"/>
              </a:ext>
            </a:extLst>
          </p:cNvPr>
          <p:cNvSpPr>
            <a:spLocks noGrp="1"/>
          </p:cNvSpPr>
          <p:nvPr>
            <p:ph idx="1"/>
          </p:nvPr>
        </p:nvSpPr>
        <p:spPr>
          <a:xfrm>
            <a:off x="527381" y="1448603"/>
            <a:ext cx="10825203" cy="4534139"/>
          </a:xfrm>
        </p:spPr>
        <p:txBody>
          <a:bodyPr/>
          <a:lstStyle/>
          <a:p>
            <a:r>
              <a:rPr lang="en-GB" sz="1800" kern="1200" dirty="0">
                <a:ea typeface="Cambria Math" pitchFamily="18" charset="0"/>
              </a:rPr>
              <a:t>OLS Regression:</a:t>
            </a:r>
            <a:endParaRPr lang="en-AU"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AU" dirty="0"/>
              <a:t>with: </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lvl="1"/>
            <a:r>
              <a:rPr lang="en-AU" sz="1700" kern="1200" dirty="0">
                <a:ea typeface="Cambria Math" pitchFamily="18" charset="0"/>
              </a:rPr>
              <a:t>Regressions are done one the pool of all data, then on the data of long test sets (&gt;= 1 year), and then on the data sets of classical methods compared to state-of-the-art methods.</a:t>
            </a:r>
          </a:p>
          <a:p>
            <a:r>
              <a:rPr lang="en-AU" sz="1800" kern="1200" dirty="0">
                <a:ea typeface="Cambria Math" pitchFamily="18" charset="0"/>
              </a:rPr>
              <a:t>Other data exploration methods: boxplot and other data visualization methods </a:t>
            </a:r>
          </a:p>
        </p:txBody>
      </p:sp>
      <p:sp>
        <p:nvSpPr>
          <p:cNvPr id="5" name="Footer Placeholder 4">
            <a:extLst>
              <a:ext uri="{FF2B5EF4-FFF2-40B4-BE49-F238E27FC236}">
                <a16:creationId xmlns:a16="http://schemas.microsoft.com/office/drawing/2014/main" id="{445EF654-1B6C-4ED6-9613-76E7CF6CC5A8}"/>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4106C1D0-F42A-4D68-8C1F-08FB126C472F}"/>
                  </a:ext>
                </a:extLst>
              </p:cNvPr>
              <p:cNvGraphicFramePr>
                <a:graphicFrameLocks noGrp="1"/>
              </p:cNvGraphicFramePr>
              <p:nvPr>
                <p:extLst>
                  <p:ext uri="{D42A27DB-BD31-4B8C-83A1-F6EECF244321}">
                    <p14:modId xmlns:p14="http://schemas.microsoft.com/office/powerpoint/2010/main" val="3378426669"/>
                  </p:ext>
                </p:extLst>
              </p:nvPr>
            </p:nvGraphicFramePr>
            <p:xfrm>
              <a:off x="2929046" y="1412776"/>
              <a:ext cx="8448938" cy="738378"/>
            </p:xfrm>
            <a:graphic>
              <a:graphicData uri="http://schemas.openxmlformats.org/drawingml/2006/table">
                <a:tbl>
                  <a:tblPr firstRow="1" firstCol="1" bandRow="1">
                    <a:tableStyleId>{5C22544A-7EE6-4342-B048-85BDC9FD1C3A}</a:tableStyleId>
                  </a:tblPr>
                  <a:tblGrid>
                    <a:gridCol w="8448938">
                      <a:extLst>
                        <a:ext uri="{9D8B030D-6E8A-4147-A177-3AD203B41FA5}">
                          <a16:colId xmlns:a16="http://schemas.microsoft.com/office/drawing/2014/main" val="2334813444"/>
                        </a:ext>
                      </a:extLst>
                    </a:gridCol>
                  </a:tblGrid>
                  <a:tr h="0">
                    <a:tc>
                      <a:txBody>
                        <a:bodyPr/>
                        <a:lstStyle/>
                        <a:p>
                          <a:pPr algn="ctr">
                            <a:lnSpc>
                              <a:spcPct val="120000"/>
                            </a:lnSpc>
                            <a:spcAft>
                              <a:spcPts val="600"/>
                            </a:spcAft>
                          </a:pPr>
                          <a14:m>
                            <m:oMath xmlns:m="http://schemas.openxmlformats.org/officeDocument/2006/math">
                              <m:r>
                                <a:rPr lang="en-AU" sz="1800" smtClean="0">
                                  <a:solidFill>
                                    <a:schemeClr val="tx1"/>
                                  </a:solidFill>
                                  <a:effectLst/>
                                  <a:latin typeface="Cambria Math" panose="02040503050406030204" pitchFamily="18" charset="0"/>
                                </a:rPr>
                                <m:t>𝐸</m:t>
                              </m:r>
                              <m:r>
                                <a:rPr lang="en-AU" sz="1800" smtClean="0">
                                  <a:solidFill>
                                    <a:schemeClr val="tx1"/>
                                  </a:solidFill>
                                  <a:effectLst/>
                                  <a:latin typeface="Cambria Math" panose="02040503050406030204" pitchFamily="18" charset="0"/>
                                </a:rPr>
                                <m:t>=</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0</m:t>
                                  </m:r>
                                </m:sub>
                              </m:sSub>
                              <m:r>
                                <a:rPr lang="en-AU" sz="1800">
                                  <a:solidFill>
                                    <a:schemeClr val="tx1"/>
                                  </a:solidFill>
                                  <a:effectLst/>
                                  <a:latin typeface="Cambria Math" panose="02040503050406030204" pitchFamily="18" charset="0"/>
                                </a:rPr>
                                <m:t> + </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1</m:t>
                                  </m:r>
                                </m:sub>
                              </m:sSub>
                              <m:r>
                                <a:rPr lang="en-AU" sz="1800">
                                  <a:solidFill>
                                    <a:schemeClr val="tx1"/>
                                  </a:solidFill>
                                  <a:effectLst/>
                                  <a:latin typeface="Cambria Math" panose="02040503050406030204" pitchFamily="18" charset="0"/>
                                </a:rPr>
                                <m:t>𝑇𝐿</m:t>
                              </m:r>
                              <m:r>
                                <a:rPr lang="en-AU" sz="1800">
                                  <a:solidFill>
                                    <a:schemeClr val="tx1"/>
                                  </a:solidFill>
                                  <a:effectLst/>
                                  <a:latin typeface="Cambria Math" panose="02040503050406030204" pitchFamily="18" charset="0"/>
                                </a:rPr>
                                <m:t> + </m:t>
                              </m:r>
                              <m:nary>
                                <m:naryPr>
                                  <m:chr m:val="∑"/>
                                  <m:limLoc m:val="subSup"/>
                                  <m:ctrlPr>
                                    <a:rPr lang="en-AU" sz="1800" i="1">
                                      <a:solidFill>
                                        <a:schemeClr val="tx1"/>
                                      </a:solidFill>
                                      <a:effectLst/>
                                      <a:latin typeface="Cambria Math" panose="02040503050406030204" pitchFamily="18" charset="0"/>
                                    </a:rPr>
                                  </m:ctrlPr>
                                </m:naryPr>
                                <m:sub>
                                  <m:r>
                                    <a:rPr lang="en-AU" sz="1800">
                                      <a:solidFill>
                                        <a:schemeClr val="tx1"/>
                                      </a:solidFill>
                                      <a:effectLst/>
                                      <a:latin typeface="Cambria Math" panose="02040503050406030204" pitchFamily="18" charset="0"/>
                                    </a:rPr>
                                    <m:t>𝑖</m:t>
                                  </m:r>
                                  <m:r>
                                    <a:rPr lang="en-AU" sz="1800">
                                      <a:solidFill>
                                        <a:schemeClr val="tx1"/>
                                      </a:solidFill>
                                      <a:effectLst/>
                                      <a:latin typeface="Cambria Math" panose="02040503050406030204" pitchFamily="18" charset="0"/>
                                    </a:rPr>
                                    <m:t>=1</m:t>
                                  </m:r>
                                </m:sub>
                                <m:sup>
                                  <m:r>
                                    <a:rPr lang="en-AU" sz="1800">
                                      <a:solidFill>
                                        <a:schemeClr val="tx1"/>
                                      </a:solidFill>
                                      <a:effectLst/>
                                      <a:latin typeface="Cambria Math" panose="02040503050406030204" pitchFamily="18" charset="0"/>
                                    </a:rPr>
                                    <m:t>3</m:t>
                                  </m:r>
                                </m:sup>
                                <m:e>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𝑖</m:t>
                                      </m:r>
                                      <m:r>
                                        <a:rPr lang="en-AU" sz="1800">
                                          <a:solidFill>
                                            <a:schemeClr val="tx1"/>
                                          </a:solidFill>
                                          <a:effectLst/>
                                          <a:latin typeface="Cambria Math" panose="02040503050406030204" pitchFamily="18" charset="0"/>
                                        </a:rPr>
                                        <m:t>+1</m:t>
                                      </m:r>
                                    </m:sub>
                                  </m:sSub>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𝐻</m:t>
                                      </m:r>
                                    </m:e>
                                    <m:sub>
                                      <m:r>
                                        <a:rPr lang="en-AU" sz="1800">
                                          <a:solidFill>
                                            <a:schemeClr val="tx1"/>
                                          </a:solidFill>
                                          <a:effectLst/>
                                          <a:latin typeface="Cambria Math" panose="02040503050406030204" pitchFamily="18" charset="0"/>
                                        </a:rPr>
                                        <m:t>𝑖</m:t>
                                      </m:r>
                                    </m:sub>
                                  </m:sSub>
                                </m:e>
                              </m:nary>
                              <m:r>
                                <a:rPr lang="en-AU" sz="1800">
                                  <a:solidFill>
                                    <a:schemeClr val="tx1"/>
                                  </a:solidFill>
                                  <a:effectLst/>
                                  <a:latin typeface="Cambria Math" panose="02040503050406030204" pitchFamily="18" charset="0"/>
                                </a:rPr>
                                <m:t>+</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5</m:t>
                                  </m:r>
                                </m:sub>
                              </m:sSub>
                              <m:r>
                                <a:rPr lang="en-AU" sz="1800">
                                  <a:solidFill>
                                    <a:schemeClr val="tx1"/>
                                  </a:solidFill>
                                  <a:effectLst/>
                                  <a:latin typeface="Cambria Math" panose="02040503050406030204" pitchFamily="18" charset="0"/>
                                </a:rPr>
                                <m:t>𝑌</m:t>
                              </m:r>
                              <m:r>
                                <a:rPr lang="en-AU" sz="1800">
                                  <a:solidFill>
                                    <a:schemeClr val="tx1"/>
                                  </a:solidFill>
                                  <a:effectLst/>
                                  <a:latin typeface="Cambria Math" panose="02040503050406030204" pitchFamily="18" charset="0"/>
                                </a:rPr>
                                <m:t>+ </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6</m:t>
                                  </m:r>
                                </m:sub>
                              </m:sSub>
                              <m:r>
                                <a:rPr lang="en-AU" sz="1800">
                                  <a:solidFill>
                                    <a:schemeClr val="tx1"/>
                                  </a:solidFill>
                                  <a:effectLst/>
                                  <a:latin typeface="Cambria Math" panose="02040503050406030204" pitchFamily="18" charset="0"/>
                                </a:rPr>
                                <m:t>𝐶</m:t>
                              </m:r>
                              <m:r>
                                <a:rPr lang="en-AU" sz="1800">
                                  <a:solidFill>
                                    <a:schemeClr val="tx1"/>
                                  </a:solidFill>
                                  <a:effectLst/>
                                  <a:latin typeface="Cambria Math" panose="02040503050406030204" pitchFamily="18" charset="0"/>
                                </a:rPr>
                                <m:t>+</m:t>
                              </m:r>
                              <m:nary>
                                <m:naryPr>
                                  <m:chr m:val="∑"/>
                                  <m:limLoc m:val="subSup"/>
                                  <m:ctrlPr>
                                    <a:rPr lang="en-AU" sz="1800" i="1">
                                      <a:solidFill>
                                        <a:schemeClr val="tx1"/>
                                      </a:solidFill>
                                      <a:effectLst/>
                                      <a:latin typeface="Cambria Math" panose="02040503050406030204" pitchFamily="18" charset="0"/>
                                    </a:rPr>
                                  </m:ctrlPr>
                                </m:naryPr>
                                <m:sub>
                                  <m:r>
                                    <a:rPr lang="en-AU" sz="1800">
                                      <a:solidFill>
                                        <a:schemeClr val="tx1"/>
                                      </a:solidFill>
                                      <a:effectLst/>
                                      <a:latin typeface="Cambria Math" panose="02040503050406030204" pitchFamily="18" charset="0"/>
                                    </a:rPr>
                                    <m:t>𝑗</m:t>
                                  </m:r>
                                  <m:r>
                                    <a:rPr lang="en-AU" sz="1800">
                                      <a:solidFill>
                                        <a:schemeClr val="tx1"/>
                                      </a:solidFill>
                                      <a:effectLst/>
                                      <a:latin typeface="Cambria Math" panose="02040503050406030204" pitchFamily="18" charset="0"/>
                                    </a:rPr>
                                    <m:t>=1</m:t>
                                  </m:r>
                                </m:sub>
                                <m:sup>
                                  <m:r>
                                    <a:rPr lang="en-AU" sz="1800">
                                      <a:solidFill>
                                        <a:schemeClr val="tx1"/>
                                      </a:solidFill>
                                      <a:effectLst/>
                                      <a:latin typeface="Cambria Math" panose="02040503050406030204" pitchFamily="18" charset="0"/>
                                    </a:rPr>
                                    <m:t>7</m:t>
                                  </m:r>
                                </m:sup>
                                <m:e>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𝑗</m:t>
                                      </m:r>
                                      <m:r>
                                        <a:rPr lang="en-AU" sz="1800">
                                          <a:solidFill>
                                            <a:schemeClr val="tx1"/>
                                          </a:solidFill>
                                          <a:effectLst/>
                                          <a:latin typeface="Cambria Math" panose="02040503050406030204" pitchFamily="18" charset="0"/>
                                        </a:rPr>
                                        <m:t>+6</m:t>
                                      </m:r>
                                    </m:sub>
                                  </m:sSub>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𝑀</m:t>
                                      </m:r>
                                    </m:e>
                                    <m:sub>
                                      <m:r>
                                        <a:rPr lang="en-AU" sz="1800">
                                          <a:solidFill>
                                            <a:schemeClr val="tx1"/>
                                          </a:solidFill>
                                          <a:effectLst/>
                                          <a:latin typeface="Cambria Math" panose="02040503050406030204" pitchFamily="18" charset="0"/>
                                        </a:rPr>
                                        <m:t>𝑗</m:t>
                                      </m:r>
                                    </m:sub>
                                  </m:sSub>
                                </m:e>
                              </m:nary>
                              <m:r>
                                <a:rPr lang="en-AU" sz="1800">
                                  <a:solidFill>
                                    <a:schemeClr val="tx1"/>
                                  </a:solidFill>
                                  <a:effectLst/>
                                  <a:latin typeface="Cambria Math" panose="02040503050406030204" pitchFamily="18" charset="0"/>
                                </a:rPr>
                                <m:t>+</m:t>
                              </m:r>
                              <m:r>
                                <a:rPr lang="en-AU" sz="1800">
                                  <a:solidFill>
                                    <a:schemeClr val="tx1"/>
                                  </a:solidFill>
                                  <a:effectLst/>
                                  <a:latin typeface="Cambria Math" panose="02040503050406030204" pitchFamily="18" charset="0"/>
                                </a:rPr>
                                <m:t>𝜀</m:t>
                              </m:r>
                            </m:oMath>
                          </a14:m>
                          <a:r>
                            <a:rPr lang="en-AU"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(1)</a:t>
                          </a:r>
                        </a:p>
                      </a:txBody>
                      <a:tcPr marL="68580" marR="68580" marT="0" marB="0">
                        <a:noFill/>
                      </a:tcPr>
                    </a:tc>
                    <a:extLst>
                      <a:ext uri="{0D108BD9-81ED-4DB2-BD59-A6C34878D82A}">
                        <a16:rowId xmlns:a16="http://schemas.microsoft.com/office/drawing/2014/main" val="1518886064"/>
                      </a:ext>
                    </a:extLst>
                  </a:tr>
                  <a:tr h="0">
                    <a:tc>
                      <a:txBody>
                        <a:bodyPr/>
                        <a:lstStyle/>
                        <a:p>
                          <a:pPr algn="ctr">
                            <a:lnSpc>
                              <a:spcPct val="120000"/>
                            </a:lnSpc>
                            <a:spcAft>
                              <a:spcPts val="600"/>
                            </a:spcAft>
                          </a:pPr>
                          <a14:m>
                            <m:oMath xmlns:m="http://schemas.openxmlformats.org/officeDocument/2006/math">
                              <m:r>
                                <a:rPr lang="en-AU" sz="1800" smtClean="0">
                                  <a:solidFill>
                                    <a:schemeClr val="tx1"/>
                                  </a:solidFill>
                                  <a:effectLst/>
                                  <a:latin typeface="Cambria Math" panose="02040503050406030204" pitchFamily="18" charset="0"/>
                                </a:rPr>
                                <m:t>𝐸</m:t>
                              </m:r>
                              <m:r>
                                <a:rPr lang="en-AU" sz="1800" smtClean="0">
                                  <a:solidFill>
                                    <a:schemeClr val="tx1"/>
                                  </a:solidFill>
                                  <a:effectLst/>
                                  <a:latin typeface="Cambria Math" panose="02040503050406030204" pitchFamily="18" charset="0"/>
                                </a:rPr>
                                <m:t>=</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0</m:t>
                                  </m:r>
                                </m:sub>
                              </m:sSub>
                              <m:r>
                                <a:rPr lang="en-AU" sz="1800">
                                  <a:solidFill>
                                    <a:schemeClr val="tx1"/>
                                  </a:solidFill>
                                  <a:effectLst/>
                                  <a:latin typeface="Cambria Math" panose="02040503050406030204" pitchFamily="18" charset="0"/>
                                </a:rPr>
                                <m:t> + </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1</m:t>
                                  </m:r>
                                </m:sub>
                              </m:sSub>
                              <m:r>
                                <a:rPr lang="en-AU" sz="1800">
                                  <a:solidFill>
                                    <a:schemeClr val="tx1"/>
                                  </a:solidFill>
                                  <a:effectLst/>
                                  <a:latin typeface="Cambria Math" panose="02040503050406030204" pitchFamily="18" charset="0"/>
                                </a:rPr>
                                <m:t>𝑇𝐿</m:t>
                              </m:r>
                              <m:r>
                                <a:rPr lang="en-AU" sz="1800">
                                  <a:solidFill>
                                    <a:schemeClr val="tx1"/>
                                  </a:solidFill>
                                  <a:effectLst/>
                                  <a:latin typeface="Cambria Math" panose="02040503050406030204" pitchFamily="18" charset="0"/>
                                </a:rPr>
                                <m:t> + </m:t>
                              </m:r>
                              <m:nary>
                                <m:naryPr>
                                  <m:chr m:val="∑"/>
                                  <m:limLoc m:val="subSup"/>
                                  <m:ctrlPr>
                                    <a:rPr lang="en-AU" sz="1800" i="1">
                                      <a:solidFill>
                                        <a:schemeClr val="tx1"/>
                                      </a:solidFill>
                                      <a:effectLst/>
                                      <a:latin typeface="Cambria Math" panose="02040503050406030204" pitchFamily="18" charset="0"/>
                                    </a:rPr>
                                  </m:ctrlPr>
                                </m:naryPr>
                                <m:sub>
                                  <m:r>
                                    <a:rPr lang="en-AU" sz="1800">
                                      <a:solidFill>
                                        <a:schemeClr val="tx1"/>
                                      </a:solidFill>
                                      <a:effectLst/>
                                      <a:latin typeface="Cambria Math" panose="02040503050406030204" pitchFamily="18" charset="0"/>
                                    </a:rPr>
                                    <m:t>𝑖</m:t>
                                  </m:r>
                                  <m:r>
                                    <a:rPr lang="en-AU" sz="1800">
                                      <a:solidFill>
                                        <a:schemeClr val="tx1"/>
                                      </a:solidFill>
                                      <a:effectLst/>
                                      <a:latin typeface="Cambria Math" panose="02040503050406030204" pitchFamily="18" charset="0"/>
                                    </a:rPr>
                                    <m:t>=1</m:t>
                                  </m:r>
                                </m:sub>
                                <m:sup>
                                  <m:r>
                                    <a:rPr lang="en-AU" sz="1800">
                                      <a:solidFill>
                                        <a:schemeClr val="tx1"/>
                                      </a:solidFill>
                                      <a:effectLst/>
                                      <a:latin typeface="Cambria Math" panose="02040503050406030204" pitchFamily="18" charset="0"/>
                                    </a:rPr>
                                    <m:t>3</m:t>
                                  </m:r>
                                </m:sup>
                                <m:e>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𝑖</m:t>
                                      </m:r>
                                      <m:r>
                                        <a:rPr lang="en-AU" sz="1800">
                                          <a:solidFill>
                                            <a:schemeClr val="tx1"/>
                                          </a:solidFill>
                                          <a:effectLst/>
                                          <a:latin typeface="Cambria Math" panose="02040503050406030204" pitchFamily="18" charset="0"/>
                                        </a:rPr>
                                        <m:t>+1</m:t>
                                      </m:r>
                                    </m:sub>
                                  </m:sSub>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𝐻</m:t>
                                      </m:r>
                                    </m:e>
                                    <m:sub>
                                      <m:r>
                                        <a:rPr lang="en-AU" sz="1800">
                                          <a:solidFill>
                                            <a:schemeClr val="tx1"/>
                                          </a:solidFill>
                                          <a:effectLst/>
                                          <a:latin typeface="Cambria Math" panose="02040503050406030204" pitchFamily="18" charset="0"/>
                                        </a:rPr>
                                        <m:t>𝑖</m:t>
                                      </m:r>
                                    </m:sub>
                                  </m:sSub>
                                </m:e>
                              </m:nary>
                              <m:r>
                                <a:rPr lang="en-AU" sz="1800">
                                  <a:solidFill>
                                    <a:schemeClr val="tx1"/>
                                  </a:solidFill>
                                  <a:effectLst/>
                                  <a:latin typeface="Cambria Math" panose="02040503050406030204" pitchFamily="18" charset="0"/>
                                </a:rPr>
                                <m:t>+</m:t>
                              </m:r>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5</m:t>
                                  </m:r>
                                </m:sub>
                              </m:sSub>
                              <m:r>
                                <a:rPr lang="en-AU" sz="1800">
                                  <a:solidFill>
                                    <a:schemeClr val="tx1"/>
                                  </a:solidFill>
                                  <a:effectLst/>
                                  <a:latin typeface="Cambria Math" panose="02040503050406030204" pitchFamily="18" charset="0"/>
                                </a:rPr>
                                <m:t>𝑌</m:t>
                              </m:r>
                              <m:r>
                                <a:rPr lang="en-AU" sz="1800">
                                  <a:solidFill>
                                    <a:schemeClr val="tx1"/>
                                  </a:solidFill>
                                  <a:effectLst/>
                                  <a:latin typeface="Cambria Math" panose="02040503050406030204" pitchFamily="18" charset="0"/>
                                </a:rPr>
                                <m:t>+</m:t>
                              </m:r>
                              <m:nary>
                                <m:naryPr>
                                  <m:chr m:val="∑"/>
                                  <m:limLoc m:val="subSup"/>
                                  <m:ctrlPr>
                                    <a:rPr lang="en-AU" sz="1800" i="1">
                                      <a:solidFill>
                                        <a:schemeClr val="tx1"/>
                                      </a:solidFill>
                                      <a:effectLst/>
                                      <a:latin typeface="Cambria Math" panose="02040503050406030204" pitchFamily="18" charset="0"/>
                                    </a:rPr>
                                  </m:ctrlPr>
                                </m:naryPr>
                                <m:sub>
                                  <m:r>
                                    <a:rPr lang="en-AU" sz="1800">
                                      <a:solidFill>
                                        <a:schemeClr val="tx1"/>
                                      </a:solidFill>
                                      <a:effectLst/>
                                      <a:latin typeface="Cambria Math" panose="02040503050406030204" pitchFamily="18" charset="0"/>
                                    </a:rPr>
                                    <m:t>𝑗</m:t>
                                  </m:r>
                                  <m:r>
                                    <a:rPr lang="en-AU" sz="1800">
                                      <a:solidFill>
                                        <a:schemeClr val="tx1"/>
                                      </a:solidFill>
                                      <a:effectLst/>
                                      <a:latin typeface="Cambria Math" panose="02040503050406030204" pitchFamily="18" charset="0"/>
                                    </a:rPr>
                                    <m:t>=1</m:t>
                                  </m:r>
                                </m:sub>
                                <m:sup>
                                  <m:r>
                                    <a:rPr lang="en-AU" sz="1800">
                                      <a:solidFill>
                                        <a:schemeClr val="tx1"/>
                                      </a:solidFill>
                                      <a:effectLst/>
                                      <a:latin typeface="Cambria Math" panose="02040503050406030204" pitchFamily="18" charset="0"/>
                                    </a:rPr>
                                    <m:t>11</m:t>
                                  </m:r>
                                </m:sup>
                                <m:e>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𝑗</m:t>
                                      </m:r>
                                      <m:r>
                                        <a:rPr lang="en-AU" sz="1800">
                                          <a:solidFill>
                                            <a:schemeClr val="tx1"/>
                                          </a:solidFill>
                                          <a:effectLst/>
                                          <a:latin typeface="Cambria Math" panose="02040503050406030204" pitchFamily="18" charset="0"/>
                                        </a:rPr>
                                        <m:t>+5</m:t>
                                      </m:r>
                                    </m:sub>
                                  </m:sSub>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𝑇</m:t>
                                      </m:r>
                                    </m:e>
                                    <m:sub>
                                      <m:r>
                                        <a:rPr lang="en-AU" sz="1800">
                                          <a:solidFill>
                                            <a:schemeClr val="tx1"/>
                                          </a:solidFill>
                                          <a:effectLst/>
                                          <a:latin typeface="Cambria Math" panose="02040503050406030204" pitchFamily="18" charset="0"/>
                                        </a:rPr>
                                        <m:t>𝑗</m:t>
                                      </m:r>
                                    </m:sub>
                                  </m:sSub>
                                </m:e>
                              </m:nary>
                              <m:r>
                                <a:rPr lang="en-AU" sz="1800">
                                  <a:solidFill>
                                    <a:schemeClr val="tx1"/>
                                  </a:solidFill>
                                  <a:effectLst/>
                                  <a:latin typeface="Cambria Math" panose="02040503050406030204" pitchFamily="18" charset="0"/>
                                </a:rPr>
                                <m:t>+</m:t>
                              </m:r>
                              <m:nary>
                                <m:naryPr>
                                  <m:chr m:val="∑"/>
                                  <m:limLoc m:val="subSup"/>
                                  <m:ctrlPr>
                                    <a:rPr lang="en-AU" sz="1800" i="1">
                                      <a:solidFill>
                                        <a:schemeClr val="tx1"/>
                                      </a:solidFill>
                                      <a:effectLst/>
                                      <a:latin typeface="Cambria Math" panose="02040503050406030204" pitchFamily="18" charset="0"/>
                                    </a:rPr>
                                  </m:ctrlPr>
                                </m:naryPr>
                                <m:sub>
                                  <m:r>
                                    <a:rPr lang="en-AU" sz="1800">
                                      <a:solidFill>
                                        <a:schemeClr val="tx1"/>
                                      </a:solidFill>
                                      <a:effectLst/>
                                      <a:latin typeface="Cambria Math" panose="02040503050406030204" pitchFamily="18" charset="0"/>
                                    </a:rPr>
                                    <m:t>𝑘</m:t>
                                  </m:r>
                                  <m:r>
                                    <a:rPr lang="en-AU" sz="1800">
                                      <a:solidFill>
                                        <a:schemeClr val="tx1"/>
                                      </a:solidFill>
                                      <a:effectLst/>
                                      <a:latin typeface="Cambria Math" panose="02040503050406030204" pitchFamily="18" charset="0"/>
                                    </a:rPr>
                                    <m:t>=1</m:t>
                                  </m:r>
                                </m:sub>
                                <m:sup>
                                  <m:r>
                                    <a:rPr lang="en-AU" sz="1800">
                                      <a:solidFill>
                                        <a:schemeClr val="tx1"/>
                                      </a:solidFill>
                                      <a:effectLst/>
                                      <a:latin typeface="Cambria Math" panose="02040503050406030204" pitchFamily="18" charset="0"/>
                                    </a:rPr>
                                    <m:t>7</m:t>
                                  </m:r>
                                </m:sup>
                                <m:e>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𝛽</m:t>
                                      </m:r>
                                    </m:e>
                                    <m:sub>
                                      <m:r>
                                        <a:rPr lang="en-AU" sz="1800">
                                          <a:solidFill>
                                            <a:schemeClr val="tx1"/>
                                          </a:solidFill>
                                          <a:effectLst/>
                                          <a:latin typeface="Cambria Math" panose="02040503050406030204" pitchFamily="18" charset="0"/>
                                        </a:rPr>
                                        <m:t>𝑘</m:t>
                                      </m:r>
                                      <m:r>
                                        <a:rPr lang="en-AU" sz="1800">
                                          <a:solidFill>
                                            <a:schemeClr val="tx1"/>
                                          </a:solidFill>
                                          <a:effectLst/>
                                          <a:latin typeface="Cambria Math" panose="02040503050406030204" pitchFamily="18" charset="0"/>
                                        </a:rPr>
                                        <m:t>+16</m:t>
                                      </m:r>
                                    </m:sub>
                                  </m:sSub>
                                  <m:sSub>
                                    <m:sSubPr>
                                      <m:ctrlPr>
                                        <a:rPr lang="en-AU" sz="1800" i="1">
                                          <a:solidFill>
                                            <a:schemeClr val="tx1"/>
                                          </a:solidFill>
                                          <a:effectLst/>
                                          <a:latin typeface="Cambria Math" panose="02040503050406030204" pitchFamily="18" charset="0"/>
                                        </a:rPr>
                                      </m:ctrlPr>
                                    </m:sSubPr>
                                    <m:e>
                                      <m:r>
                                        <a:rPr lang="en-AU" sz="1800">
                                          <a:solidFill>
                                            <a:schemeClr val="tx1"/>
                                          </a:solidFill>
                                          <a:effectLst/>
                                          <a:latin typeface="Cambria Math" panose="02040503050406030204" pitchFamily="18" charset="0"/>
                                        </a:rPr>
                                        <m:t>𝑀</m:t>
                                      </m:r>
                                    </m:e>
                                    <m:sub>
                                      <m:r>
                                        <a:rPr lang="en-AU" sz="1800">
                                          <a:solidFill>
                                            <a:schemeClr val="tx1"/>
                                          </a:solidFill>
                                          <a:effectLst/>
                                          <a:latin typeface="Cambria Math" panose="02040503050406030204" pitchFamily="18" charset="0"/>
                                        </a:rPr>
                                        <m:t>𝑘</m:t>
                                      </m:r>
                                    </m:sub>
                                  </m:sSub>
                                </m:e>
                              </m:nary>
                              <m:r>
                                <a:rPr lang="en-AU" sz="1800">
                                  <a:solidFill>
                                    <a:schemeClr val="tx1"/>
                                  </a:solidFill>
                                  <a:effectLst/>
                                  <a:latin typeface="Cambria Math" panose="02040503050406030204" pitchFamily="18" charset="0"/>
                                </a:rPr>
                                <m:t>+</m:t>
                              </m:r>
                              <m:r>
                                <a:rPr lang="en-AU" sz="1800">
                                  <a:solidFill>
                                    <a:schemeClr val="tx1"/>
                                  </a:solidFill>
                                  <a:effectLst/>
                                  <a:latin typeface="Cambria Math" panose="02040503050406030204" pitchFamily="18" charset="0"/>
                                </a:rPr>
                                <m:t>𝜀</m:t>
                              </m:r>
                            </m:oMath>
                          </a14:m>
                          <a:r>
                            <a:rPr lang="en-AU"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a:t>
                          </a:r>
                        </a:p>
                      </a:txBody>
                      <a:tcPr marL="68580" marR="68580" marT="0" marB="0">
                        <a:noFill/>
                      </a:tcPr>
                    </a:tc>
                    <a:extLst>
                      <a:ext uri="{0D108BD9-81ED-4DB2-BD59-A6C34878D82A}">
                        <a16:rowId xmlns:a16="http://schemas.microsoft.com/office/drawing/2014/main" val="2800446115"/>
                      </a:ext>
                    </a:extLst>
                  </a:tr>
                </a:tbl>
              </a:graphicData>
            </a:graphic>
          </p:graphicFrame>
        </mc:Choice>
        <mc:Fallback xmlns="">
          <p:graphicFrame>
            <p:nvGraphicFramePr>
              <p:cNvPr id="6" name="Table 5">
                <a:extLst>
                  <a:ext uri="{FF2B5EF4-FFF2-40B4-BE49-F238E27FC236}">
                    <a16:creationId xmlns:a16="http://schemas.microsoft.com/office/drawing/2014/main" id="{4106C1D0-F42A-4D68-8C1F-08FB126C472F}"/>
                  </a:ext>
                </a:extLst>
              </p:cNvPr>
              <p:cNvGraphicFramePr>
                <a:graphicFrameLocks noGrp="1"/>
              </p:cNvGraphicFramePr>
              <p:nvPr>
                <p:extLst>
                  <p:ext uri="{D42A27DB-BD31-4B8C-83A1-F6EECF244321}">
                    <p14:modId xmlns:p14="http://schemas.microsoft.com/office/powerpoint/2010/main" val="3378426669"/>
                  </p:ext>
                </p:extLst>
              </p:nvPr>
            </p:nvGraphicFramePr>
            <p:xfrm>
              <a:off x="2929046" y="1412776"/>
              <a:ext cx="8448938" cy="738378"/>
            </p:xfrm>
            <a:graphic>
              <a:graphicData uri="http://schemas.openxmlformats.org/drawingml/2006/table">
                <a:tbl>
                  <a:tblPr firstRow="1" firstCol="1" bandRow="1">
                    <a:tableStyleId>{5C22544A-7EE6-4342-B048-85BDC9FD1C3A}</a:tableStyleId>
                  </a:tblPr>
                  <a:tblGrid>
                    <a:gridCol w="8448938">
                      <a:extLst>
                        <a:ext uri="{9D8B030D-6E8A-4147-A177-3AD203B41FA5}">
                          <a16:colId xmlns:a16="http://schemas.microsoft.com/office/drawing/2014/main" val="2334813444"/>
                        </a:ext>
                      </a:extLst>
                    </a:gridCol>
                  </a:tblGrid>
                  <a:tr h="369316">
                    <a:tc>
                      <a:txBody>
                        <a:bodyPr/>
                        <a:lstStyle/>
                        <a:p>
                          <a:endParaRPr lang="en-US"/>
                        </a:p>
                      </a:txBody>
                      <a:tcPr marL="68580" marR="68580" marT="0" marB="0">
                        <a:blipFill>
                          <a:blip r:embed="rId3"/>
                          <a:stretch>
                            <a:fillRect l="-72" t="-113115" r="-288" b="-290164"/>
                          </a:stretch>
                        </a:blipFill>
                      </a:tcPr>
                    </a:tc>
                    <a:extLst>
                      <a:ext uri="{0D108BD9-81ED-4DB2-BD59-A6C34878D82A}">
                        <a16:rowId xmlns:a16="http://schemas.microsoft.com/office/drawing/2014/main" val="1518886064"/>
                      </a:ext>
                    </a:extLst>
                  </a:tr>
                  <a:tr h="369062">
                    <a:tc>
                      <a:txBody>
                        <a:bodyPr/>
                        <a:lstStyle/>
                        <a:p>
                          <a:endParaRPr lang="en-US"/>
                        </a:p>
                      </a:txBody>
                      <a:tcPr marL="68580" marR="68580" marT="0" marB="0">
                        <a:blipFill>
                          <a:blip r:embed="rId3"/>
                          <a:stretch>
                            <a:fillRect l="-72" t="-213115" r="-288" b="-190164"/>
                          </a:stretch>
                        </a:blipFill>
                      </a:tcPr>
                    </a:tc>
                    <a:extLst>
                      <a:ext uri="{0D108BD9-81ED-4DB2-BD59-A6C34878D82A}">
                        <a16:rowId xmlns:a16="http://schemas.microsoft.com/office/drawing/2014/main" val="2800446115"/>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1FEF2857-ED6E-41E1-9714-22FCE031DA15}"/>
                  </a:ext>
                </a:extLst>
              </p:cNvPr>
              <p:cNvGraphicFramePr>
                <a:graphicFrameLocks noGrp="1"/>
              </p:cNvGraphicFramePr>
              <p:nvPr>
                <p:extLst>
                  <p:ext uri="{D42A27DB-BD31-4B8C-83A1-F6EECF244321}">
                    <p14:modId xmlns:p14="http://schemas.microsoft.com/office/powerpoint/2010/main" val="2221288795"/>
                  </p:ext>
                </p:extLst>
              </p:nvPr>
            </p:nvGraphicFramePr>
            <p:xfrm>
              <a:off x="1271464" y="2420888"/>
              <a:ext cx="9649072" cy="2540563"/>
            </p:xfrm>
            <a:graphic>
              <a:graphicData uri="http://schemas.openxmlformats.org/drawingml/2006/table">
                <a:tbl>
                  <a:tblPr firstRow="1" bandRow="1">
                    <a:tableStyleId>{5C22544A-7EE6-4342-B048-85BDC9FD1C3A}</a:tableStyleId>
                  </a:tblPr>
                  <a:tblGrid>
                    <a:gridCol w="4824536">
                      <a:extLst>
                        <a:ext uri="{9D8B030D-6E8A-4147-A177-3AD203B41FA5}">
                          <a16:colId xmlns:a16="http://schemas.microsoft.com/office/drawing/2014/main" val="3466453467"/>
                        </a:ext>
                      </a:extLst>
                    </a:gridCol>
                    <a:gridCol w="4824536">
                      <a:extLst>
                        <a:ext uri="{9D8B030D-6E8A-4147-A177-3AD203B41FA5}">
                          <a16:colId xmlns:a16="http://schemas.microsoft.com/office/drawing/2014/main" val="4036470865"/>
                        </a:ext>
                      </a:extLst>
                    </a:gridCol>
                  </a:tblGrid>
                  <a:tr h="2540563">
                    <a:tc>
                      <a:txBody>
                        <a:bodyPr/>
                        <a:lstStyle/>
                        <a:p>
                          <a:r>
                            <a:rPr lang="de-DE" sz="1700" b="0" cap="none" spc="0" dirty="0">
                              <a:ln>
                                <a:noFill/>
                              </a:ln>
                              <a:solidFill>
                                <a:schemeClr val="tx1"/>
                              </a:solidFill>
                              <a:effectLst/>
                            </a:rPr>
                            <a:t>Equation (1) </a:t>
                          </a:r>
                          <a:r>
                            <a:rPr lang="de-DE" sz="1700" b="0" cap="none" spc="0" dirty="0">
                              <a:ln>
                                <a:noFill/>
                              </a:ln>
                              <a:solidFill>
                                <a:schemeClr val="tx1"/>
                              </a:solidFill>
                              <a:effectLst/>
                              <a:sym typeface="Wingdings" panose="05000000000000000000" pitchFamily="2" charset="2"/>
                            </a:rPr>
                            <a:t> main regression</a:t>
                          </a:r>
                        </a:p>
                        <a:p>
                          <a:r>
                            <a:rPr lang="de-DE" sz="1700" b="0" cap="none" spc="0" dirty="0">
                              <a:ln>
                                <a:noFill/>
                              </a:ln>
                              <a:solidFill>
                                <a:schemeClr val="tx1"/>
                              </a:solidFill>
                              <a:effectLst/>
                              <a:sym typeface="Wingdings" panose="05000000000000000000" pitchFamily="2" charset="2"/>
                            </a:rPr>
                            <a:t>Equation (2)  replaces complexity by dummy variables for data processing techniques</a:t>
                          </a:r>
                          <a:endParaRPr lang="en-US" sz="1700" b="0" kern="1200" cap="none" spc="0" dirty="0">
                            <a:ln>
                              <a:noFill/>
                            </a:ln>
                            <a:solidFill>
                              <a:schemeClr val="tx1"/>
                            </a:solidFill>
                            <a:effectLst/>
                            <a:latin typeface="+mn-lt"/>
                            <a:ea typeface="Cambria Math" pitchFamily="18"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dirty="0">
                              <a:ln>
                                <a:noFill/>
                              </a:ln>
                              <a:solidFill>
                                <a:schemeClr val="tx1"/>
                              </a:solidFill>
                              <a:effectLst/>
                              <a:latin typeface="+mn-lt"/>
                              <a:ea typeface="Cambria Math" pitchFamily="18" charset="0"/>
                              <a:cs typeface="+mn-cs"/>
                            </a:rPr>
                            <a:t>E </a:t>
                          </a:r>
                          <a:r>
                            <a:rPr lang="en-US" sz="1700" b="0" kern="1200" cap="none" spc="0" dirty="0">
                              <a:ln>
                                <a:noFill/>
                              </a:ln>
                              <a:solidFill>
                                <a:schemeClr val="tx1"/>
                              </a:solidFill>
                              <a:effectLst/>
                              <a:latin typeface="+mn-lt"/>
                              <a:ea typeface="Cambria Math" pitchFamily="18" charset="0"/>
                              <a:cs typeface="+mn-cs"/>
                              <a:sym typeface="Wingdings" panose="05000000000000000000" pitchFamily="2" charset="2"/>
                            </a:rPr>
                            <a:t></a:t>
                          </a:r>
                          <a:r>
                            <a:rPr lang="en-US" sz="1700" b="0" kern="1200" cap="none" spc="0" dirty="0">
                              <a:ln>
                                <a:noFill/>
                              </a:ln>
                              <a:solidFill>
                                <a:schemeClr val="tx1"/>
                              </a:solidFill>
                              <a:effectLst/>
                              <a:latin typeface="+mn-lt"/>
                              <a:ea typeface="Cambria Math" pitchFamily="18" charset="0"/>
                              <a:cs typeface="+mn-cs"/>
                            </a:rPr>
                            <a:t> PV output forecast errors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14:m>
                            <m:oMath xmlns:m="http://schemas.openxmlformats.org/officeDocument/2006/math">
                              <m:sSub>
                                <m:sSubPr>
                                  <m:ctrlPr>
                                    <a:rPr lang="en-AU" sz="1700" i="1" smtClean="0">
                                      <a:solidFill>
                                        <a:schemeClr val="tx1"/>
                                      </a:solidFill>
                                      <a:effectLst/>
                                      <a:latin typeface="Cambria Math" panose="02040503050406030204" pitchFamily="18" charset="0"/>
                                    </a:rPr>
                                  </m:ctrlPr>
                                </m:sSubPr>
                                <m:e>
                                  <m:r>
                                    <a:rPr lang="en-AU" sz="1700">
                                      <a:solidFill>
                                        <a:schemeClr val="tx1"/>
                                      </a:solidFill>
                                      <a:effectLst/>
                                      <a:latin typeface="Cambria Math" panose="02040503050406030204" pitchFamily="18" charset="0"/>
                                    </a:rPr>
                                    <m:t>𝛽</m:t>
                                  </m:r>
                                </m:e>
                                <m:sub>
                                  <m:r>
                                    <a:rPr lang="en-AU" sz="1700">
                                      <a:solidFill>
                                        <a:schemeClr val="tx1"/>
                                      </a:solidFill>
                                      <a:effectLst/>
                                      <a:latin typeface="Cambria Math" panose="02040503050406030204" pitchFamily="18" charset="0"/>
                                    </a:rPr>
                                    <m:t>0</m:t>
                                  </m:r>
                                </m:sub>
                              </m:sSub>
                            </m:oMath>
                          </a14:m>
                          <a:r>
                            <a:rPr lang="en-AU" sz="1700" b="0" kern="1200" cap="none" spc="0" dirty="0">
                              <a:ln>
                                <a:noFill/>
                              </a:ln>
                              <a:solidFill>
                                <a:schemeClr val="tx1"/>
                              </a:solidFill>
                              <a:effectLst/>
                              <a:latin typeface="+mn-lt"/>
                              <a:ea typeface="Cambria Math" pitchFamily="18" charset="0"/>
                              <a:cs typeface="+mn-cs"/>
                            </a:rPr>
                            <a:t>, </a:t>
                          </a:r>
                          <a14:m>
                            <m:oMath xmlns:m="http://schemas.openxmlformats.org/officeDocument/2006/math">
                              <m:sSub>
                                <m:sSubPr>
                                  <m:ctrlPr>
                                    <a:rPr lang="en-AU" sz="1700" i="1" smtClean="0">
                                      <a:solidFill>
                                        <a:schemeClr val="tx1"/>
                                      </a:solidFill>
                                      <a:effectLst/>
                                      <a:latin typeface="Cambria Math" panose="02040503050406030204" pitchFamily="18" charset="0"/>
                                    </a:rPr>
                                  </m:ctrlPr>
                                </m:sSubPr>
                                <m:e>
                                  <m:r>
                                    <a:rPr lang="en-AU" sz="1700">
                                      <a:solidFill>
                                        <a:schemeClr val="tx1"/>
                                      </a:solidFill>
                                      <a:effectLst/>
                                      <a:latin typeface="Cambria Math" panose="02040503050406030204" pitchFamily="18" charset="0"/>
                                    </a:rPr>
                                    <m:t>𝛽</m:t>
                                  </m:r>
                                </m:e>
                                <m:sub>
                                  <m:r>
                                    <a:rPr lang="en-AU" sz="1700">
                                      <a:solidFill>
                                        <a:schemeClr val="tx1"/>
                                      </a:solidFill>
                                      <a:effectLst/>
                                      <a:latin typeface="Cambria Math" panose="02040503050406030204" pitchFamily="18" charset="0"/>
                                    </a:rPr>
                                    <m:t>1</m:t>
                                  </m:r>
                                </m:sub>
                              </m:sSub>
                            </m:oMath>
                          </a14:m>
                          <a:r>
                            <a:rPr lang="en-US" sz="1700" b="0" kern="1200" cap="none" spc="0" dirty="0">
                              <a:ln>
                                <a:noFill/>
                              </a:ln>
                              <a:solidFill>
                                <a:schemeClr val="tx1"/>
                              </a:solidFill>
                              <a:effectLst/>
                              <a:latin typeface="+mn-lt"/>
                              <a:ea typeface="Cambria Math" pitchFamily="18" charset="0"/>
                              <a:cs typeface="+mn-cs"/>
                            </a:rPr>
                            <a:t>,…</a:t>
                          </a:r>
                          <a:r>
                            <a:rPr lang="en-US" sz="1700" b="0" kern="1200" cap="none" spc="0" baseline="0" dirty="0">
                              <a:ln>
                                <a:noFill/>
                              </a:ln>
                              <a:solidFill>
                                <a:schemeClr val="tx1"/>
                              </a:solidFill>
                              <a:effectLst/>
                              <a:latin typeface="+mn-lt"/>
                              <a:ea typeface="Cambria Math" pitchFamily="18" charset="0"/>
                              <a:cs typeface="+mn-cs"/>
                            </a:rPr>
                            <a:t> </a:t>
                          </a: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 coefficients of explanatory variable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TL  the length of out-of-sample test sets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H  dummy variable for forecast horizon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700" b="0" kern="1200" cap="none" spc="0" dirty="0">
                            <a:ln>
                              <a:noFill/>
                            </a:ln>
                            <a:solidFill>
                              <a:schemeClr val="tx1"/>
                            </a:solidFill>
                            <a:effectLst/>
                            <a:latin typeface="+mn-lt"/>
                            <a:ea typeface="Cambria Math" pitchFamily="18" charset="0"/>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Y  the year publishing the paper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C  complexity of the model (counting the number of data processing techniques)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M  dummy variable for model type (regression, ML,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T  dummy variable for data processing technique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14:m>
                            <m:oMath xmlns:m="http://schemas.openxmlformats.org/officeDocument/2006/math">
                              <m:r>
                                <a:rPr lang="en-AU" sz="1700" smtClean="0">
                                  <a:solidFill>
                                    <a:schemeClr val="tx1"/>
                                  </a:solidFill>
                                  <a:effectLst/>
                                  <a:latin typeface="Cambria Math" panose="02040503050406030204" pitchFamily="18" charset="0"/>
                                </a:rPr>
                                <m:t>𝜀</m:t>
                              </m:r>
                            </m:oMath>
                          </a14:m>
                          <a:r>
                            <a:rPr lang="en-US" sz="1700" b="0" kern="1200" cap="none" spc="0" baseline="0" dirty="0">
                              <a:ln>
                                <a:noFill/>
                              </a:ln>
                              <a:solidFill>
                                <a:schemeClr val="tx1"/>
                              </a:solidFill>
                              <a:effectLst/>
                              <a:latin typeface="+mn-lt"/>
                              <a:ea typeface="Cambria Math" pitchFamily="18" charset="0"/>
                              <a:cs typeface="+mn-cs"/>
                              <a:sym typeface="Wingdings" panose="05000000000000000000" pitchFamily="2" charset="2"/>
                            </a:rPr>
                            <a:t>  error </a:t>
                          </a:r>
                          <a:endParaRPr lang="de-DE" sz="1700" b="0" cap="none" spc="0" dirty="0">
                            <a:ln>
                              <a:noFill/>
                            </a:ln>
                            <a:solidFill>
                              <a:schemeClr val="tx1"/>
                            </a:solidFill>
                            <a:effectLs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440187"/>
                      </a:ext>
                    </a:extLst>
                  </a:tr>
                </a:tbl>
              </a:graphicData>
            </a:graphic>
          </p:graphicFrame>
        </mc:Choice>
        <mc:Fallback xmlns="">
          <p:graphicFrame>
            <p:nvGraphicFramePr>
              <p:cNvPr id="7" name="Table 7">
                <a:extLst>
                  <a:ext uri="{FF2B5EF4-FFF2-40B4-BE49-F238E27FC236}">
                    <a16:creationId xmlns:a16="http://schemas.microsoft.com/office/drawing/2014/main" id="{1FEF2857-ED6E-41E1-9714-22FCE031DA15}"/>
                  </a:ext>
                </a:extLst>
              </p:cNvPr>
              <p:cNvGraphicFramePr>
                <a:graphicFrameLocks noGrp="1"/>
              </p:cNvGraphicFramePr>
              <p:nvPr>
                <p:extLst>
                  <p:ext uri="{D42A27DB-BD31-4B8C-83A1-F6EECF244321}">
                    <p14:modId xmlns:p14="http://schemas.microsoft.com/office/powerpoint/2010/main" val="2221288795"/>
                  </p:ext>
                </p:extLst>
              </p:nvPr>
            </p:nvGraphicFramePr>
            <p:xfrm>
              <a:off x="1271464" y="2420888"/>
              <a:ext cx="9649072" cy="2540563"/>
            </p:xfrm>
            <a:graphic>
              <a:graphicData uri="http://schemas.openxmlformats.org/drawingml/2006/table">
                <a:tbl>
                  <a:tblPr firstRow="1" bandRow="1">
                    <a:tableStyleId>{5C22544A-7EE6-4342-B048-85BDC9FD1C3A}</a:tableStyleId>
                  </a:tblPr>
                  <a:tblGrid>
                    <a:gridCol w="4824536">
                      <a:extLst>
                        <a:ext uri="{9D8B030D-6E8A-4147-A177-3AD203B41FA5}">
                          <a16:colId xmlns:a16="http://schemas.microsoft.com/office/drawing/2014/main" val="3466453467"/>
                        </a:ext>
                      </a:extLst>
                    </a:gridCol>
                    <a:gridCol w="4824536">
                      <a:extLst>
                        <a:ext uri="{9D8B030D-6E8A-4147-A177-3AD203B41FA5}">
                          <a16:colId xmlns:a16="http://schemas.microsoft.com/office/drawing/2014/main" val="4036470865"/>
                        </a:ext>
                      </a:extLst>
                    </a:gridCol>
                  </a:tblGrid>
                  <a:tr h="2540563">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t="-719" r="-100000"/>
                          </a:stretch>
                        </a:blip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l="-100000" t="-719"/>
                          </a:stretch>
                        </a:blipFill>
                      </a:tcPr>
                    </a:tc>
                    <a:extLst>
                      <a:ext uri="{0D108BD9-81ED-4DB2-BD59-A6C34878D82A}">
                        <a16:rowId xmlns:a16="http://schemas.microsoft.com/office/drawing/2014/main" val="221440187"/>
                      </a:ext>
                    </a:extLst>
                  </a:tr>
                </a:tbl>
              </a:graphicData>
            </a:graphic>
          </p:graphicFrame>
        </mc:Fallback>
      </mc:AlternateContent>
    </p:spTree>
    <p:extLst>
      <p:ext uri="{BB962C8B-B14F-4D97-AF65-F5344CB8AC3E}">
        <p14:creationId xmlns:p14="http://schemas.microsoft.com/office/powerpoint/2010/main" val="284645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7</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lstStyle/>
          <a:p>
            <a:r>
              <a:rPr lang="de-DE" dirty="0"/>
              <a:t>Results and Discussion – What factors drive the forecast accuracy? (1)</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2" name="TextBox 11">
            <a:extLst>
              <a:ext uri="{FF2B5EF4-FFF2-40B4-BE49-F238E27FC236}">
                <a16:creationId xmlns:a16="http://schemas.microsoft.com/office/drawing/2014/main" id="{706DCBD4-A17F-4B7E-904A-00B81B9335C8}"/>
              </a:ext>
            </a:extLst>
          </p:cNvPr>
          <p:cNvSpPr txBox="1"/>
          <p:nvPr/>
        </p:nvSpPr>
        <p:spPr>
          <a:xfrm>
            <a:off x="6312024" y="5301208"/>
            <a:ext cx="4680520" cy="369332"/>
          </a:xfrm>
          <a:prstGeom prst="rect">
            <a:avLst/>
          </a:prstGeom>
          <a:noFill/>
        </p:spPr>
        <p:txBody>
          <a:bodyPr wrap="square" rtlCol="0">
            <a:spAutoFit/>
          </a:bodyPr>
          <a:lstStyle/>
          <a:p>
            <a:pPr algn="ctr"/>
            <a:r>
              <a:rPr lang="de-DE" dirty="0">
                <a:solidFill>
                  <a:schemeClr val="bg1"/>
                </a:solidFill>
              </a:rPr>
              <a:t>Demand System</a:t>
            </a:r>
            <a:endParaRPr lang="en-AU" dirty="0">
              <a:solidFill>
                <a:schemeClr val="bg1"/>
              </a:solidFill>
            </a:endParaRPr>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527381" y="1556792"/>
            <a:ext cx="5712635" cy="4425950"/>
          </a:xfrm>
        </p:spPr>
        <p:txBody>
          <a:bodyPr/>
          <a:lstStyle/>
          <a:p>
            <a:pPr marL="342900" lvl="0" indent="-342900" algn="just">
              <a:lnSpc>
                <a:spcPct val="120000"/>
              </a:lnSpc>
              <a:spcAft>
                <a:spcPts val="300"/>
              </a:spcAft>
              <a:buFont typeface="Symbol" panose="05050102010706020507" pitchFamily="18" charset="2"/>
              <a:buChar char=""/>
              <a:tabLst>
                <a:tab pos="457200" algn="l"/>
              </a:tabLst>
            </a:pPr>
            <a:r>
              <a:rPr lang="en-AU" sz="1600" dirty="0">
                <a:latin typeface="Arial" panose="020B0604020202020204" pitchFamily="34" charset="0"/>
                <a:ea typeface="Times New Roman" panose="02020603050405020304" pitchFamily="18" charset="0"/>
                <a:cs typeface="Times New Roman" panose="02020603050405020304" pitchFamily="18" charset="0"/>
              </a:rPr>
              <a:t>T</a:t>
            </a:r>
            <a:r>
              <a:rPr lang="en-AU" sz="1600" dirty="0">
                <a:effectLst/>
                <a:latin typeface="Arial" panose="020B0604020202020204" pitchFamily="34" charset="0"/>
                <a:ea typeface="Times New Roman" panose="02020603050405020304" pitchFamily="18" charset="0"/>
                <a:cs typeface="Times New Roman" panose="02020603050405020304" pitchFamily="18" charset="0"/>
              </a:rPr>
              <a:t>est set length increases forecast errors</a:t>
            </a:r>
            <a:r>
              <a:rPr lang="en-AU" sz="1600" dirty="0">
                <a:latin typeface="Arial" panose="020B0604020202020204" pitchFamily="34" charset="0"/>
                <a:ea typeface="Times New Roman" panose="02020603050405020304" pitchFamily="18" charset="0"/>
                <a:cs typeface="Times New Roman" panose="02020603050405020304" pitchFamily="18" charset="0"/>
              </a:rPr>
              <a:t> (+ </a:t>
            </a:r>
            <a:r>
              <a:rPr lang="en-AU" sz="1600" dirty="0">
                <a:effectLst/>
                <a:latin typeface="Arial" panose="020B0604020202020204" pitchFamily="34" charset="0"/>
                <a:ea typeface="Times New Roman" panose="02020603050405020304" pitchFamily="18" charset="0"/>
                <a:cs typeface="Times New Roman" panose="02020603050405020304" pitchFamily="18" charset="0"/>
              </a:rPr>
              <a:t>0.007-0.026 pp). </a:t>
            </a:r>
          </a:p>
          <a:p>
            <a:pPr marL="342900" lvl="0" indent="-342900" algn="just">
              <a:lnSpc>
                <a:spcPct val="120000"/>
              </a:lnSpc>
              <a:spcAft>
                <a:spcPts val="300"/>
              </a:spcAft>
              <a:buFont typeface="Symbol" panose="05050102010706020507" pitchFamily="18" charset="2"/>
              <a:buChar char=""/>
              <a:tabLst>
                <a:tab pos="457200" algn="l"/>
              </a:tabLst>
            </a:pPr>
            <a:r>
              <a:rPr lang="en-AU" sz="1600" dirty="0">
                <a:effectLst/>
                <a:latin typeface="Arial" panose="020B0604020202020204" pitchFamily="34" charset="0"/>
                <a:ea typeface="Times New Roman" panose="02020603050405020304" pitchFamily="18" charset="0"/>
                <a:cs typeface="Times New Roman" panose="02020603050405020304" pitchFamily="18" charset="0"/>
              </a:rPr>
              <a:t>Long test sets generate more meaningful conclusions on PV output forecast assessment</a:t>
            </a:r>
            <a:r>
              <a:rPr lang="en-AU" sz="1600" dirty="0">
                <a:latin typeface="Arial" panose="020B0604020202020204" pitchFamily="34" charset="0"/>
                <a:ea typeface="Times New Roman" panose="02020603050405020304" pitchFamily="18" charset="0"/>
                <a:cs typeface="Times New Roman" panose="02020603050405020304" pitchFamily="18" charset="0"/>
              </a:rPr>
              <a:t> (Adjusted R2 increases from </a:t>
            </a:r>
            <a:r>
              <a:rPr lang="en-AU" sz="1600" dirty="0">
                <a:effectLst/>
                <a:latin typeface="Arial" panose="020B0604020202020204" pitchFamily="34" charset="0"/>
                <a:ea typeface="Times New Roman" panose="02020603050405020304" pitchFamily="18" charset="0"/>
                <a:cs typeface="Times New Roman" panose="02020603050405020304" pitchFamily="18" charset="0"/>
              </a:rPr>
              <a:t>15% to 35%).</a:t>
            </a:r>
          </a:p>
          <a:p>
            <a:r>
              <a:rPr lang="en-AU" sz="1600" dirty="0">
                <a:effectLst/>
                <a:latin typeface="Arial" panose="020B0604020202020204" pitchFamily="34" charset="0"/>
                <a:ea typeface="Times New Roman" panose="02020603050405020304" pitchFamily="18" charset="0"/>
                <a:cs typeface="Times New Roman" panose="02020603050405020304" pitchFamily="18" charset="0"/>
              </a:rPr>
              <a:t>Forecast horizon length increases the forecast errors (+ 3.45-6.12 pp). </a:t>
            </a:r>
          </a:p>
          <a:p>
            <a:r>
              <a:rPr lang="en-AU" sz="1600" dirty="0">
                <a:effectLst/>
                <a:latin typeface="Arial" panose="020B0604020202020204" pitchFamily="34" charset="0"/>
                <a:ea typeface="Times New Roman" panose="02020603050405020304" pitchFamily="18" charset="0"/>
                <a:cs typeface="Times New Roman" panose="02020603050405020304" pitchFamily="18" charset="0"/>
              </a:rPr>
              <a:t>PV output forecast errors reduce with time (- 0.64-0.98 pp). </a:t>
            </a:r>
          </a:p>
          <a:p>
            <a:r>
              <a:rPr lang="en-AU" sz="1600" dirty="0">
                <a:effectLst/>
                <a:latin typeface="Arial" panose="020B0604020202020204" pitchFamily="34" charset="0"/>
                <a:ea typeface="Times New Roman" panose="02020603050405020304" pitchFamily="18" charset="0"/>
                <a:cs typeface="Times New Roman" panose="02020603050405020304" pitchFamily="18" charset="0"/>
              </a:rPr>
              <a:t>Data processing techniques reduce forecast errors (- 1.25-1.32 pp). </a:t>
            </a:r>
          </a:p>
          <a:p>
            <a:r>
              <a:rPr lang="en-AU" sz="1600" dirty="0">
                <a:effectLst/>
                <a:latin typeface="Arial" panose="020B0604020202020204" pitchFamily="34" charset="0"/>
                <a:ea typeface="Times New Roman" panose="02020603050405020304" pitchFamily="18" charset="0"/>
                <a:cs typeface="Times New Roman" panose="02020603050405020304" pitchFamily="18" charset="0"/>
              </a:rPr>
              <a:t>Hybrid models are consistently superior to the others and outperform the classical methods by 3.41-3.93 pp. </a:t>
            </a:r>
          </a:p>
          <a:p>
            <a:endParaRPr lang="en-AU" sz="1600" dirty="0"/>
          </a:p>
        </p:txBody>
      </p:sp>
      <p:graphicFrame>
        <p:nvGraphicFramePr>
          <p:cNvPr id="19" name="Table 18">
            <a:extLst>
              <a:ext uri="{FF2B5EF4-FFF2-40B4-BE49-F238E27FC236}">
                <a16:creationId xmlns:a16="http://schemas.microsoft.com/office/drawing/2014/main" id="{E7749892-0F38-4999-8658-26BD04ACA9D7}"/>
              </a:ext>
            </a:extLst>
          </p:cNvPr>
          <p:cNvGraphicFramePr>
            <a:graphicFrameLocks noGrp="1"/>
          </p:cNvGraphicFramePr>
          <p:nvPr>
            <p:extLst>
              <p:ext uri="{D42A27DB-BD31-4B8C-83A1-F6EECF244321}">
                <p14:modId xmlns:p14="http://schemas.microsoft.com/office/powerpoint/2010/main" val="1810195811"/>
              </p:ext>
            </p:extLst>
          </p:nvPr>
        </p:nvGraphicFramePr>
        <p:xfrm>
          <a:off x="6456042" y="2035222"/>
          <a:ext cx="5286575" cy="4778154"/>
        </p:xfrm>
        <a:graphic>
          <a:graphicData uri="http://schemas.openxmlformats.org/drawingml/2006/table">
            <a:tbl>
              <a:tblPr firstRow="1" firstCol="1" bandRow="1"/>
              <a:tblGrid>
                <a:gridCol w="1057315">
                  <a:extLst>
                    <a:ext uri="{9D8B030D-6E8A-4147-A177-3AD203B41FA5}">
                      <a16:colId xmlns:a16="http://schemas.microsoft.com/office/drawing/2014/main" val="1296965939"/>
                    </a:ext>
                  </a:extLst>
                </a:gridCol>
                <a:gridCol w="1057315">
                  <a:extLst>
                    <a:ext uri="{9D8B030D-6E8A-4147-A177-3AD203B41FA5}">
                      <a16:colId xmlns:a16="http://schemas.microsoft.com/office/drawing/2014/main" val="3573222258"/>
                    </a:ext>
                  </a:extLst>
                </a:gridCol>
                <a:gridCol w="1057315">
                  <a:extLst>
                    <a:ext uri="{9D8B030D-6E8A-4147-A177-3AD203B41FA5}">
                      <a16:colId xmlns:a16="http://schemas.microsoft.com/office/drawing/2014/main" val="4244385113"/>
                    </a:ext>
                  </a:extLst>
                </a:gridCol>
                <a:gridCol w="1057315">
                  <a:extLst>
                    <a:ext uri="{9D8B030D-6E8A-4147-A177-3AD203B41FA5}">
                      <a16:colId xmlns:a16="http://schemas.microsoft.com/office/drawing/2014/main" val="1551747255"/>
                    </a:ext>
                  </a:extLst>
                </a:gridCol>
                <a:gridCol w="1057315">
                  <a:extLst>
                    <a:ext uri="{9D8B030D-6E8A-4147-A177-3AD203B41FA5}">
                      <a16:colId xmlns:a16="http://schemas.microsoft.com/office/drawing/2014/main" val="3810744459"/>
                    </a:ext>
                  </a:extLst>
                </a:gridCol>
              </a:tblGrid>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4">
                  <a:txBody>
                    <a:bodyPr/>
                    <a:lstStyle/>
                    <a:p>
                      <a:pPr algn="ctr">
                        <a:lnSpc>
                          <a:spcPct val="120000"/>
                        </a:lnSpc>
                        <a:spcAft>
                          <a:spcPts val="600"/>
                        </a:spcAft>
                      </a:pPr>
                      <a:r>
                        <a:rPr lang="de-DE" sz="700" b="1" i="1" dirty="0">
                          <a:effectLst/>
                          <a:latin typeface="Arial" panose="020B0604020202020204" pitchFamily="34" charset="0"/>
                          <a:ea typeface="Times New Roman" panose="02020603050405020304" pitchFamily="18" charset="0"/>
                          <a:cs typeface="Arial" panose="020B0604020202020204" pitchFamily="34" charset="0"/>
                        </a:rPr>
                        <a:t>Dependent variable: error values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253358760"/>
                  </a:ext>
                </a:extLst>
              </a:tr>
              <a:tr h="76362">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 </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Whole data base</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2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Test sets &gt;= 1 year (long test sets)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75433543"/>
                  </a:ext>
                </a:extLst>
              </a:tr>
              <a:tr h="300083">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All methodologies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All methodologies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(2)</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Classical models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State-of-the-art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(4)</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760635"/>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Test set length (days)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0.010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0.026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4984919"/>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287656"/>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Intra-day</a:t>
                      </a:r>
                      <a:r>
                        <a:rPr lang="de-DE" sz="700" baseline="30000">
                          <a:effectLst/>
                          <a:latin typeface="Arial" panose="020B0604020202020204" pitchFamily="34" charset="0"/>
                          <a:ea typeface="Times New Roman" panose="02020603050405020304" pitchFamily="18" charset="0"/>
                          <a:cs typeface="Arial" panose="020B0604020202020204" pitchFamily="34" charset="0"/>
                        </a:rPr>
                        <a:t>(1)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1.430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3.445</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3.116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909986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(0.747)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(0.834)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(0.825)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7078945"/>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Day-ahead</a:t>
                      </a:r>
                      <a:r>
                        <a:rPr lang="de-DE" sz="700" baseline="30000">
                          <a:effectLst/>
                          <a:latin typeface="Arial" panose="020B0604020202020204" pitchFamily="34" charset="0"/>
                          <a:ea typeface="Times New Roman" panose="02020603050405020304" pitchFamily="18" charset="0"/>
                          <a:cs typeface="Arial" panose="020B0604020202020204" pitchFamily="34" charset="0"/>
                        </a:rPr>
                        <a:t>(1)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0.421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6.120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7.720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5.912</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76924444"/>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(0.652)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(0.865)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(2.371)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(0.922)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414377"/>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Publishing Year</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-0.832</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-0.788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-0.641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-0.976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4356998"/>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(0.111)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(0.162)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(0.177)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45642"/>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Complexity</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-1.249</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-1.321</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1104405"/>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(0.234)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(1.106)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(0.407)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088454"/>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Classical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-1.633</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-0.906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0.784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49188062"/>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(2.045)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(2.264)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(2.593)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9747387"/>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Ensemble</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1.840</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rowSpan="2">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0262105"/>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(2.608)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(2.132)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vMerge="1">
                  <a:txBody>
                    <a:bodyPr/>
                    <a:lstStyle/>
                    <a:p>
                      <a:endParaRPr lang="en-AU"/>
                    </a:p>
                  </a:txBody>
                  <a:tcPr/>
                </a:tc>
                <a:extLst>
                  <a:ext uri="{0D108BD9-81ED-4DB2-BD59-A6C34878D82A}">
                    <a16:rowId xmlns:a16="http://schemas.microsoft.com/office/drawing/2014/main" val="1756028391"/>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Hybrid</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-3.410</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-3.934</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-4.899</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4563336"/>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(1.667)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(1.547)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223234"/>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Hybrid-Ensemble</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-1.022</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-0.568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-0.969</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0912659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(3.029)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(2.878)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(2.715)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593408"/>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ML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-0.451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1.579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0.308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4536113"/>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(1.729)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(1.617)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10573891"/>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Physical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6.696</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-2.156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-0.385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rowSpan="2">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891871"/>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(3.269)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(2.866)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(3.211)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81897819"/>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Constant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1,686.488</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1,594.978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1,284.590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1,976.310</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265809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(224.071)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(327.278)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(887.429)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(356.840)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021142"/>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Observations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1,136</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389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335</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35849380"/>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R</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0.162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0.510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73326004"/>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Adjusted R</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0.153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0.353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0.436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0.355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3957769"/>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Residual Std. Error</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8.991 (df = 1123)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5.792 (df = 376)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6.069 (df = 46)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5.652 (df = 326)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4895721"/>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F Statistic</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18.057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12; 1123)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18.631</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12; 376)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6.850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7; 46)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23.957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8; 326)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35663648"/>
                  </a:ext>
                </a:extLst>
              </a:tr>
              <a:tr h="95771">
                <a:tc gridSpan="5">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038922824"/>
                  </a:ext>
                </a:extLst>
              </a:tr>
              <a:tr h="261775">
                <a:tc gridSpan="5">
                  <a:txBody>
                    <a:bodyPr/>
                    <a:lstStyle/>
                    <a:p>
                      <a:pPr algn="just">
                        <a:lnSpc>
                          <a:spcPct val="120000"/>
                        </a:lnSpc>
                        <a:spcAft>
                          <a:spcPts val="600"/>
                        </a:spcAft>
                      </a:pPr>
                      <a:r>
                        <a:rPr lang="en-AU" sz="700" i="1" dirty="0">
                          <a:effectLst/>
                          <a:latin typeface="Arial" panose="020B0604020202020204" pitchFamily="34" charset="0"/>
                          <a:ea typeface="Times New Roman" panose="02020603050405020304" pitchFamily="18" charset="0"/>
                          <a:cs typeface="Arial" panose="020B0604020202020204" pitchFamily="34" charset="0"/>
                        </a:rPr>
                        <a:t>Note:</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 (1) </a:t>
                      </a:r>
                      <a:r>
                        <a:rPr lang="en-AU" sz="700" dirty="0">
                          <a:effectLst/>
                          <a:latin typeface="Arial" panose="020B0604020202020204" pitchFamily="34" charset="0"/>
                          <a:ea typeface="Times New Roman" panose="02020603050405020304" pitchFamily="18" charset="0"/>
                          <a:cs typeface="Arial" panose="020B0604020202020204" pitchFamily="34" charset="0"/>
                        </a:rPr>
                        <a:t>Dummies of forecast horizon, baseline: intra-hour horizon</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20000"/>
                        </a:lnSpc>
                        <a:spcAft>
                          <a:spcPts val="600"/>
                        </a:spcAft>
                      </a:pP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(2) </a:t>
                      </a:r>
                      <a:r>
                        <a:rPr lang="en-AU" sz="700" dirty="0">
                          <a:effectLst/>
                          <a:latin typeface="Arial" panose="020B0604020202020204" pitchFamily="34" charset="0"/>
                          <a:ea typeface="Times New Roman" panose="02020603050405020304" pitchFamily="18" charset="0"/>
                          <a:cs typeface="Arial" panose="020B0604020202020204" pitchFamily="34" charset="0"/>
                        </a:rPr>
                        <a:t>Dummies of methodology, baselines: column (1-3): Advanced classical models, column (4): Ensemble models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p&lt;0.1;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p&lt;0.05;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p&lt;0.01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33371410"/>
                  </a:ext>
                </a:extLst>
              </a:tr>
            </a:tbl>
          </a:graphicData>
        </a:graphic>
      </p:graphicFrame>
      <p:sp>
        <p:nvSpPr>
          <p:cNvPr id="4" name="TextBox 3">
            <a:extLst>
              <a:ext uri="{FF2B5EF4-FFF2-40B4-BE49-F238E27FC236}">
                <a16:creationId xmlns:a16="http://schemas.microsoft.com/office/drawing/2014/main" id="{C3AFF685-0B92-4188-84B8-3B8FE491272A}"/>
              </a:ext>
            </a:extLst>
          </p:cNvPr>
          <p:cNvSpPr txBox="1"/>
          <p:nvPr/>
        </p:nvSpPr>
        <p:spPr>
          <a:xfrm>
            <a:off x="6240016" y="1556792"/>
            <a:ext cx="5808645" cy="338554"/>
          </a:xfrm>
          <a:prstGeom prst="rect">
            <a:avLst/>
          </a:prstGeom>
          <a:noFill/>
        </p:spPr>
        <p:txBody>
          <a:bodyPr wrap="square" rtlCol="0">
            <a:spAutoFit/>
          </a:bodyPr>
          <a:lstStyle/>
          <a:p>
            <a:pPr algn="ctr"/>
            <a:r>
              <a:rPr lang="en-AU" sz="1600" b="1" i="1" dirty="0">
                <a:effectLst/>
                <a:latin typeface="Arial" panose="020B0604020202020204" pitchFamily="34" charset="0"/>
                <a:ea typeface="Times New Roman" panose="02020603050405020304" pitchFamily="18" charset="0"/>
                <a:cs typeface="Times New Roman" panose="02020603050405020304" pitchFamily="18" charset="0"/>
              </a:rPr>
              <a:t>Factors influencing the accuracy of PV output forecasts</a:t>
            </a:r>
          </a:p>
        </p:txBody>
      </p:sp>
    </p:spTree>
    <p:extLst>
      <p:ext uri="{BB962C8B-B14F-4D97-AF65-F5344CB8AC3E}">
        <p14:creationId xmlns:p14="http://schemas.microsoft.com/office/powerpoint/2010/main" val="215561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8</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normAutofit/>
          </a:bodyPr>
          <a:lstStyle/>
          <a:p>
            <a:r>
              <a:rPr lang="de-DE" dirty="0"/>
              <a:t>Results and Discussion – What factors drive the forecast accuracy? (2)</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2" name="TextBox 11">
            <a:extLst>
              <a:ext uri="{FF2B5EF4-FFF2-40B4-BE49-F238E27FC236}">
                <a16:creationId xmlns:a16="http://schemas.microsoft.com/office/drawing/2014/main" id="{706DCBD4-A17F-4B7E-904A-00B81B9335C8}"/>
              </a:ext>
            </a:extLst>
          </p:cNvPr>
          <p:cNvSpPr txBox="1"/>
          <p:nvPr/>
        </p:nvSpPr>
        <p:spPr>
          <a:xfrm>
            <a:off x="6312024" y="5301208"/>
            <a:ext cx="4680520" cy="369332"/>
          </a:xfrm>
          <a:prstGeom prst="rect">
            <a:avLst/>
          </a:prstGeom>
          <a:noFill/>
        </p:spPr>
        <p:txBody>
          <a:bodyPr wrap="square" rtlCol="0">
            <a:spAutoFit/>
          </a:bodyPr>
          <a:lstStyle/>
          <a:p>
            <a:pPr algn="ctr"/>
            <a:r>
              <a:rPr lang="de-DE" dirty="0">
                <a:solidFill>
                  <a:schemeClr val="bg1"/>
                </a:solidFill>
              </a:rPr>
              <a:t>Demand System</a:t>
            </a:r>
            <a:endParaRPr lang="en-AU" dirty="0">
              <a:solidFill>
                <a:schemeClr val="bg1"/>
              </a:solidFill>
            </a:endParaRPr>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527381" y="2023258"/>
            <a:ext cx="5712635" cy="3959483"/>
          </a:xfrm>
        </p:spPr>
        <p:txBody>
          <a:bodyPr/>
          <a:lstStyle/>
          <a:p>
            <a:pPr algn="just"/>
            <a:r>
              <a:rPr lang="en-AU" sz="1800" dirty="0">
                <a:effectLst/>
                <a:latin typeface="Arial" panose="020B0604020202020204" pitchFamily="34" charset="0"/>
                <a:ea typeface="Times New Roman" panose="02020603050405020304" pitchFamily="18" charset="0"/>
                <a:cs typeface="Times New Roman" panose="02020603050405020304" pitchFamily="18" charset="0"/>
              </a:rPr>
              <a:t>Compared with the classical methods, the state-of-the-art methods perform more robustly to the change in test set lengths and forecast horizon.</a:t>
            </a:r>
          </a:p>
          <a:p>
            <a:pPr algn="just"/>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overall progress is also more significant for the state-of-the-art methods. </a:t>
            </a:r>
          </a:p>
          <a:p>
            <a:pPr algn="just"/>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effect of data processing techniques is also stronger for state-of-the-art methods, signalling the further improvement that can be made in the long run by this group of methodologies.</a:t>
            </a:r>
          </a:p>
          <a:p>
            <a:pPr algn="just"/>
            <a:endParaRPr lang="en-AU"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9" name="Table 18">
            <a:extLst>
              <a:ext uri="{FF2B5EF4-FFF2-40B4-BE49-F238E27FC236}">
                <a16:creationId xmlns:a16="http://schemas.microsoft.com/office/drawing/2014/main" id="{E7749892-0F38-4999-8658-26BD04ACA9D7}"/>
              </a:ext>
            </a:extLst>
          </p:cNvPr>
          <p:cNvGraphicFramePr>
            <a:graphicFrameLocks noGrp="1"/>
          </p:cNvGraphicFramePr>
          <p:nvPr>
            <p:extLst>
              <p:ext uri="{D42A27DB-BD31-4B8C-83A1-F6EECF244321}">
                <p14:modId xmlns:p14="http://schemas.microsoft.com/office/powerpoint/2010/main" val="1697884635"/>
              </p:ext>
            </p:extLst>
          </p:nvPr>
        </p:nvGraphicFramePr>
        <p:xfrm>
          <a:off x="6456042" y="2035222"/>
          <a:ext cx="5286575" cy="4778154"/>
        </p:xfrm>
        <a:graphic>
          <a:graphicData uri="http://schemas.openxmlformats.org/drawingml/2006/table">
            <a:tbl>
              <a:tblPr firstRow="1" firstCol="1" bandRow="1"/>
              <a:tblGrid>
                <a:gridCol w="1057315">
                  <a:extLst>
                    <a:ext uri="{9D8B030D-6E8A-4147-A177-3AD203B41FA5}">
                      <a16:colId xmlns:a16="http://schemas.microsoft.com/office/drawing/2014/main" val="1296965939"/>
                    </a:ext>
                  </a:extLst>
                </a:gridCol>
                <a:gridCol w="1057315">
                  <a:extLst>
                    <a:ext uri="{9D8B030D-6E8A-4147-A177-3AD203B41FA5}">
                      <a16:colId xmlns:a16="http://schemas.microsoft.com/office/drawing/2014/main" val="3573222258"/>
                    </a:ext>
                  </a:extLst>
                </a:gridCol>
                <a:gridCol w="1057315">
                  <a:extLst>
                    <a:ext uri="{9D8B030D-6E8A-4147-A177-3AD203B41FA5}">
                      <a16:colId xmlns:a16="http://schemas.microsoft.com/office/drawing/2014/main" val="4244385113"/>
                    </a:ext>
                  </a:extLst>
                </a:gridCol>
                <a:gridCol w="1057315">
                  <a:extLst>
                    <a:ext uri="{9D8B030D-6E8A-4147-A177-3AD203B41FA5}">
                      <a16:colId xmlns:a16="http://schemas.microsoft.com/office/drawing/2014/main" val="1551747255"/>
                    </a:ext>
                  </a:extLst>
                </a:gridCol>
                <a:gridCol w="1057315">
                  <a:extLst>
                    <a:ext uri="{9D8B030D-6E8A-4147-A177-3AD203B41FA5}">
                      <a16:colId xmlns:a16="http://schemas.microsoft.com/office/drawing/2014/main" val="3810744459"/>
                    </a:ext>
                  </a:extLst>
                </a:gridCol>
              </a:tblGrid>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4">
                  <a:txBody>
                    <a:bodyPr/>
                    <a:lstStyle/>
                    <a:p>
                      <a:pPr algn="ctr">
                        <a:lnSpc>
                          <a:spcPct val="120000"/>
                        </a:lnSpc>
                        <a:spcAft>
                          <a:spcPts val="600"/>
                        </a:spcAft>
                      </a:pPr>
                      <a:r>
                        <a:rPr lang="de-DE" sz="700" b="1" i="1" dirty="0">
                          <a:effectLst/>
                          <a:latin typeface="Arial" panose="020B0604020202020204" pitchFamily="34" charset="0"/>
                          <a:ea typeface="Times New Roman" panose="02020603050405020304" pitchFamily="18" charset="0"/>
                          <a:cs typeface="Arial" panose="020B0604020202020204" pitchFamily="34" charset="0"/>
                        </a:rPr>
                        <a:t>Dependent variable: error values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253358760"/>
                  </a:ext>
                </a:extLst>
              </a:tr>
              <a:tr h="76362">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 </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Whole data base</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2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Test sets &gt;= 1 year (long test sets)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75433543"/>
                  </a:ext>
                </a:extLst>
              </a:tr>
              <a:tr h="300083">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All methodologies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All methodologies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(2)</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Classical models</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State-of-the-art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0000"/>
                        </a:lnSpc>
                        <a:spcAft>
                          <a:spcPts val="600"/>
                        </a:spcAft>
                      </a:pPr>
                      <a:r>
                        <a:rPr lang="en-AU" sz="700" dirty="0">
                          <a:effectLst/>
                          <a:latin typeface="Arial" panose="020B0604020202020204" pitchFamily="34" charset="0"/>
                          <a:ea typeface="Times New Roman" panose="02020603050405020304" pitchFamily="18" charset="0"/>
                          <a:cs typeface="Arial" panose="020B0604020202020204" pitchFamily="34" charset="0"/>
                        </a:rPr>
                        <a:t>(4)</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760635"/>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Test set length (days)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0.010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0.026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4984919"/>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(0.002)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287656"/>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Intra-day</a:t>
                      </a:r>
                      <a:r>
                        <a:rPr lang="de-DE" sz="700" baseline="30000">
                          <a:effectLst/>
                          <a:latin typeface="Arial" panose="020B0604020202020204" pitchFamily="34" charset="0"/>
                          <a:ea typeface="Times New Roman" panose="02020603050405020304" pitchFamily="18" charset="0"/>
                          <a:cs typeface="Arial" panose="020B0604020202020204" pitchFamily="34" charset="0"/>
                        </a:rPr>
                        <a:t>(1)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1.430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3.445</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3.116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909986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(0.747)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(0.834)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(0.825)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7078945"/>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Day-ahead</a:t>
                      </a:r>
                      <a:r>
                        <a:rPr lang="de-DE" sz="700" baseline="30000">
                          <a:effectLst/>
                          <a:latin typeface="Arial" panose="020B0604020202020204" pitchFamily="34" charset="0"/>
                          <a:ea typeface="Times New Roman" panose="02020603050405020304" pitchFamily="18" charset="0"/>
                          <a:cs typeface="Arial" panose="020B0604020202020204" pitchFamily="34" charset="0"/>
                        </a:rPr>
                        <a:t>(1)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0.421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6.120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7.720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5.912</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76924444"/>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(0.652)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(0.865)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(2.371)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(0.922)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414377"/>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Publishing Year</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-0.832</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-0.788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-0.641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-0.976</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4356998"/>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(0.111)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(0.162)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(0.177)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45642"/>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Complexity</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-1.249</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-1.321</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1104405"/>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(0.234)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(1.106)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(0.407)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9088454"/>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Classical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-1.633</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-0.906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0.784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49188062"/>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(2.045)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(2.264)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(2.593)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19747387"/>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Ensemble</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1.840</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0.923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rowSpan="2">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0262105"/>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(2.608)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(2.132)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vMerge="1">
                  <a:txBody>
                    <a:bodyPr/>
                    <a:lstStyle/>
                    <a:p>
                      <a:endParaRPr lang="en-AU"/>
                    </a:p>
                  </a:txBody>
                  <a:tcPr/>
                </a:tc>
                <a:extLst>
                  <a:ext uri="{0D108BD9-81ED-4DB2-BD59-A6C34878D82A}">
                    <a16:rowId xmlns:a16="http://schemas.microsoft.com/office/drawing/2014/main" val="1756028391"/>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Hybrid</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-3.410</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-3.934</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-4.899</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4563336"/>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(1.667)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(1.547)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223234"/>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Hybrid-Ensemble</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-1.022</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-0.568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-0.969</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0912659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(3.029)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(2.878)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(2.715)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593408"/>
                  </a:ext>
                </a:extLst>
              </a:tr>
              <a:tr h="95771">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ML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-0.451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1.579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0.308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4536113"/>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(1.571)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(1.729)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(1.617)</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10573891"/>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Physical</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6.696</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-2.156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-0.385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rowSpan="2">
                  <a:txBody>
                    <a:bodyPr/>
                    <a:lstStyle/>
                    <a:p>
                      <a:pPr>
                        <a:lnSpc>
                          <a:spcPct val="107000"/>
                        </a:lnSpc>
                      </a:pPr>
                      <a:endParaRPr lang="en-AU" sz="700" dirty="0">
                        <a:effectLst/>
                        <a:latin typeface="Calibri" panose="020F0502020204030204" pitchFamily="34"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891871"/>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(3.269)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(2.866)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(3.211)</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en-AU"/>
                    </a:p>
                  </a:txBody>
                  <a:tcPr/>
                </a:tc>
                <a:extLst>
                  <a:ext uri="{0D108BD9-81ED-4DB2-BD59-A6C34878D82A}">
                    <a16:rowId xmlns:a16="http://schemas.microsoft.com/office/drawing/2014/main" val="1081897819"/>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Constant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1,686.488</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1,594.978</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1,284.590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1,976.310</a:t>
                      </a:r>
                      <a:r>
                        <a:rPr lang="de-DE" sz="700" baseline="30000" dirty="0">
                          <a:effectLst/>
                          <a:latin typeface="Arial" panose="020B0604020202020204" pitchFamily="34" charset="0"/>
                          <a:ea typeface="Times New Roman" panose="02020603050405020304" pitchFamily="18" charset="0"/>
                          <a:cs typeface="Arial" panose="020B0604020202020204" pitchFamily="34" charset="0"/>
                        </a:rPr>
                        <a:t>***</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2658090"/>
                  </a:ext>
                </a:extLst>
              </a:tr>
              <a:tr h="95771">
                <a:tc>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(224.071)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(327.278)</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(887.429)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(356.840)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021142"/>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Observations</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1,136</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389</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54</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20000"/>
                        </a:lnSpc>
                        <a:spcAft>
                          <a:spcPts val="6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335</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35849380"/>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R</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0.162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0.510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0.370</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73326004"/>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Adjusted R</a:t>
                      </a:r>
                      <a:r>
                        <a:rPr lang="de-DE" sz="700" baseline="30000">
                          <a:effectLst/>
                          <a:latin typeface="Arial" panose="020B0604020202020204" pitchFamily="34" charset="0"/>
                          <a:ea typeface="Times New Roman" panose="02020603050405020304" pitchFamily="18" charset="0"/>
                          <a:cs typeface="Arial" panose="020B0604020202020204" pitchFamily="34" charset="0"/>
                        </a:rPr>
                        <a:t>2</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0.153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0.353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0.436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0.355</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3957769"/>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Residual Std. Error</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8.991 (df = 1123)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5.792 (df = 376)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6.069 (df = 46)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5.652 (df = 326)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74895721"/>
                  </a:ext>
                </a:extLst>
              </a:tr>
              <a:tr h="76362">
                <a:tc>
                  <a:txBody>
                    <a:bodyPr/>
                    <a:lstStyle/>
                    <a:p>
                      <a:pPr algn="l">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F Statistic</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18.057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12; 1123)</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18.631</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12; 376)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6.850</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7; 46)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a:noFill/>
                    </a:lnR>
                    <a:lnT>
                      <a:noFill/>
                    </a:lnT>
                    <a:lnB>
                      <a:noFill/>
                    </a:lnB>
                  </a:tcPr>
                </a:tc>
                <a:tc>
                  <a:txBody>
                    <a:bodyPr/>
                    <a:lstStyle/>
                    <a:p>
                      <a:pPr algn="ctr">
                        <a:lnSpc>
                          <a:spcPct val="120000"/>
                        </a:lnSpc>
                        <a:spcAft>
                          <a:spcPts val="600"/>
                        </a:spcAft>
                      </a:pPr>
                      <a:r>
                        <a:rPr lang="de-DE" sz="700">
                          <a:effectLst/>
                          <a:latin typeface="Arial" panose="020B0604020202020204" pitchFamily="34" charset="0"/>
                          <a:ea typeface="Times New Roman" panose="02020603050405020304" pitchFamily="18" charset="0"/>
                          <a:cs typeface="Arial" panose="020B0604020202020204" pitchFamily="34" charset="0"/>
                        </a:rPr>
                        <a:t>23.957</a:t>
                      </a:r>
                      <a:r>
                        <a:rPr lang="de-DE" sz="700" baseline="30000">
                          <a:effectLst/>
                          <a:latin typeface="Arial" panose="020B0604020202020204" pitchFamily="34" charset="0"/>
                          <a:ea typeface="Times New Roman" panose="02020603050405020304" pitchFamily="18" charset="0"/>
                          <a:cs typeface="Arial" panose="020B0604020202020204" pitchFamily="34" charset="0"/>
                        </a:rPr>
                        <a:t>***</a:t>
                      </a:r>
                      <a:r>
                        <a:rPr lang="de-DE" sz="700">
                          <a:effectLst/>
                          <a:latin typeface="Arial" panose="020B0604020202020204" pitchFamily="34" charset="0"/>
                          <a:ea typeface="Times New Roman" panose="02020603050405020304" pitchFamily="18" charset="0"/>
                          <a:cs typeface="Arial" panose="020B0604020202020204" pitchFamily="34" charset="0"/>
                        </a:rPr>
                        <a:t> (df = 8; 326)</a:t>
                      </a:r>
                      <a:endParaRPr lang="en-AU" sz="70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35663648"/>
                  </a:ext>
                </a:extLst>
              </a:tr>
              <a:tr h="95771">
                <a:tc gridSpan="5">
                  <a:txBody>
                    <a:bodyPr/>
                    <a:lstStyle/>
                    <a:p>
                      <a:pPr>
                        <a:lnSpc>
                          <a:spcPct val="107000"/>
                        </a:lnSpc>
                      </a:pPr>
                      <a:endParaRPr lang="en-AU" sz="700">
                        <a:effectLst/>
                        <a:latin typeface="Calibri" panose="020F0502020204030204" pitchFamily="34"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038922824"/>
                  </a:ext>
                </a:extLst>
              </a:tr>
              <a:tr h="261775">
                <a:tc gridSpan="5">
                  <a:txBody>
                    <a:bodyPr/>
                    <a:lstStyle/>
                    <a:p>
                      <a:pPr algn="just">
                        <a:lnSpc>
                          <a:spcPct val="120000"/>
                        </a:lnSpc>
                        <a:spcAft>
                          <a:spcPts val="600"/>
                        </a:spcAft>
                      </a:pPr>
                      <a:r>
                        <a:rPr lang="en-AU" sz="700" i="1" dirty="0">
                          <a:effectLst/>
                          <a:latin typeface="Arial" panose="020B0604020202020204" pitchFamily="34" charset="0"/>
                          <a:ea typeface="Times New Roman" panose="02020603050405020304" pitchFamily="18" charset="0"/>
                          <a:cs typeface="Arial" panose="020B0604020202020204" pitchFamily="34" charset="0"/>
                        </a:rPr>
                        <a:t>Note:</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 (1) </a:t>
                      </a:r>
                      <a:r>
                        <a:rPr lang="en-AU" sz="700" dirty="0">
                          <a:effectLst/>
                          <a:latin typeface="Arial" panose="020B0604020202020204" pitchFamily="34" charset="0"/>
                          <a:ea typeface="Times New Roman" panose="02020603050405020304" pitchFamily="18" charset="0"/>
                          <a:cs typeface="Arial" panose="020B0604020202020204" pitchFamily="34" charset="0"/>
                        </a:rPr>
                        <a:t>Dummies of forecast horizon, baseline: intra-hour horizon</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20000"/>
                        </a:lnSpc>
                        <a:spcAft>
                          <a:spcPts val="600"/>
                        </a:spcAft>
                      </a:pP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(2) </a:t>
                      </a:r>
                      <a:r>
                        <a:rPr lang="en-AU" sz="700" dirty="0">
                          <a:effectLst/>
                          <a:latin typeface="Arial" panose="020B0604020202020204" pitchFamily="34" charset="0"/>
                          <a:ea typeface="Times New Roman" panose="02020603050405020304" pitchFamily="18" charset="0"/>
                          <a:cs typeface="Arial" panose="020B0604020202020204" pitchFamily="34" charset="0"/>
                        </a:rPr>
                        <a:t>Dummies of methodology, baselines: column (1-3): Advanced classical models, column (4): Ensemble models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p&lt;0.1;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p&lt;0.05; </a:t>
                      </a:r>
                      <a:r>
                        <a:rPr lang="en-AU" sz="700" baseline="30000" dirty="0">
                          <a:effectLst/>
                          <a:latin typeface="Arial" panose="020B0604020202020204" pitchFamily="34" charset="0"/>
                          <a:ea typeface="Times New Roman" panose="02020603050405020304" pitchFamily="18" charset="0"/>
                          <a:cs typeface="Arial" panose="020B0604020202020204" pitchFamily="34" charset="0"/>
                        </a:rPr>
                        <a:t>***</a:t>
                      </a:r>
                      <a:r>
                        <a:rPr lang="en-AU" sz="700" dirty="0">
                          <a:effectLst/>
                          <a:latin typeface="Arial" panose="020B0604020202020204" pitchFamily="34" charset="0"/>
                          <a:ea typeface="Times New Roman" panose="02020603050405020304" pitchFamily="18" charset="0"/>
                          <a:cs typeface="Arial" panose="020B0604020202020204" pitchFamily="34" charset="0"/>
                        </a:rPr>
                        <a:t>p&lt;0.01</a:t>
                      </a:r>
                      <a:endParaRPr lang="en-AU"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789" marR="4789" marT="4789" marB="478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33371410"/>
                  </a:ext>
                </a:extLst>
              </a:tr>
            </a:tbl>
          </a:graphicData>
        </a:graphic>
      </p:graphicFrame>
      <p:sp>
        <p:nvSpPr>
          <p:cNvPr id="10" name="TextBox 9">
            <a:extLst>
              <a:ext uri="{FF2B5EF4-FFF2-40B4-BE49-F238E27FC236}">
                <a16:creationId xmlns:a16="http://schemas.microsoft.com/office/drawing/2014/main" id="{CFA014F7-EF31-421F-ABC4-9C1436A002B7}"/>
              </a:ext>
            </a:extLst>
          </p:cNvPr>
          <p:cNvSpPr txBox="1"/>
          <p:nvPr/>
        </p:nvSpPr>
        <p:spPr>
          <a:xfrm>
            <a:off x="6240016" y="1556792"/>
            <a:ext cx="5808645" cy="338554"/>
          </a:xfrm>
          <a:prstGeom prst="rect">
            <a:avLst/>
          </a:prstGeom>
          <a:noFill/>
        </p:spPr>
        <p:txBody>
          <a:bodyPr wrap="square" rtlCol="0">
            <a:spAutoFit/>
          </a:bodyPr>
          <a:lstStyle/>
          <a:p>
            <a:pPr algn="ctr"/>
            <a:r>
              <a:rPr lang="en-AU" sz="1600" b="1" i="1" dirty="0">
                <a:effectLst/>
                <a:latin typeface="Arial" panose="020B0604020202020204" pitchFamily="34" charset="0"/>
                <a:ea typeface="Times New Roman" panose="02020603050405020304" pitchFamily="18" charset="0"/>
                <a:cs typeface="Times New Roman" panose="02020603050405020304" pitchFamily="18" charset="0"/>
              </a:rPr>
              <a:t>Factors influencing the accuracy of PV output forecasts</a:t>
            </a:r>
          </a:p>
        </p:txBody>
      </p:sp>
    </p:spTree>
    <p:extLst>
      <p:ext uri="{BB962C8B-B14F-4D97-AF65-F5344CB8AC3E}">
        <p14:creationId xmlns:p14="http://schemas.microsoft.com/office/powerpoint/2010/main" val="162400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DA0F04-F5D2-4123-8FD6-675F534908E7}"/>
              </a:ext>
            </a:extLst>
          </p:cNvPr>
          <p:cNvSpPr>
            <a:spLocks noGrp="1"/>
          </p:cNvSpPr>
          <p:nvPr>
            <p:ph type="sldNum" sz="quarter" idx="11"/>
          </p:nvPr>
        </p:nvSpPr>
        <p:spPr/>
        <p:txBody>
          <a:bodyPr/>
          <a:lstStyle/>
          <a:p>
            <a:pPr>
              <a:defRPr/>
            </a:pPr>
            <a:fld id="{B18976B8-2A05-49B2-9B80-497C22EEE2EA}" type="slidenum">
              <a:rPr lang="de-DE" smtClean="0"/>
              <a:pPr>
                <a:defRPr/>
              </a:pPr>
              <a:t>9</a:t>
            </a:fld>
            <a:endParaRPr lang="de-DE" dirty="0"/>
          </a:p>
        </p:txBody>
      </p:sp>
      <p:sp>
        <p:nvSpPr>
          <p:cNvPr id="3" name="Title 2">
            <a:extLst>
              <a:ext uri="{FF2B5EF4-FFF2-40B4-BE49-F238E27FC236}">
                <a16:creationId xmlns:a16="http://schemas.microsoft.com/office/drawing/2014/main" id="{E6244D91-8F39-48EE-9A3A-52EBD8CB7137}"/>
              </a:ext>
            </a:extLst>
          </p:cNvPr>
          <p:cNvSpPr>
            <a:spLocks noGrp="1"/>
          </p:cNvSpPr>
          <p:nvPr>
            <p:ph type="title"/>
          </p:nvPr>
        </p:nvSpPr>
        <p:spPr/>
        <p:txBody>
          <a:bodyPr/>
          <a:lstStyle/>
          <a:p>
            <a:r>
              <a:rPr lang="de-DE" dirty="0"/>
              <a:t>Results and Discussion – Data Processing Techniques‘ Performance</a:t>
            </a:r>
            <a:endParaRPr lang="en-AU" dirty="0"/>
          </a:p>
        </p:txBody>
      </p:sp>
      <p:sp>
        <p:nvSpPr>
          <p:cNvPr id="5" name="Footer Placeholder 4">
            <a:extLst>
              <a:ext uri="{FF2B5EF4-FFF2-40B4-BE49-F238E27FC236}">
                <a16:creationId xmlns:a16="http://schemas.microsoft.com/office/drawing/2014/main" id="{602AB768-8447-4348-BD23-8D07C129F2EE}"/>
              </a:ext>
            </a:extLst>
          </p:cNvPr>
          <p:cNvSpPr>
            <a:spLocks noGrp="1"/>
          </p:cNvSpPr>
          <p:nvPr>
            <p:ph type="ftr" sz="quarter" idx="10"/>
          </p:nvPr>
        </p:nvSpPr>
        <p:spPr/>
        <p:txBody>
          <a:bodyPr/>
          <a:lstStyle/>
          <a:p>
            <a:pPr>
              <a:defRPr/>
            </a:pPr>
            <a:r>
              <a:rPr lang="en-US"/>
              <a:t>BTU Cottbus-Senftenberg</a:t>
            </a:r>
            <a:r>
              <a:rPr lang="en-DE"/>
              <a:t> </a:t>
            </a:r>
            <a:r>
              <a:rPr lang="en-US"/>
              <a:t>–</a:t>
            </a:r>
            <a:r>
              <a:rPr lang="en-DE"/>
              <a:t> </a:t>
            </a:r>
            <a:r>
              <a:rPr lang="en-US"/>
              <a:t>Chair of Energy Economics</a:t>
            </a:r>
            <a:endParaRPr lang="de-DE" dirty="0"/>
          </a:p>
        </p:txBody>
      </p:sp>
      <p:sp>
        <p:nvSpPr>
          <p:cNvPr id="12" name="TextBox 11">
            <a:extLst>
              <a:ext uri="{FF2B5EF4-FFF2-40B4-BE49-F238E27FC236}">
                <a16:creationId xmlns:a16="http://schemas.microsoft.com/office/drawing/2014/main" id="{706DCBD4-A17F-4B7E-904A-00B81B9335C8}"/>
              </a:ext>
            </a:extLst>
          </p:cNvPr>
          <p:cNvSpPr txBox="1"/>
          <p:nvPr/>
        </p:nvSpPr>
        <p:spPr>
          <a:xfrm>
            <a:off x="6312024" y="5301208"/>
            <a:ext cx="4680520" cy="369332"/>
          </a:xfrm>
          <a:prstGeom prst="rect">
            <a:avLst/>
          </a:prstGeom>
          <a:noFill/>
        </p:spPr>
        <p:txBody>
          <a:bodyPr wrap="square" rtlCol="0">
            <a:spAutoFit/>
          </a:bodyPr>
          <a:lstStyle/>
          <a:p>
            <a:pPr algn="ctr"/>
            <a:r>
              <a:rPr lang="de-DE" dirty="0">
                <a:solidFill>
                  <a:schemeClr val="bg1"/>
                </a:solidFill>
              </a:rPr>
              <a:t>Demand System</a:t>
            </a:r>
            <a:endParaRPr lang="en-AU" dirty="0">
              <a:solidFill>
                <a:schemeClr val="bg1"/>
              </a:solidFill>
            </a:endParaRPr>
          </a:p>
        </p:txBody>
      </p:sp>
      <p:sp>
        <p:nvSpPr>
          <p:cNvPr id="13" name="TextBox 12">
            <a:extLst>
              <a:ext uri="{FF2B5EF4-FFF2-40B4-BE49-F238E27FC236}">
                <a16:creationId xmlns:a16="http://schemas.microsoft.com/office/drawing/2014/main" id="{A991BC78-8044-4217-A44B-DD4DE164D3FD}"/>
              </a:ext>
            </a:extLst>
          </p:cNvPr>
          <p:cNvSpPr txBox="1"/>
          <p:nvPr/>
        </p:nvSpPr>
        <p:spPr>
          <a:xfrm>
            <a:off x="6240016" y="3646765"/>
            <a:ext cx="4824536" cy="646331"/>
          </a:xfrm>
          <a:prstGeom prst="rect">
            <a:avLst/>
          </a:prstGeom>
          <a:noFill/>
        </p:spPr>
        <p:txBody>
          <a:bodyPr wrap="square" rtlCol="0">
            <a:spAutoFit/>
          </a:bodyPr>
          <a:lstStyle/>
          <a:p>
            <a:pPr algn="ctr"/>
            <a:r>
              <a:rPr lang="de-DE" dirty="0">
                <a:solidFill>
                  <a:schemeClr val="bg1"/>
                </a:solidFill>
              </a:rPr>
              <a:t>Simulating the change in the mobility demand for each scenario of the road toll</a:t>
            </a:r>
            <a:endParaRPr lang="en-AU" dirty="0">
              <a:solidFill>
                <a:schemeClr val="bg1"/>
              </a:solidFill>
            </a:endParaRPr>
          </a:p>
        </p:txBody>
      </p:sp>
      <p:sp>
        <p:nvSpPr>
          <p:cNvPr id="17" name="TextBox 16">
            <a:extLst>
              <a:ext uri="{FF2B5EF4-FFF2-40B4-BE49-F238E27FC236}">
                <a16:creationId xmlns:a16="http://schemas.microsoft.com/office/drawing/2014/main" id="{D2E0847E-7C30-4510-86EE-54461344A2D0}"/>
              </a:ext>
            </a:extLst>
          </p:cNvPr>
          <p:cNvSpPr txBox="1"/>
          <p:nvPr/>
        </p:nvSpPr>
        <p:spPr>
          <a:xfrm>
            <a:off x="6271429" y="2023259"/>
            <a:ext cx="4680520" cy="369332"/>
          </a:xfrm>
          <a:prstGeom prst="rect">
            <a:avLst/>
          </a:prstGeom>
          <a:noFill/>
        </p:spPr>
        <p:txBody>
          <a:bodyPr wrap="square" rtlCol="0">
            <a:spAutoFit/>
          </a:bodyPr>
          <a:lstStyle/>
          <a:p>
            <a:pPr algn="ctr"/>
            <a:r>
              <a:rPr lang="en-GB" dirty="0">
                <a:solidFill>
                  <a:schemeClr val="bg1"/>
                </a:solidFill>
              </a:rPr>
              <a:t>Deriving the outcomes of interest</a:t>
            </a:r>
          </a:p>
        </p:txBody>
      </p:sp>
      <p:sp>
        <p:nvSpPr>
          <p:cNvPr id="16" name="Content Placeholder 15">
            <a:extLst>
              <a:ext uri="{FF2B5EF4-FFF2-40B4-BE49-F238E27FC236}">
                <a16:creationId xmlns:a16="http://schemas.microsoft.com/office/drawing/2014/main" id="{2986BA74-9787-4A13-93F6-B872964CA1C6}"/>
              </a:ext>
            </a:extLst>
          </p:cNvPr>
          <p:cNvSpPr>
            <a:spLocks noGrp="1"/>
          </p:cNvSpPr>
          <p:nvPr>
            <p:ph idx="1"/>
          </p:nvPr>
        </p:nvSpPr>
        <p:spPr>
          <a:xfrm>
            <a:off x="527381" y="1772816"/>
            <a:ext cx="6072675" cy="4209926"/>
          </a:xfrm>
        </p:spPr>
        <p:txBody>
          <a:bodyPr/>
          <a:lstStyle/>
          <a:p>
            <a:pPr algn="just"/>
            <a:r>
              <a:rPr lang="en-GB" sz="1800" dirty="0">
                <a:latin typeface="Arial" panose="020B0604020202020204" pitchFamily="34" charset="0"/>
                <a:ea typeface="Times New Roman" panose="02020603050405020304" pitchFamily="18" charset="0"/>
                <a:cs typeface="Times New Roman" panose="02020603050405020304" pitchFamily="18" charset="0"/>
              </a:rPr>
              <a:t>T</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he technique of data normalization is the most effective, reducing the average error of the model by 3.16 pp, followed by resampling technique (-2.88 pp) and the inclusion of NWP model’s output (-2.48 pp). These are also among the most used data processing techniques.</a:t>
            </a:r>
          </a:p>
          <a:p>
            <a:pPr algn="just"/>
            <a:r>
              <a:rPr lang="en-GB" sz="1800" dirty="0">
                <a:latin typeface="Arial" panose="020B0604020202020204" pitchFamily="34" charset="0"/>
                <a:ea typeface="Times New Roman" panose="02020603050405020304" pitchFamily="18" charset="0"/>
                <a:cs typeface="Times New Roman" panose="02020603050405020304" pitchFamily="18" charset="0"/>
              </a:rPr>
              <a:t>A</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lthough cluster-based and WT are also frequently used in data processing, these techniques do not show significant influence on the forecast accuracy.</a:t>
            </a:r>
            <a:endParaRPr lang="en-AU" dirty="0"/>
          </a:p>
        </p:txBody>
      </p:sp>
      <p:pic>
        <p:nvPicPr>
          <p:cNvPr id="9" name="Picture 8">
            <a:extLst>
              <a:ext uri="{FF2B5EF4-FFF2-40B4-BE49-F238E27FC236}">
                <a16:creationId xmlns:a16="http://schemas.microsoft.com/office/drawing/2014/main" id="{5E3A4606-FBEE-423C-BC54-F1BE18CD323F}"/>
              </a:ext>
            </a:extLst>
          </p:cNvPr>
          <p:cNvPicPr>
            <a:picLocks noChangeAspect="1"/>
          </p:cNvPicPr>
          <p:nvPr/>
        </p:nvPicPr>
        <p:blipFill>
          <a:blip r:embed="rId3"/>
          <a:stretch>
            <a:fillRect/>
          </a:stretch>
        </p:blipFill>
        <p:spPr>
          <a:xfrm>
            <a:off x="7037892" y="1772816"/>
            <a:ext cx="4626727" cy="5222352"/>
          </a:xfrm>
          <a:prstGeom prst="rect">
            <a:avLst/>
          </a:prstGeom>
          <a:ln>
            <a:solidFill>
              <a:schemeClr val="tx1"/>
            </a:solidFill>
          </a:ln>
        </p:spPr>
      </p:pic>
      <p:sp>
        <p:nvSpPr>
          <p:cNvPr id="15" name="TextBox 14">
            <a:extLst>
              <a:ext uri="{FF2B5EF4-FFF2-40B4-BE49-F238E27FC236}">
                <a16:creationId xmlns:a16="http://schemas.microsoft.com/office/drawing/2014/main" id="{C071C67B-572E-4585-9607-94E0B78601E4}"/>
              </a:ext>
            </a:extLst>
          </p:cNvPr>
          <p:cNvSpPr txBox="1"/>
          <p:nvPr/>
        </p:nvSpPr>
        <p:spPr>
          <a:xfrm>
            <a:off x="6240016" y="1412776"/>
            <a:ext cx="5808645" cy="338554"/>
          </a:xfrm>
          <a:prstGeom prst="rect">
            <a:avLst/>
          </a:prstGeom>
          <a:noFill/>
        </p:spPr>
        <p:txBody>
          <a:bodyPr wrap="square" rtlCol="0">
            <a:spAutoFit/>
          </a:bodyPr>
          <a:lstStyle/>
          <a:p>
            <a:pPr algn="ctr"/>
            <a:r>
              <a:rPr lang="en-AU" sz="1600" b="1" i="1" dirty="0">
                <a:effectLst/>
                <a:latin typeface="Arial" panose="020B0604020202020204" pitchFamily="34" charset="0"/>
                <a:ea typeface="Times New Roman" panose="02020603050405020304" pitchFamily="18" charset="0"/>
                <a:cs typeface="Times New Roman" panose="02020603050405020304" pitchFamily="18" charset="0"/>
              </a:rPr>
              <a:t>Data Processing Techniques’ Performance</a:t>
            </a:r>
          </a:p>
        </p:txBody>
      </p:sp>
    </p:spTree>
    <p:extLst>
      <p:ext uri="{BB962C8B-B14F-4D97-AF65-F5344CB8AC3E}">
        <p14:creationId xmlns:p14="http://schemas.microsoft.com/office/powerpoint/2010/main" val="29002584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HIWI@7AHFKIMFUVWXY5M7" val="4409"/>
</p:tagLst>
</file>

<file path=ppt/theme/theme1.xml><?xml version="1.0" encoding="utf-8"?>
<a:theme xmlns:a="http://schemas.openxmlformats.org/drawingml/2006/main" name="Master-Müsgens">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D566EEBD0E40D438070AC434582248D" ma:contentTypeVersion="10" ma:contentTypeDescription="Ein neues Dokument erstellen." ma:contentTypeScope="" ma:versionID="92fa6fe908c36c16f81eecf53765f000">
  <xsd:schema xmlns:xsd="http://www.w3.org/2001/XMLSchema" xmlns:xs="http://www.w3.org/2001/XMLSchema" xmlns:p="http://schemas.microsoft.com/office/2006/metadata/properties" xmlns:ns3="6499b516-d634-40ab-ae3b-dbcfbcfe20d1" targetNamespace="http://schemas.microsoft.com/office/2006/metadata/properties" ma:root="true" ma:fieldsID="87b27b643080c83dedefcec4812f96a4" ns3:_="">
    <xsd:import namespace="6499b516-d634-40ab-ae3b-dbcfbcfe20d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9b516-d634-40ab-ae3b-dbcfbcfe2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6753DA-7658-49ED-B398-73DFE3389312}">
  <ds:schemaRefs>
    <ds:schemaRef ds:uri="http://schemas.microsoft.com/sharepoint/v3/contenttype/forms"/>
  </ds:schemaRefs>
</ds:datastoreItem>
</file>

<file path=customXml/itemProps2.xml><?xml version="1.0" encoding="utf-8"?>
<ds:datastoreItem xmlns:ds="http://schemas.openxmlformats.org/officeDocument/2006/customXml" ds:itemID="{3EAC18BC-6CDF-408B-B05E-A489779A2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9b516-d634-40ab-ae3b-dbcfbcfe2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343C59-1F15-430B-BC09-27B938A2D0C7}">
  <ds:schemaRefs>
    <ds:schemaRef ds:uri="http://purl.org/dc/terms/"/>
    <ds:schemaRef ds:uri="http://schemas.microsoft.com/office/2006/documentManagement/types"/>
    <ds:schemaRef ds:uri="6499b516-d634-40ab-ae3b-dbcfbcfe20d1"/>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3903</TotalTime>
  <Words>2810</Words>
  <Application>Microsoft Office PowerPoint</Application>
  <PresentationFormat>Widescreen</PresentationFormat>
  <Paragraphs>484</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Symbol</vt:lpstr>
      <vt:lpstr>Wingdings</vt:lpstr>
      <vt:lpstr>Master-Müsgens</vt:lpstr>
      <vt:lpstr>What drives the accuracy of PV output forecasts?</vt:lpstr>
      <vt:lpstr>Agenda</vt:lpstr>
      <vt:lpstr>Motivation</vt:lpstr>
      <vt:lpstr>Methodology – Statistical Analysis Process</vt:lpstr>
      <vt:lpstr>Methodology – Database Overview </vt:lpstr>
      <vt:lpstr>Methodology – Data Analysis </vt:lpstr>
      <vt:lpstr>Results and Discussion – What factors drive the forecast accuracy? (1)</vt:lpstr>
      <vt:lpstr>Results and Discussion – What factors drive the forecast accuracy? (2)</vt:lpstr>
      <vt:lpstr>Results and Discussion – Data Processing Techniques‘ Performance</vt:lpstr>
      <vt:lpstr>Results and Discussion – “Cherry Picking” Hypothesis</vt:lpstr>
      <vt:lpstr>Results and Discussion – Which Methodology Wins? (1)</vt:lpstr>
      <vt:lpstr>Results and Discussion – Which Methodology Wins? (2)</vt:lpstr>
      <vt:lpstr>Conclusions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Überschrift – Überschrift – Überschrift</dc:title>
  <dc:creator>User</dc:creator>
  <cp:lastModifiedBy>Thi Ngoc  Nguyen</cp:lastModifiedBy>
  <cp:revision>2335</cp:revision>
  <cp:lastPrinted>2019-08-23T14:16:57Z</cp:lastPrinted>
  <dcterms:created xsi:type="dcterms:W3CDTF">2011-03-04T12:31:52Z</dcterms:created>
  <dcterms:modified xsi:type="dcterms:W3CDTF">2021-09-09T13:24:03Z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0x0101007D566EEBD0E40D438070AC434582248D</vt:lpwstr>
  </property>
</Properties>
</file>