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768" r:id="rId2"/>
    <p:sldId id="1008" r:id="rId3"/>
    <p:sldId id="1005" r:id="rId4"/>
    <p:sldId id="1017" r:id="rId5"/>
    <p:sldId id="1009" r:id="rId6"/>
    <p:sldId id="1014" r:id="rId7"/>
    <p:sldId id="1011" r:id="rId8"/>
    <p:sldId id="1018" r:id="rId9"/>
    <p:sldId id="1010" r:id="rId10"/>
    <p:sldId id="1015" r:id="rId11"/>
    <p:sldId id="1013" r:id="rId12"/>
    <p:sldId id="1016" r:id="rId13"/>
    <p:sldId id="1007" r:id="rId14"/>
  </p:sldIdLst>
  <p:sldSz cx="12192000" cy="6858000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 Leibold, Msc." initials="JL" lastIdx="1" clrIdx="0">
    <p:extLst>
      <p:ext uri="{19B8F6BF-5375-455C-9EA6-DF929625EA0E}">
        <p15:presenceInfo xmlns:p15="http://schemas.microsoft.com/office/powerpoint/2012/main" userId="Jens Leibold, Msc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FC780"/>
    <a:srgbClr val="B6B2C3"/>
    <a:srgbClr val="FD8B4C"/>
    <a:srgbClr val="6B8DB3"/>
    <a:srgbClr val="01649D"/>
    <a:srgbClr val="8BB10F"/>
    <a:srgbClr val="679D2B"/>
    <a:srgbClr val="0067B4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74017-EA6A-42D1-8890-9D983C68F354}" v="84" dt="2021-09-08T07:42:23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8" autoAdjust="0"/>
    <p:restoredTop sz="89791" autoAdjust="0"/>
  </p:normalViewPr>
  <p:slideViewPr>
    <p:cSldViewPr>
      <p:cViewPr varScale="1">
        <p:scale>
          <a:sx n="114" d="100"/>
          <a:sy n="114" d="100"/>
        </p:scale>
        <p:origin x="942" y="10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4FB6E1-A9AA-4DB5-A03E-63A50965AAA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0305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924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133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964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563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91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43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999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692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379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841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281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778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FB6E1-A9AA-4DB5-A03E-63A50965AAAC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264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4926" y="0"/>
            <a:ext cx="12288688" cy="6861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5" y="1412776"/>
            <a:ext cx="9696451" cy="863600"/>
          </a:xfrm>
        </p:spPr>
        <p:txBody>
          <a:bodyPr wrap="square" lIns="0" tIns="0" rIns="0" bIns="0"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1425" y="2492899"/>
            <a:ext cx="3934883" cy="792163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5301208"/>
            <a:ext cx="1892345" cy="1008112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317404" y="543743"/>
            <a:ext cx="2198615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500" dirty="0">
                <a:solidFill>
                  <a:schemeClr val="bg1">
                    <a:lumMod val="75000"/>
                  </a:schemeClr>
                </a:solidFill>
              </a:rPr>
              <a:t>www.technikum-wien.at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4"/>
          <a:srcRect l="91627" t="22550" r="3100" b="12682"/>
          <a:stretch/>
        </p:blipFill>
        <p:spPr>
          <a:xfrm>
            <a:off x="11146027" y="395955"/>
            <a:ext cx="877982" cy="6066000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191344" y="404664"/>
            <a:ext cx="11835439" cy="60486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018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>
                <a:solidFill>
                  <a:srgbClr val="626B71"/>
                </a:solidFill>
              </a:rPr>
              <a:pPr>
                <a:defRPr/>
              </a:pPr>
              <a:t>‹Nr.›</a:t>
            </a:fld>
            <a:endParaRPr lang="de-AT" sz="800">
              <a:solidFill>
                <a:srgbClr val="626B71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 flipH="1">
            <a:off x="805660" y="692696"/>
            <a:ext cx="986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730236" y="438848"/>
            <a:ext cx="10118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12. Internationale Energiewirtschaftstagung an der TU Wien 					               IEWT 2021</a:t>
            </a:r>
            <a:endParaRPr lang="de-AT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872" y="195811"/>
            <a:ext cx="1401792" cy="746779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14917" y="6237288"/>
            <a:ext cx="6720416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 Internationale Energiewirtschaftstagung an der TU Wien - IEWT 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3709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23384" y="1844678"/>
            <a:ext cx="5176605" cy="41751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6096000" y="1844825"/>
            <a:ext cx="5176605" cy="41751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  <a:p>
            <a:pPr>
              <a:defRPr/>
            </a:pPr>
            <a:fld id="{BE70B243-ECB9-4C0A-BD9E-A814C3239522}" type="slidenum">
              <a:rPr lang="de-AT" sz="800">
                <a:solidFill>
                  <a:srgbClr val="626B71"/>
                </a:solidFill>
              </a:rPr>
              <a:pPr>
                <a:defRPr/>
              </a:pPr>
              <a:t>‹Nr.›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 Internationale Energiewirtschaftstagung an der TU Wien - IEWT 2021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646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1412776"/>
            <a:ext cx="10464800" cy="622300"/>
          </a:xfrm>
        </p:spPr>
        <p:txBody>
          <a:bodyPr/>
          <a:lstStyle>
            <a:lvl1pPr algn="ctr">
              <a:defRPr>
                <a:solidFill>
                  <a:srgbClr val="00846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63372" y="2420888"/>
            <a:ext cx="10480849" cy="450366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  <a:p>
            <a:pPr>
              <a:defRPr/>
            </a:pPr>
            <a:fld id="{C7726AB6-B37A-44DC-B808-4688E77B8404}" type="slidenum">
              <a:rPr lang="de-AT" sz="800">
                <a:solidFill>
                  <a:srgbClr val="626B71"/>
                </a:solidFill>
              </a:rPr>
              <a:pPr>
                <a:defRPr/>
              </a:pPr>
              <a:t>‹Nr.›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 Internationale Energiewirtschaftstagung an der TU Wien - IEWT 2021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045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413" y="5157192"/>
            <a:ext cx="10464800" cy="6223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74772" y="1268614"/>
            <a:ext cx="7031307" cy="37445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AT"/>
          </a:p>
          <a:p>
            <a:pPr>
              <a:defRPr/>
            </a:pPr>
            <a:fld id="{6544D8EA-1EDF-42CB-83C3-9331BA774B0E}" type="slidenum">
              <a:rPr lang="de-AT" sz="800">
                <a:solidFill>
                  <a:srgbClr val="626B71"/>
                </a:solidFill>
              </a:rPr>
              <a:pPr>
                <a:defRPr/>
              </a:pPr>
              <a:t>‹Nr.›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 Internationale Energiewirtschaftstagung an der TU Wien - IEWT 2021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615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917" y="908050"/>
            <a:ext cx="104648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384" y="1844678"/>
            <a:ext cx="104648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1051" y="623728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626B71"/>
                </a:solidFill>
              </a:defRPr>
            </a:lvl1pPr>
          </a:lstStyle>
          <a:p>
            <a:pPr>
              <a:defRPr/>
            </a:pPr>
            <a:endParaRPr lang="de-AT" sz="1000">
              <a:solidFill>
                <a:schemeClr val="tx1"/>
              </a:solidFill>
            </a:endParaRPr>
          </a:p>
          <a:p>
            <a:pPr>
              <a:defRPr/>
            </a:pPr>
            <a:fld id="{5A383EEB-5FB3-41BF-83A0-B5D99D96C4B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4917" y="6237288"/>
            <a:ext cx="67204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26B71"/>
                </a:solidFill>
              </a:defRPr>
            </a:lvl1pPr>
          </a:lstStyle>
          <a:p>
            <a:pPr>
              <a:defRPr/>
            </a:pPr>
            <a:r>
              <a:rPr lang="de-DE"/>
              <a:t>12. Internationale Energiewirtschaftstagung an der TU Wien - IEWT 2021</a:t>
            </a:r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9" r:id="rId2"/>
    <p:sldLayoutId id="2147483700" r:id="rId3"/>
    <p:sldLayoutId id="2147483703" r:id="rId4"/>
    <p:sldLayoutId id="2147483701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46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462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46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46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462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462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462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462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462"/>
        </a:buClr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rt.leonhartsberger@technikum-wien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ittmanm@technikum-wien.a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www.technikum-wien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 txBox="1">
            <a:spLocks noChangeArrowheads="1"/>
          </p:cNvSpPr>
          <p:nvPr/>
        </p:nvSpPr>
        <p:spPr bwMode="auto">
          <a:xfrm>
            <a:off x="479376" y="1340768"/>
            <a:ext cx="82089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de-DE" sz="2400" b="1" kern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Analyse der Marktentwicklung von PV-Heimspeichersystemen in Österreich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Kurt Leonhartsberger, Maximilian Wittmann</a:t>
            </a:r>
          </a:p>
          <a:p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FH Technikum Wien, F&amp;E Schwerpunkt Renewable Energy Systems, </a:t>
            </a:r>
            <a:r>
              <a:rPr lang="de-A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Giefinggasse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6, 1210 Wien, Mobil 0664 619 25 86, </a:t>
            </a:r>
            <a:r>
              <a: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kurt.leonhartsberger@technikum-wien.at</a:t>
            </a:r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dirty="0"/>
              <a:t>12. Internationale Energiewirtschaftstagung an der TU Wien 	IEWT 2021</a:t>
            </a:r>
            <a:endParaRPr lang="de-AT" sz="1600" dirty="0"/>
          </a:p>
          <a:p>
            <a:endParaRPr lang="de-A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8CE320-4E40-41E1-B6EF-864AA92E78E0}"/>
              </a:ext>
            </a:extLst>
          </p:cNvPr>
          <p:cNvSpPr txBox="1"/>
          <p:nvPr/>
        </p:nvSpPr>
        <p:spPr>
          <a:xfrm>
            <a:off x="3025775" y="5949280"/>
            <a:ext cx="6140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600" dirty="0">
                <a:solidFill>
                  <a:schemeClr val="bg1">
                    <a:lumMod val="65000"/>
                  </a:schemeClr>
                </a:solidFill>
              </a:rPr>
              <a:t>Präsentiert von Maximilian Wittmann</a:t>
            </a:r>
          </a:p>
        </p:txBody>
      </p:sp>
    </p:spTree>
    <p:extLst>
      <p:ext uri="{BB962C8B-B14F-4D97-AF65-F5344CB8AC3E}">
        <p14:creationId xmlns:p14="http://schemas.microsoft.com/office/powerpoint/2010/main" val="141442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1006500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Ergebnisse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10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C635D8-32EA-4E5F-92CE-D5773EF479EE}"/>
              </a:ext>
            </a:extLst>
          </p:cNvPr>
          <p:cNvSpPr txBox="1">
            <a:spLocks/>
          </p:cNvSpPr>
          <p:nvPr/>
        </p:nvSpPr>
        <p:spPr bwMode="auto">
          <a:xfrm>
            <a:off x="730048" y="1578869"/>
            <a:ext cx="11190400" cy="513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DE" sz="1600" b="1" kern="0" dirty="0">
                <a:solidFill>
                  <a:srgbClr val="679D2B"/>
                </a:solidFill>
              </a:rPr>
              <a:t>Durchschnittliche Speicherkapazität 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DE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8BCFACC-2E41-4779-A23C-437E6925C727}"/>
              </a:ext>
            </a:extLst>
          </p:cNvPr>
          <p:cNvGrpSpPr/>
          <p:nvPr/>
        </p:nvGrpSpPr>
        <p:grpSpPr>
          <a:xfrm>
            <a:off x="811916" y="2022302"/>
            <a:ext cx="6660436" cy="3175529"/>
            <a:chOff x="814917" y="2165931"/>
            <a:chExt cx="6660436" cy="3175529"/>
          </a:xfrm>
        </p:grpSpPr>
        <p:sp>
          <p:nvSpPr>
            <p:cNvPr id="12" name="Inhaltsplatzhalter 2">
              <a:extLst>
                <a:ext uri="{FF2B5EF4-FFF2-40B4-BE49-F238E27FC236}">
                  <a16:creationId xmlns:a16="http://schemas.microsoft.com/office/drawing/2014/main" id="{DF56D905-2675-4204-97EB-2C7B75F2C98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4917" y="4879903"/>
              <a:ext cx="6660436" cy="461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Clr>
                  <a:srgbClr val="78B832"/>
                </a:buClr>
                <a:buNone/>
              </a:pPr>
              <a:r>
                <a:rPr lang="de-AT" sz="1050" i="1" kern="0" dirty="0">
                  <a:solidFill>
                    <a:schemeClr val="bg1">
                      <a:lumMod val="65000"/>
                    </a:schemeClr>
                  </a:solidFill>
                </a:rPr>
                <a:t>Abbildung 4:</a:t>
              </a:r>
              <a:r>
                <a:rPr lang="de-DE" sz="1050" i="1" kern="0" dirty="0">
                  <a:solidFill>
                    <a:schemeClr val="bg1">
                      <a:lumMod val="65000"/>
                    </a:schemeClr>
                  </a:solidFill>
                </a:rPr>
                <a:t>Entwicklung der durchschnittlichen Speichernutzkapazität in kWh der in den Jahren 2014 bis 2019 in Österreich neu installierten, geförderten Heimspeichersysteme (Quelle: Erhebung Technikum Wien)</a:t>
              </a:r>
              <a:r>
                <a:rPr lang="de-AT" sz="1050" i="1" kern="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>
                <a:buClr>
                  <a:srgbClr val="78B832"/>
                </a:buClr>
              </a:pPr>
              <a:endPara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457200" lvl="1" indent="0">
                <a:buClr>
                  <a:srgbClr val="78B832"/>
                </a:buClr>
                <a:buFont typeface="Arial" charset="0"/>
                <a:buNone/>
              </a:pPr>
              <a:endPara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buClr>
                  <a:srgbClr val="78B832"/>
                </a:buClr>
              </a:pPr>
              <a:endPara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buClr>
                  <a:srgbClr val="78B832"/>
                </a:buClr>
                <a:buFont typeface="Wingdings" pitchFamily="2" charset="2"/>
                <a:buNone/>
              </a:pPr>
              <a:endPara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buClr>
                  <a:srgbClr val="78B832"/>
                </a:buClr>
              </a:pPr>
              <a:endPara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8B5CA65-5DC3-4B88-A79A-38FB1FFE1C7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84" y="2165931"/>
              <a:ext cx="6563560" cy="2603160"/>
            </a:xfrm>
            <a:prstGeom prst="rect">
              <a:avLst/>
            </a:prstGeom>
            <a:noFill/>
          </p:spPr>
        </p:pic>
      </p:grp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30A45BBD-D0DA-438B-ABC7-8EEC6FFF2AD4}"/>
              </a:ext>
            </a:extLst>
          </p:cNvPr>
          <p:cNvSpPr txBox="1">
            <a:spLocks/>
          </p:cNvSpPr>
          <p:nvPr/>
        </p:nvSpPr>
        <p:spPr bwMode="auto">
          <a:xfrm>
            <a:off x="7680176" y="2165931"/>
            <a:ext cx="4032448" cy="407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B832"/>
              </a:buClr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durchschnittlich nutzbare Speicherkapazität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11,5 kWh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 Stromspeicher</a:t>
            </a:r>
          </a:p>
          <a:p>
            <a:pPr marL="0" indent="0">
              <a:buClr>
                <a:srgbClr val="78B832"/>
              </a:buClr>
              <a:buNone/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Zunahme von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34,7 %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im Vergleich zum Jahr 2018 (8,6 kWh)</a:t>
            </a:r>
          </a:p>
          <a:p>
            <a:pPr marL="0" indent="0">
              <a:buClr>
                <a:srgbClr val="78B832"/>
              </a:buClr>
              <a:buNone/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Clr>
                <a:srgbClr val="78B832"/>
              </a:buClr>
              <a:buNone/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Trend der letzten Jahre zu größeren Batteriekapazitäten setzt sich weiter fort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3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1006500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Ergebnisse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11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C635D8-32EA-4E5F-92CE-D5773EF479EE}"/>
              </a:ext>
            </a:extLst>
          </p:cNvPr>
          <p:cNvSpPr txBox="1">
            <a:spLocks/>
          </p:cNvSpPr>
          <p:nvPr/>
        </p:nvSpPr>
        <p:spPr bwMode="auto">
          <a:xfrm>
            <a:off x="730048" y="1578869"/>
            <a:ext cx="11190400" cy="513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DE" sz="1600" b="1" kern="0" dirty="0">
                <a:solidFill>
                  <a:srgbClr val="679D2B"/>
                </a:solidFill>
              </a:rPr>
              <a:t>Systempreise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BCA0D7C-BF34-479B-930C-5DA8EC32F3DA}"/>
              </a:ext>
            </a:extLst>
          </p:cNvPr>
          <p:cNvSpPr txBox="1">
            <a:spLocks/>
          </p:cNvSpPr>
          <p:nvPr/>
        </p:nvSpPr>
        <p:spPr bwMode="auto">
          <a:xfrm>
            <a:off x="7425315" y="1965734"/>
            <a:ext cx="4248472" cy="401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B832"/>
              </a:buClr>
            </a:pPr>
            <a:r>
              <a:rPr lang="de-AT" sz="1600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</a:t>
            </a: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Systempreis: 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Preis für</a:t>
            </a: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Schlüsselfertig installiertes PV Heimspeichersystem (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inkl. Leistungselektronik, Montage und Installation) exkl. </a:t>
            </a:r>
            <a:r>
              <a:rPr lang="de-DE" sz="16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MWst.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Clr>
                <a:srgbClr val="78B832"/>
              </a:buClr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2019: Systempreis  von rund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1.011 EUR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 kWh</a:t>
            </a:r>
          </a:p>
          <a:p>
            <a:pPr>
              <a:buClr>
                <a:srgbClr val="78B832"/>
              </a:buClr>
              <a:buFont typeface="Wingdings" panose="05000000000000000000" pitchFamily="2" charset="2"/>
              <a:buChar char="à"/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Preisreduktion um rund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17,5 %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 Vergleich zu 2018 (1.225 EUR/kWh) </a:t>
            </a:r>
          </a:p>
          <a:p>
            <a:pPr marL="0" indent="0">
              <a:buClr>
                <a:srgbClr val="78B832"/>
              </a:buClr>
              <a:buNone/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  <a:buFont typeface="Wingdings" panose="05000000000000000000" pitchFamily="2" charset="2"/>
              <a:buChar char="à"/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- 42,8 % im Vergleich zu 2015 (1.769 EUR/kWh)</a:t>
            </a:r>
          </a:p>
          <a:p>
            <a:pPr>
              <a:buClr>
                <a:srgbClr val="78B832"/>
              </a:buClr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3C4F6E2-141C-4EEC-A2CF-3C8C23F3B19D}"/>
              </a:ext>
            </a:extLst>
          </p:cNvPr>
          <p:cNvCxnSpPr>
            <a:cxnSpLocks/>
          </p:cNvCxnSpPr>
          <p:nvPr/>
        </p:nvCxnSpPr>
        <p:spPr>
          <a:xfrm>
            <a:off x="5447928" y="2276872"/>
            <a:ext cx="360040" cy="0"/>
          </a:xfrm>
          <a:prstGeom prst="lin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FDCA2C15-12B8-467D-A89C-7DD94E90E3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7" y="1930800"/>
            <a:ext cx="6145179" cy="3538689"/>
          </a:xfrm>
          <a:prstGeom prst="rect">
            <a:avLst/>
          </a:prstGeom>
          <a:noFill/>
        </p:spPr>
      </p:pic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A777AF65-9434-4AD5-B593-A80CB17304D1}"/>
              </a:ext>
            </a:extLst>
          </p:cNvPr>
          <p:cNvSpPr txBox="1">
            <a:spLocks/>
          </p:cNvSpPr>
          <p:nvPr/>
        </p:nvSpPr>
        <p:spPr bwMode="auto">
          <a:xfrm>
            <a:off x="741611" y="5514955"/>
            <a:ext cx="6660436" cy="46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None/>
            </a:pPr>
            <a:r>
              <a:rPr lang="de-AT" sz="1050" i="1" kern="0" dirty="0">
                <a:solidFill>
                  <a:schemeClr val="bg1">
                    <a:lumMod val="65000"/>
                  </a:schemeClr>
                </a:solidFill>
              </a:rPr>
              <a:t>Abbildung 5:</a:t>
            </a:r>
            <a:r>
              <a:rPr lang="de-DE" sz="1050" i="1" kern="0" dirty="0">
                <a:solidFill>
                  <a:schemeClr val="bg1">
                    <a:lumMod val="65000"/>
                  </a:schemeClr>
                </a:solidFill>
              </a:rPr>
              <a:t>Entwicklung der Systempreise (Mittelwert und Bandbreite) für PV-Heimspeichersysteme in Österreich mit einer nutzbaren Speicherkapazität von 5 kWh inkl. </a:t>
            </a:r>
            <a:r>
              <a:rPr lang="de-DE" sz="1050" i="1" kern="0" dirty="0" err="1">
                <a:solidFill>
                  <a:schemeClr val="bg1">
                    <a:lumMod val="65000"/>
                  </a:schemeClr>
                </a:solidFill>
              </a:rPr>
              <a:t>MWSt.</a:t>
            </a:r>
            <a:r>
              <a:rPr lang="de-DE" sz="1050" i="1" kern="0" dirty="0">
                <a:solidFill>
                  <a:schemeClr val="bg1">
                    <a:lumMod val="65000"/>
                  </a:schemeClr>
                </a:solidFill>
              </a:rPr>
              <a:t> pro kWh nutzbare Speicherkapazität; Anzahl der Nennungen: 2015: n=9, 2012: n=20, 2017: n=17, 2018: n=10, 2019: n=15 (Quelle: Erhebung Technikum Wien)</a:t>
            </a: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0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1006500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Conclusio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12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C635D8-32EA-4E5F-92CE-D5773EF479EE}"/>
              </a:ext>
            </a:extLst>
          </p:cNvPr>
          <p:cNvSpPr txBox="1">
            <a:spLocks/>
          </p:cNvSpPr>
          <p:nvPr/>
        </p:nvSpPr>
        <p:spPr bwMode="auto">
          <a:xfrm>
            <a:off x="749039" y="1513372"/>
            <a:ext cx="1009948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  <a:sym typeface="Wingdings" panose="05000000000000000000" pitchFamily="2" charset="2"/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Akzeptanz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von PV Heimspeichersystemen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steigt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Clr>
                <a:srgbClr val="78B832"/>
              </a:buClr>
              <a:buNone/>
            </a:pP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Anschaffungskosten sinken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stetig 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Trotz sinkender Anschaffungskosten ist die Marktdiffusion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stark von Förderungen abhängig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	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83,5 %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der im Jahr 2019 installierten PV Heimspeichersysteme wurden mit einer 	Investitionsförderung errichtet 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5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767408" y="1268760"/>
            <a:ext cx="44644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Maximilian Wittmann, </a:t>
            </a:r>
            <a:r>
              <a:rPr lang="de-AT" sz="1600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BSc</a:t>
            </a: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de-AT" sz="16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Junior Researcher, Project Manager</a:t>
            </a:r>
          </a:p>
          <a:p>
            <a:pPr marL="0" indent="0">
              <a:buNone/>
            </a:pPr>
            <a:endParaRPr lang="de-AT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4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Renewable Energy Systems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Applied Science </a:t>
            </a:r>
            <a:r>
              <a:rPr lang="en-GB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Technikum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Wien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ENERGYbase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Giefinggasse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1210 Vienna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T: +43 1 333 40 77 - 2403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wittmanm@technikum-wien.at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www.technikum-wien.at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1A8C4B4-FEA4-4191-9337-1CB3812D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8DAB28-4FCA-4D2E-8328-3C502FC84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13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1D714B3-0221-464D-B819-ABBC9A229957}"/>
              </a:ext>
            </a:extLst>
          </p:cNvPr>
          <p:cNvSpPr txBox="1">
            <a:spLocks/>
          </p:cNvSpPr>
          <p:nvPr/>
        </p:nvSpPr>
        <p:spPr bwMode="auto">
          <a:xfrm>
            <a:off x="6073440" y="1268760"/>
            <a:ext cx="44644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Kurt Leonhartsberger, </a:t>
            </a:r>
            <a:r>
              <a:rPr lang="de-AT" sz="1600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MSc</a:t>
            </a: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de-AT" sz="16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Kompetenzfeldleiter </a:t>
            </a:r>
          </a:p>
          <a:p>
            <a:pPr marL="0" indent="0"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Renewable Energy Systems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Applied Science </a:t>
            </a:r>
            <a:r>
              <a:rPr lang="en-GB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Technikum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Wien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ENERGYbase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Giefinggasse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1210 Vienna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T: +43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kurt.leonhartsberger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technikum-wien.at</a:t>
            </a:r>
            <a:b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www.technikum-wien.at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4D0E0-1FAC-4F92-A186-E6B36B8EF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9" t="19935" r="44983" b="27645"/>
          <a:stretch/>
        </p:blipFill>
        <p:spPr>
          <a:xfrm>
            <a:off x="814917" y="1967737"/>
            <a:ext cx="1381596" cy="19322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3D8BCD-E091-405C-BF66-1003EAD1B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142" y="1967737"/>
            <a:ext cx="1428511" cy="19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2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818306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FH Technikum Wien - Kompetenzfeld Renewable Energy Systems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2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FCCD919-7BA6-4B2A-8FC7-ECF13B31D644}"/>
              </a:ext>
            </a:extLst>
          </p:cNvPr>
          <p:cNvSpPr txBox="1">
            <a:spLocks/>
          </p:cNvSpPr>
          <p:nvPr/>
        </p:nvSpPr>
        <p:spPr bwMode="auto">
          <a:xfrm>
            <a:off x="722696" y="1484338"/>
            <a:ext cx="111904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B832"/>
              </a:buClr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Standort </a:t>
            </a:r>
            <a:r>
              <a:rPr lang="de-DE" sz="16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ENERGYbase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ca. 30 Personen, </a:t>
            </a:r>
          </a:p>
          <a:p>
            <a:pPr>
              <a:buClr>
                <a:srgbClr val="78B832"/>
              </a:buClr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Bachelor- und Master-Studium „Erneuerbare Energie“ mit mehr als 300 Studierenden</a:t>
            </a:r>
          </a:p>
          <a:p>
            <a:pPr>
              <a:buClr>
                <a:srgbClr val="78B832"/>
              </a:buClr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Schwerpunkt: angewandte F&amp;E auf dem Gebiet der Erneuerbaren Energie</a:t>
            </a:r>
          </a:p>
          <a:p>
            <a:pPr>
              <a:buClr>
                <a:srgbClr val="78B832"/>
              </a:buClr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 derzeit etwa 40 nationalen und europäischen Forschungsprojekten</a:t>
            </a:r>
          </a:p>
          <a:p>
            <a:pPr>
              <a:buClr>
                <a:srgbClr val="78B832"/>
              </a:buClr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diversen Direktbeauftragungen seitens Ministerien z. B. Marktstatistik Erneuerbare Österreich, Speicherstrategie,…</a:t>
            </a:r>
          </a:p>
          <a:p>
            <a:pPr>
              <a:buClr>
                <a:srgbClr val="78B832"/>
              </a:buClr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aktive Mitarbeit in nationalen und internationalen Arbeitsgruppen z. B. des BMKs oder der Internationalen Energie Agentur sowie diversen Technologieplattformen</a:t>
            </a:r>
            <a:b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A98E87-7E49-4C23-9468-93628DB79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" b="4123"/>
          <a:stretch/>
        </p:blipFill>
        <p:spPr>
          <a:xfrm flipH="1">
            <a:off x="5742851" y="4832134"/>
            <a:ext cx="3577474" cy="202586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62644EB-3161-42DC-94BC-D6D9E9990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63" y="5139200"/>
            <a:ext cx="2576186" cy="17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836984-C731-48BE-A335-58D64249E6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43" t="34416" r="51004" b="16245"/>
          <a:stretch/>
        </p:blipFill>
        <p:spPr>
          <a:xfrm>
            <a:off x="5052449" y="5139202"/>
            <a:ext cx="1440076" cy="171879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41F7F1D-8FDA-449E-A143-379AACE44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2700"/>
          <a:stretch/>
        </p:blipFill>
        <p:spPr>
          <a:xfrm>
            <a:off x="-10603" y="5136388"/>
            <a:ext cx="2486866" cy="17216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2C69B71-3047-490F-9826-D473CAE04A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74" r="23825"/>
          <a:stretch/>
        </p:blipFill>
        <p:spPr>
          <a:xfrm>
            <a:off x="9339622" y="5032943"/>
            <a:ext cx="2852378" cy="18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1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4144" y="1006500"/>
            <a:ext cx="854020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Analyse der Marktentwicklung von </a:t>
            </a:r>
          </a:p>
          <a:p>
            <a:r>
              <a:rPr lang="de-DE" sz="2400" b="1" dirty="0">
                <a:solidFill>
                  <a:srgbClr val="0070C0"/>
                </a:solidFill>
              </a:rPr>
              <a:t>PV-Heimspeichersystemen in Österreich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8" y="1816994"/>
            <a:ext cx="11190400" cy="4420294"/>
          </a:xfrm>
        </p:spPr>
        <p:txBody>
          <a:bodyPr/>
          <a:lstStyle/>
          <a:p>
            <a:pPr marL="0" indent="0">
              <a:buClr>
                <a:srgbClr val="78B832"/>
              </a:buClr>
              <a:buNone/>
            </a:pPr>
            <a:r>
              <a:rPr lang="de-AT" sz="1600" b="1" dirty="0">
                <a:solidFill>
                  <a:srgbClr val="679D2B"/>
                </a:solidFill>
              </a:rPr>
              <a:t>Überblick</a:t>
            </a:r>
          </a:p>
          <a:p>
            <a:pPr marL="0" indent="0">
              <a:buClr>
                <a:srgbClr val="78B832"/>
              </a:buClr>
              <a:buNone/>
            </a:pPr>
            <a:r>
              <a:rPr lang="de-AT" sz="1600" b="1" dirty="0">
                <a:solidFill>
                  <a:srgbClr val="679D2B"/>
                </a:solidFill>
              </a:rPr>
              <a:t> </a:t>
            </a:r>
          </a:p>
          <a:p>
            <a:pPr>
              <a:buClr>
                <a:srgbClr val="78B832"/>
              </a:buClr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 und Fragestellung </a:t>
            </a: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Methodische Vorgangsweise</a:t>
            </a: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Ergebnisse</a:t>
            </a:r>
          </a:p>
          <a:p>
            <a:pPr lvl="1">
              <a:buClr>
                <a:srgbClr val="78B832"/>
              </a:buClr>
            </a:pPr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Förderinstrumente</a:t>
            </a:r>
          </a:p>
          <a:p>
            <a:pPr lvl="1">
              <a:buClr>
                <a:srgbClr val="78B832"/>
              </a:buClr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Jährlich neu installierte Speichernutzkapazität geförderter und nicht geförderter Heimspeichersysteme </a:t>
            </a: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78B832"/>
              </a:buClr>
            </a:pPr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Kumulierte installierte und jährlich installierte Speicherkapazität (2014 – 2019)</a:t>
            </a:r>
          </a:p>
          <a:p>
            <a:pPr lvl="1">
              <a:buClr>
                <a:srgbClr val="78B832"/>
              </a:buClr>
            </a:pPr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Betrieb befindliche Anlagen</a:t>
            </a:r>
          </a:p>
          <a:p>
            <a:pPr lvl="1">
              <a:buClr>
                <a:srgbClr val="78B832"/>
              </a:buClr>
            </a:pPr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Durchschnittliche Speicherkapazität  </a:t>
            </a:r>
          </a:p>
          <a:p>
            <a:pPr lvl="1">
              <a:buClr>
                <a:srgbClr val="78B832"/>
              </a:buClr>
            </a:pPr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Systempreise</a:t>
            </a: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</a:t>
            </a: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3</a:t>
            </a:fld>
            <a:endParaRPr lang="de-AT" sz="800">
              <a:solidFill>
                <a:srgbClr val="62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8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1006500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Motivation und Fragestellung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4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FCCD919-7BA6-4B2A-8FC7-ECF13B31D644}"/>
              </a:ext>
            </a:extLst>
          </p:cNvPr>
          <p:cNvSpPr txBox="1">
            <a:spLocks/>
          </p:cNvSpPr>
          <p:nvPr/>
        </p:nvSpPr>
        <p:spPr bwMode="auto">
          <a:xfrm>
            <a:off x="718951" y="1578869"/>
            <a:ext cx="890544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Stromspeicher werden zu einer Massenanwendung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Wachsender Wunsch nach Energieautonomie in privaten Haushalten </a:t>
            </a: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Sinkende Preise </a:t>
            </a: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Öffentliche Förderungen </a:t>
            </a: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Kaum verlässliche Date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bzgl. Installierter Kapazität, Ausbauraten etc. von PV Heimspeichersysteme </a:t>
            </a:r>
          </a:p>
          <a:p>
            <a:pPr marL="0" indent="0">
              <a:buClr>
                <a:srgbClr val="78B832"/>
              </a:buClr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Daten-, Planungs- und Entscheidungsgrundlage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Akteursgruppen in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Politik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Wirtschaft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Forschung und Entwicklung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1006500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Methodische Vorgangsweise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 marL="0" indent="0">
              <a:buClr>
                <a:srgbClr val="78B832"/>
              </a:buClr>
              <a:buNone/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5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EFABFFA-9DF0-41F9-84AE-13DDF1006310}"/>
              </a:ext>
            </a:extLst>
          </p:cNvPr>
          <p:cNvSpPr txBox="1">
            <a:spLocks/>
          </p:cNvSpPr>
          <p:nvPr/>
        </p:nvSpPr>
        <p:spPr bwMode="auto">
          <a:xfrm>
            <a:off x="730048" y="1578869"/>
            <a:ext cx="11190400" cy="513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FHTW ermittelt seit 2014 relevante technische und wirtschaftliche </a:t>
            </a:r>
            <a:r>
              <a:rPr lang="de-AT" sz="1600" kern="0">
                <a:solidFill>
                  <a:schemeClr val="tx1">
                    <a:lumMod val="65000"/>
                    <a:lumOff val="35000"/>
                  </a:schemeClr>
                </a:solidFill>
              </a:rPr>
              <a:t>Kennzahlen neu 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installierten PV Heimspeichersysteme wie z.B.:</a:t>
            </a:r>
          </a:p>
          <a:p>
            <a:pPr lvl="1">
              <a:buClr>
                <a:srgbClr val="78B832"/>
              </a:buClr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</a:t>
            </a:r>
          </a:p>
          <a:p>
            <a:pPr lvl="1">
              <a:buClr>
                <a:srgbClr val="78B832"/>
              </a:buClr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Anzahl </a:t>
            </a:r>
          </a:p>
          <a:p>
            <a:pPr lvl="1">
              <a:buClr>
                <a:srgbClr val="78B832"/>
              </a:buClr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Leistung </a:t>
            </a:r>
          </a:p>
          <a:p>
            <a:pPr lvl="1">
              <a:buClr>
                <a:srgbClr val="78B832"/>
              </a:buClr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Kapazität</a:t>
            </a:r>
          </a:p>
          <a:p>
            <a:pPr lvl="1">
              <a:buClr>
                <a:srgbClr val="78B832"/>
              </a:buClr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Verfügbare Förderprogramme  </a:t>
            </a:r>
            <a:endParaRPr lang="de-AT" sz="14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78B832"/>
              </a:buClr>
            </a:pPr>
            <a:endParaRPr lang="de-AT" sz="14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Clr>
                <a:srgbClr val="78B832"/>
              </a:buClr>
              <a:buFont typeface="Wingdings" pitchFamily="2" charset="2"/>
              <a:buChar char="§"/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Datenerhebung mittels Zusendung unterschiedlicher Fragebögen an: </a:t>
            </a:r>
          </a:p>
          <a:p>
            <a:pPr lvl="1">
              <a:buClr>
                <a:srgbClr val="78B832"/>
              </a:buClr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Bundes- und Landesförderstellen </a:t>
            </a:r>
          </a:p>
          <a:p>
            <a:pPr lvl="1">
              <a:buClr>
                <a:srgbClr val="78B832"/>
              </a:buClr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Österreichische Unternehmen im Bereich Photovoltaik (PV-Planer und Errichter) </a:t>
            </a:r>
          </a:p>
          <a:p>
            <a:pPr lvl="1">
              <a:buClr>
                <a:srgbClr val="78B832"/>
              </a:buClr>
              <a:buFont typeface="Wingdings" panose="05000000000000000000" pitchFamily="2" charset="2"/>
              <a:buChar char="à"/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gegebenenfalls telefonische Kontaktaufnahme oder Anfragen direkt per E-Mail </a:t>
            </a:r>
          </a:p>
          <a:p>
            <a:pPr marL="457200" lvl="1" indent="0">
              <a:buClr>
                <a:srgbClr val="78B832"/>
              </a:buClr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342900" lvl="1" indent="-342900">
              <a:buClr>
                <a:srgbClr val="78B832"/>
              </a:buClr>
              <a:buFont typeface="Wingdings" pitchFamily="2" charset="2"/>
              <a:buChar char="§"/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Gesammelten Daten in Excel integriert und analysiert </a:t>
            </a: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78B832"/>
              </a:buClr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7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1006500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Rahmenbedingungen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6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C635D8-32EA-4E5F-92CE-D5773EF479EE}"/>
              </a:ext>
            </a:extLst>
          </p:cNvPr>
          <p:cNvSpPr txBox="1">
            <a:spLocks/>
          </p:cNvSpPr>
          <p:nvPr/>
        </p:nvSpPr>
        <p:spPr bwMode="auto">
          <a:xfrm>
            <a:off x="721376" y="1542486"/>
            <a:ext cx="11190400" cy="478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DE" sz="1600" b="1" kern="0" dirty="0">
                <a:solidFill>
                  <a:srgbClr val="679D2B"/>
                </a:solidFill>
              </a:rPr>
              <a:t>Förderinstrumente 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B9320AF-0771-4DEC-BB83-366F7D25A9F1}"/>
              </a:ext>
            </a:extLst>
          </p:cNvPr>
          <p:cNvSpPr txBox="1">
            <a:spLocks/>
          </p:cNvSpPr>
          <p:nvPr/>
        </p:nvSpPr>
        <p:spPr bwMode="auto">
          <a:xfrm>
            <a:off x="722696" y="1886565"/>
            <a:ext cx="5949368" cy="64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None/>
            </a:pPr>
            <a:r>
              <a:rPr lang="de-AT" sz="1050" i="1" kern="0" dirty="0">
                <a:solidFill>
                  <a:schemeClr val="bg1">
                    <a:lumMod val="65000"/>
                  </a:schemeClr>
                </a:solidFill>
              </a:rPr>
              <a:t>Tabelle 1:</a:t>
            </a:r>
            <a:r>
              <a:rPr lang="de-DE" sz="1050" i="1" kern="0" dirty="0">
                <a:solidFill>
                  <a:schemeClr val="bg1">
                    <a:lumMod val="65000"/>
                  </a:schemeClr>
                </a:solidFill>
              </a:rPr>
              <a:t>Investitionsförderungen der Bundesländer sowie des Klima und Energiefonds und der OeMAG für PV Heimspeichersysteme im Jahr 2019 in Österreich</a:t>
            </a:r>
            <a:r>
              <a:rPr lang="de-AT" sz="105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8EECBF3-A6CB-4AB3-A5D4-465AFDCF5C25}"/>
              </a:ext>
            </a:extLst>
          </p:cNvPr>
          <p:cNvSpPr txBox="1">
            <a:spLocks/>
          </p:cNvSpPr>
          <p:nvPr/>
        </p:nvSpPr>
        <p:spPr bwMode="auto">
          <a:xfrm>
            <a:off x="6888088" y="2164786"/>
            <a:ext cx="4824536" cy="407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B832"/>
              </a:buClr>
            </a:pP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Überblick zu den österreichweiten Förderinstrumenten</a:t>
            </a: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Bundesweite Förderungen (z.B.: OeMAG und </a:t>
            </a:r>
            <a:r>
              <a:rPr lang="de-AT" sz="16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Klien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Clr>
                <a:srgbClr val="78B832"/>
              </a:buClr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Landesweite Förderungen (z.B.: länderspezifische Förderinstrumente)</a:t>
            </a: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unterschiedliche Rahmenbedingungen        (</a:t>
            </a:r>
            <a:r>
              <a:rPr lang="de-AT" sz="1600" kern="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Invest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Zuschuss in der Höhe von 200 €/kWh bis 1200 €/kWh)  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D54C15-63F1-4890-B887-2D664F08AD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7" y="2296037"/>
            <a:ext cx="576072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2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1006500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Ergebnisse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7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C635D8-32EA-4E5F-92CE-D5773EF479EE}"/>
              </a:ext>
            </a:extLst>
          </p:cNvPr>
          <p:cNvSpPr txBox="1">
            <a:spLocks/>
          </p:cNvSpPr>
          <p:nvPr/>
        </p:nvSpPr>
        <p:spPr bwMode="auto">
          <a:xfrm>
            <a:off x="730048" y="1578869"/>
            <a:ext cx="6374064" cy="513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DE" sz="1600" b="1" kern="0" dirty="0">
                <a:solidFill>
                  <a:srgbClr val="679D2B"/>
                </a:solidFill>
              </a:rPr>
              <a:t>Jährlich neu installierte Speichernutzkapazität geförderter und nicht geförderter Heimspeichersysteme 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53DC9CC-B102-4714-BFAB-97D10A59B6BF}"/>
              </a:ext>
            </a:extLst>
          </p:cNvPr>
          <p:cNvGrpSpPr/>
          <p:nvPr/>
        </p:nvGrpSpPr>
        <p:grpSpPr>
          <a:xfrm>
            <a:off x="814917" y="2383404"/>
            <a:ext cx="5137067" cy="3141525"/>
            <a:chOff x="814917" y="2383404"/>
            <a:chExt cx="5137067" cy="3141525"/>
          </a:xfrm>
        </p:grpSpPr>
        <p:sp>
          <p:nvSpPr>
            <p:cNvPr id="11" name="Inhaltsplatzhalter 2">
              <a:extLst>
                <a:ext uri="{FF2B5EF4-FFF2-40B4-BE49-F238E27FC236}">
                  <a16:creationId xmlns:a16="http://schemas.microsoft.com/office/drawing/2014/main" id="{63720F1B-2E91-4554-9F59-763D2E01C3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4917" y="5048679"/>
              <a:ext cx="5137067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Clr>
                  <a:srgbClr val="78B832"/>
                </a:buClr>
                <a:buNone/>
              </a:pPr>
              <a:r>
                <a:rPr lang="de-AT" sz="1050" i="1" kern="0" dirty="0">
                  <a:solidFill>
                    <a:schemeClr val="bg1">
                      <a:lumMod val="65000"/>
                    </a:schemeClr>
                  </a:solidFill>
                </a:rPr>
                <a:t>Abbildung 1:</a:t>
              </a:r>
              <a:r>
                <a:rPr lang="de-DE" sz="1050" i="1" kern="0" dirty="0">
                  <a:solidFill>
                    <a:schemeClr val="bg1">
                      <a:lumMod val="65000"/>
                    </a:schemeClr>
                  </a:solidFill>
                </a:rPr>
                <a:t>Jährlich neu installierte Speichernutzkapazität in kWh der von 2014 bis Ende 2020 in Österreich geförderten und nicht geförderten Heimspeichersysteme (Quelle: Erhebung Technikum Wien)</a:t>
              </a:r>
              <a:r>
                <a:rPr lang="de-AT" sz="1050" i="1" kern="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>
                <a:buClr>
                  <a:srgbClr val="78B832"/>
                </a:buClr>
              </a:pPr>
              <a:endPara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457200" lvl="1" indent="0">
                <a:buClr>
                  <a:srgbClr val="78B832"/>
                </a:buClr>
                <a:buFont typeface="Arial" charset="0"/>
                <a:buNone/>
              </a:pPr>
              <a:endPara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buClr>
                  <a:srgbClr val="78B832"/>
                </a:buClr>
              </a:pPr>
              <a:endPara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buClr>
                  <a:srgbClr val="78B832"/>
                </a:buClr>
                <a:buFont typeface="Wingdings" pitchFamily="2" charset="2"/>
                <a:buNone/>
              </a:pPr>
              <a:endPara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buClr>
                  <a:srgbClr val="78B832"/>
                </a:buClr>
              </a:pPr>
              <a:endPara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AAA3B8F-AD1E-4D3B-8479-DD111DF914E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17" y="2383404"/>
              <a:ext cx="5084928" cy="2665275"/>
            </a:xfrm>
            <a:prstGeom prst="rect">
              <a:avLst/>
            </a:prstGeom>
            <a:noFill/>
          </p:spPr>
        </p:pic>
      </p:grp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2F6B24D-AADA-4428-A5C5-1F2583B9A288}"/>
              </a:ext>
            </a:extLst>
          </p:cNvPr>
          <p:cNvSpPr txBox="1">
            <a:spLocks/>
          </p:cNvSpPr>
          <p:nvPr/>
        </p:nvSpPr>
        <p:spPr bwMode="auto">
          <a:xfrm>
            <a:off x="6456040" y="2395562"/>
            <a:ext cx="5256584" cy="384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B832"/>
              </a:buClr>
            </a:pP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83,5 %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(23.313 kWh</a:t>
            </a: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 PV Heimspeichersysteme mit einer Förderung und </a:t>
            </a:r>
          </a:p>
          <a:p>
            <a:pPr marL="0" indent="0">
              <a:buClr>
                <a:srgbClr val="78B832"/>
              </a:buClr>
              <a:buNone/>
            </a:pPr>
            <a:endParaRPr lang="de-DE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DE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16,5 % </a:t>
            </a:r>
            <a:r>
              <a:rPr lang="de-DE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(4.606 kWh) ohne Förderung errichtet</a:t>
            </a: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Zubau deutlich höher als in den letzten Jahren</a:t>
            </a:r>
          </a:p>
          <a:p>
            <a:pPr marL="0" indent="0">
              <a:buClr>
                <a:srgbClr val="78B832"/>
              </a:buClr>
              <a:buNone/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Fördervolumen im Jahr 2019 deutlich höher als in den Jahren davor </a:t>
            </a: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5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1006500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Ergebnisse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8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C635D8-32EA-4E5F-92CE-D5773EF479EE}"/>
              </a:ext>
            </a:extLst>
          </p:cNvPr>
          <p:cNvSpPr txBox="1">
            <a:spLocks/>
          </p:cNvSpPr>
          <p:nvPr/>
        </p:nvSpPr>
        <p:spPr bwMode="auto">
          <a:xfrm>
            <a:off x="721376" y="1542486"/>
            <a:ext cx="11190400" cy="478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DE" sz="1600" b="1" kern="0" dirty="0">
                <a:solidFill>
                  <a:srgbClr val="679D2B"/>
                </a:solidFill>
              </a:rPr>
              <a:t>Förderinstrumente 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B9320AF-0771-4DEC-BB83-366F7D25A9F1}"/>
              </a:ext>
            </a:extLst>
          </p:cNvPr>
          <p:cNvSpPr txBox="1">
            <a:spLocks/>
          </p:cNvSpPr>
          <p:nvPr/>
        </p:nvSpPr>
        <p:spPr bwMode="auto">
          <a:xfrm>
            <a:off x="669966" y="5070276"/>
            <a:ext cx="5949368" cy="64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None/>
            </a:pPr>
            <a:r>
              <a:rPr lang="de-AT" sz="1050" i="1" kern="0" dirty="0">
                <a:solidFill>
                  <a:schemeClr val="bg1">
                    <a:lumMod val="65000"/>
                  </a:schemeClr>
                </a:solidFill>
              </a:rPr>
              <a:t>Abbildung 2:</a:t>
            </a:r>
            <a:r>
              <a:rPr lang="de-DE" sz="1050" i="1" kern="0" dirty="0">
                <a:solidFill>
                  <a:schemeClr val="bg1">
                    <a:lumMod val="65000"/>
                  </a:schemeClr>
                </a:solidFill>
              </a:rPr>
              <a:t>Jährlich neu installierte Speicherkapazität der im Rahmen der verfügbaren Förderprogramme errichteten PV Heimspeichersysteme je Bundesland für die Jahre 2014 bis 2019 (Quelle: Erhebung Technikum Wien)</a:t>
            </a: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8EECBF3-A6CB-4AB3-A5D4-465AFDCF5C25}"/>
              </a:ext>
            </a:extLst>
          </p:cNvPr>
          <p:cNvSpPr txBox="1">
            <a:spLocks/>
          </p:cNvSpPr>
          <p:nvPr/>
        </p:nvSpPr>
        <p:spPr bwMode="auto">
          <a:xfrm>
            <a:off x="7104112" y="1995815"/>
            <a:ext cx="4608512" cy="424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Bundesweite und Landesweite Förderinstrumente </a:t>
            </a: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Klar erkennbare Unterschiede je Bundesland</a:t>
            </a: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Fördervolumen bzw. geförderte Kapazität steigt je Bundesland stetig an  </a:t>
            </a: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E688710-D1B6-4F01-88CA-089FADFBB3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6" y="1995815"/>
            <a:ext cx="6130622" cy="3074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07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BCA6985-6B5C-437E-8537-401C118CB821}"/>
              </a:ext>
            </a:extLst>
          </p:cNvPr>
          <p:cNvSpPr txBox="1">
            <a:spLocks/>
          </p:cNvSpPr>
          <p:nvPr/>
        </p:nvSpPr>
        <p:spPr bwMode="auto">
          <a:xfrm>
            <a:off x="722696" y="1006500"/>
            <a:ext cx="969233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400" b="1" dirty="0">
                <a:solidFill>
                  <a:srgbClr val="0070C0"/>
                </a:solidFill>
              </a:rPr>
              <a:t>Ergebnisse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5C72DA-1735-40FB-938D-D22C593C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48" y="1628800"/>
            <a:ext cx="11190400" cy="4896544"/>
          </a:xfrm>
        </p:spPr>
        <p:txBody>
          <a:bodyPr/>
          <a:lstStyle/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None/>
            </a:pPr>
            <a:endParaRPr lang="de-A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2AAEFA-2269-4E68-A89C-020DFBA4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 Internationale Energiewirtschaftstagung an der TU Wien - IEWT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29B517-8E59-4B8C-9E91-7C42D7B7E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  <a:p>
            <a:pPr>
              <a:defRPr/>
            </a:pPr>
            <a:fld id="{6DF1416F-3104-4888-B9E3-BED4C99BC5D9}" type="slidenum">
              <a:rPr lang="de-AT" sz="800" smtClean="0">
                <a:solidFill>
                  <a:srgbClr val="626B71"/>
                </a:solidFill>
              </a:rPr>
              <a:pPr>
                <a:defRPr/>
              </a:pPr>
              <a:t>9</a:t>
            </a:fld>
            <a:endParaRPr lang="de-AT" sz="800">
              <a:solidFill>
                <a:srgbClr val="626B7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C635D8-32EA-4E5F-92CE-D5773EF479EE}"/>
              </a:ext>
            </a:extLst>
          </p:cNvPr>
          <p:cNvSpPr txBox="1">
            <a:spLocks/>
          </p:cNvSpPr>
          <p:nvPr/>
        </p:nvSpPr>
        <p:spPr bwMode="auto">
          <a:xfrm>
            <a:off x="730048" y="1578869"/>
            <a:ext cx="6801713" cy="513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r>
              <a:rPr lang="de-DE" sz="1600" b="1" kern="0" dirty="0">
                <a:solidFill>
                  <a:srgbClr val="679D2B"/>
                </a:solidFill>
              </a:rPr>
              <a:t>Kumulierte installierte und jährlich installierte Speicherkapazität</a:t>
            </a: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b="1" kern="0" dirty="0">
              <a:solidFill>
                <a:srgbClr val="679D2B"/>
              </a:solidFill>
            </a:endParaRPr>
          </a:p>
          <a:p>
            <a:pPr marL="0" indent="0">
              <a:buClr>
                <a:srgbClr val="78B832"/>
              </a:buClr>
              <a:buNone/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5241C36-E496-4B56-A92A-2CBB429C6113}"/>
              </a:ext>
            </a:extLst>
          </p:cNvPr>
          <p:cNvGrpSpPr/>
          <p:nvPr/>
        </p:nvGrpSpPr>
        <p:grpSpPr>
          <a:xfrm>
            <a:off x="738248" y="2133454"/>
            <a:ext cx="6509880" cy="4103834"/>
            <a:chOff x="738248" y="2155645"/>
            <a:chExt cx="6509880" cy="4103834"/>
          </a:xfrm>
        </p:grpSpPr>
        <p:sp>
          <p:nvSpPr>
            <p:cNvPr id="11" name="Inhaltsplatzhalter 2">
              <a:extLst>
                <a:ext uri="{FF2B5EF4-FFF2-40B4-BE49-F238E27FC236}">
                  <a16:creationId xmlns:a16="http://schemas.microsoft.com/office/drawing/2014/main" id="{C9982DDD-B487-4A47-AC47-A99CE9DE11F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8248" y="5783229"/>
              <a:ext cx="650988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8462"/>
                </a:buClr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Clr>
                  <a:srgbClr val="78B832"/>
                </a:buClr>
                <a:buNone/>
              </a:pPr>
              <a:r>
                <a:rPr lang="de-AT" sz="1050" i="1" kern="0" dirty="0">
                  <a:solidFill>
                    <a:schemeClr val="bg1">
                      <a:lumMod val="65000"/>
                    </a:schemeClr>
                  </a:solidFill>
                </a:rPr>
                <a:t>Abbildung 3:</a:t>
              </a:r>
              <a:r>
                <a:rPr lang="de-DE" sz="1050" i="1" kern="0" dirty="0">
                  <a:solidFill>
                    <a:schemeClr val="bg1">
                      <a:lumMod val="65000"/>
                    </a:schemeClr>
                  </a:solidFill>
                </a:rPr>
                <a:t>Kumulierte installierte Anzahl sowie nutzbare Speicherkapazität in kWh von 2014 bis 2019 (Quelle: Erhebung Technikum Wien)</a:t>
              </a:r>
              <a:r>
                <a:rPr lang="de-AT" sz="1050" i="1" kern="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>
                <a:buClr>
                  <a:srgbClr val="78B832"/>
                </a:buClr>
              </a:pPr>
              <a:endPara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457200" lvl="1" indent="0">
                <a:buClr>
                  <a:srgbClr val="78B832"/>
                </a:buClr>
                <a:buFont typeface="Arial" charset="0"/>
                <a:buNone/>
              </a:pPr>
              <a:endPara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buClr>
                  <a:srgbClr val="78B832"/>
                </a:buClr>
              </a:pPr>
              <a:endPara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>
                <a:buClr>
                  <a:srgbClr val="78B832"/>
                </a:buClr>
                <a:buFont typeface="Wingdings" pitchFamily="2" charset="2"/>
                <a:buNone/>
              </a:pPr>
              <a:endPara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buClr>
                  <a:srgbClr val="78B832"/>
                </a:buClr>
              </a:pPr>
              <a:endPara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5E943D6-9654-48B2-94FA-CC5FA0A8656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17" y="2155645"/>
              <a:ext cx="6414418" cy="3627584"/>
            </a:xfrm>
            <a:prstGeom prst="rect">
              <a:avLst/>
            </a:prstGeom>
            <a:noFill/>
          </p:spPr>
        </p:pic>
      </p:grp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DD42DA6-0C19-4241-A61A-F07843464540}"/>
              </a:ext>
            </a:extLst>
          </p:cNvPr>
          <p:cNvSpPr txBox="1">
            <a:spLocks/>
          </p:cNvSpPr>
          <p:nvPr/>
        </p:nvSpPr>
        <p:spPr bwMode="auto">
          <a:xfrm>
            <a:off x="7608430" y="2155645"/>
            <a:ext cx="4104194" cy="408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462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Zubauzahlen im Jahr 2019 sind mit 27.919 kWh um </a:t>
            </a: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59,7% höher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als im Jahr davor (2018: 17.477 kWh) </a:t>
            </a: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Installierte Kapazität im Jahr 2019: </a:t>
            </a: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74.163 kWh </a:t>
            </a: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(2018: 46.245 kWh) </a:t>
            </a: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r>
              <a:rPr lang="de-AT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PV Heimspeichersysteme Anzahl:</a:t>
            </a:r>
            <a:r>
              <a:rPr lang="de-AT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>
              <a:buClr>
                <a:srgbClr val="78B832"/>
              </a:buClr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2018: </a:t>
            </a:r>
            <a:r>
              <a:rPr lang="de-AT" sz="1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5.654 Anlagen</a:t>
            </a:r>
          </a:p>
          <a:p>
            <a:pPr lvl="1">
              <a:buClr>
                <a:srgbClr val="78B832"/>
              </a:buClr>
            </a:pPr>
            <a:r>
              <a:rPr lang="de-AT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2019: </a:t>
            </a:r>
            <a:r>
              <a:rPr lang="de-AT" sz="1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8.071 Anlagen </a:t>
            </a:r>
          </a:p>
          <a:p>
            <a:pPr lvl="1">
              <a:buClr>
                <a:srgbClr val="78B832"/>
              </a:buClr>
            </a:pPr>
            <a:endParaRPr lang="de-AT" sz="14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Clr>
                <a:srgbClr val="78B832"/>
              </a:buClr>
              <a:buFont typeface="Arial" charset="0"/>
              <a:buNone/>
            </a:pPr>
            <a:endParaRPr lang="de-AT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78B832"/>
              </a:buClr>
              <a:buFont typeface="Wingdings" pitchFamily="2" charset="2"/>
              <a:buNone/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78B832"/>
              </a:buClr>
            </a:pPr>
            <a:endParaRPr lang="de-AT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95744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FHTW-3">
  <a:themeElements>
    <a:clrScheme name="ppt_Vorlage_FHT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Vorlage_FHT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Vorlage_FHT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FHT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FHT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FHT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FHT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FHT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FHT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FHT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FHT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FHT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FHT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FHT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Vorlage_FHTW-3</Template>
  <TotalTime>0</TotalTime>
  <Words>1077</Words>
  <Application>Microsoft Office PowerPoint</Application>
  <PresentationFormat>Breitbild</PresentationFormat>
  <Paragraphs>348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Vorlage_FHTW-3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Kurt Leonhartsberger</dc:creator>
  <cp:lastModifiedBy>MAXI WITTMANN</cp:lastModifiedBy>
  <cp:revision>1580</cp:revision>
  <dcterms:created xsi:type="dcterms:W3CDTF">2013-06-26T15:20:23Z</dcterms:created>
  <dcterms:modified xsi:type="dcterms:W3CDTF">2021-09-08T08:15:53Z</dcterms:modified>
</cp:coreProperties>
</file>