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9" r:id="rId3"/>
    <p:sldId id="280" r:id="rId4"/>
    <p:sldId id="283" r:id="rId5"/>
    <p:sldId id="271" r:id="rId6"/>
    <p:sldId id="287" r:id="rId7"/>
    <p:sldId id="279" r:id="rId8"/>
    <p:sldId id="288" r:id="rId9"/>
    <p:sldId id="289" r:id="rId10"/>
    <p:sldId id="297" r:id="rId11"/>
    <p:sldId id="275" r:id="rId12"/>
    <p:sldId id="298" r:id="rId13"/>
    <p:sldId id="276" r:id="rId14"/>
    <p:sldId id="295" r:id="rId15"/>
    <p:sldId id="292" r:id="rId16"/>
    <p:sldId id="282" r:id="rId17"/>
    <p:sldId id="286" r:id="rId18"/>
    <p:sldId id="293" r:id="rId19"/>
    <p:sldId id="294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28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4"/>
    <p:restoredTop sz="93708"/>
  </p:normalViewPr>
  <p:slideViewPr>
    <p:cSldViewPr>
      <p:cViewPr varScale="1">
        <p:scale>
          <a:sx n="142" d="100"/>
          <a:sy n="142" d="100"/>
        </p:scale>
        <p:origin x="31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x/Documents/FH%20Kufstein/Masterarbeit/Zwischenergebnisse_MP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x\Documents\FH%20Kufstein\Masterarbeit\Zwischenergebnisse_MPI%20Kop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x/Documents/FH%20Kufstein/Masterarbeit/Zwischenergebnisse_MPI%20Kopi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7816204347005"/>
          <c:y val="0.22112990287215656"/>
          <c:w val="0.43811293365205617"/>
          <c:h val="0.514533373905286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55-104E-800D-97A1999BD4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55-104E-800D-97A1999BD4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55-104E-800D-97A1999BD4C7}"/>
              </c:ext>
            </c:extLst>
          </c:dPt>
          <c:dLbls>
            <c:dLbl>
              <c:idx val="0"/>
              <c:layout>
                <c:manualLayout>
                  <c:x val="0.22851474448046927"/>
                  <c:y val="-5.632270797494373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19A276-DED2-3649-A72A-B32F94697D59}" type="CATEGORYNAME">
                      <a:rPr lang="en-US"/>
                      <a:pPr>
                        <a:defRPr/>
                      </a:pPr>
                      <a:t>[RUBRIKENNAME]</a:t>
                    </a:fld>
                    <a:r>
                      <a:rPr lang="en-US" baseline="0"/>
                      <a:t>; </a:t>
                    </a:r>
                  </a:p>
                  <a:p>
                    <a:pPr>
                      <a:defRPr/>
                    </a:pPr>
                    <a:fld id="{64AECC59-FC6F-1449-9693-F035414B81F3}" type="VALUE">
                      <a:rPr lang="en-US" baseline="0"/>
                      <a:pPr>
                        <a:defRPr/>
                      </a:pPr>
                      <a:t>[WERT]</a:t>
                    </a:fld>
                    <a:r>
                      <a:rPr lang="en-US" baseline="0"/>
                      <a:t> kWh; </a:t>
                    </a:r>
                    <a:fld id="{687FFBEA-87B0-4A45-AA55-9CC3B548471D}" type="PERCENTAGE">
                      <a:rPr lang="en-US" b="1" baseline="0"/>
                      <a:pPr>
                        <a:defRPr/>
                      </a:pPr>
                      <a:t>[PROZENTSATZ]</a:t>
                    </a:fld>
                    <a:endParaRPr lang="en-US" baseline="0"/>
                  </a:p>
                </c:rich>
              </c:tx>
              <c:spPr>
                <a:xfrm>
                  <a:off x="2119770" y="836473"/>
                  <a:ext cx="728268" cy="67743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4910"/>
                        <a:gd name="adj2" fmla="val 185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986486222690724"/>
                      <c:h val="0.282376627220168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55-104E-800D-97A1999BD4C7}"/>
                </c:ext>
              </c:extLst>
            </c:dLbl>
            <c:dLbl>
              <c:idx val="1"/>
              <c:layout>
                <c:manualLayout>
                  <c:x val="0.23573791021220378"/>
                  <c:y val="8.952535253280158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869DDE-FA95-FB4A-AED1-5491D5BDC655}" type="CATEGORYNAME">
                      <a:rPr lang="en-US"/>
                      <a:pPr>
                        <a:defRPr/>
                      </a:pPr>
                      <a:t>[RUBRIKENNAME]</a:t>
                    </a:fld>
                    <a:r>
                      <a:rPr lang="en-US" baseline="0"/>
                      <a:t>; </a:t>
                    </a:r>
                  </a:p>
                  <a:p>
                    <a:pPr>
                      <a:defRPr/>
                    </a:pPr>
                    <a:fld id="{74B35B69-713D-3549-A560-B64CCB69512D}" type="VALUE">
                      <a:rPr lang="en-US" baseline="0"/>
                      <a:pPr>
                        <a:defRPr/>
                      </a:pPr>
                      <a:t>[WERT]</a:t>
                    </a:fld>
                    <a:r>
                      <a:rPr lang="en-US" baseline="0"/>
                      <a:t> kWh; </a:t>
                    </a:r>
                    <a:fld id="{48307748-F75D-7840-998B-7AC4A7DEADC8}" type="PERCENTAGE">
                      <a:rPr lang="en-US" b="1" baseline="0"/>
                      <a:pPr>
                        <a:defRPr/>
                      </a:pPr>
                      <a:t>[PROZENTSATZ]</a:t>
                    </a:fld>
                    <a:endParaRPr lang="en-US" baseline="0"/>
                  </a:p>
                </c:rich>
              </c:tx>
              <c:spPr>
                <a:xfrm>
                  <a:off x="2057331" y="1572906"/>
                  <a:ext cx="746206" cy="56069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0822"/>
                        <a:gd name="adj2" fmla="val -3783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601926534031111"/>
                      <c:h val="0.229108431324326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55-104E-800D-97A1999BD4C7}"/>
                </c:ext>
              </c:extLst>
            </c:dLbl>
            <c:dLbl>
              <c:idx val="2"/>
              <c:layout>
                <c:manualLayout>
                  <c:x val="-0.1296429079817748"/>
                  <c:y val="-0.250304758235758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D200A9-FF48-DD40-B7DB-BA84A7E58386}" type="CATEGORYNAME">
                      <a:rPr lang="en-US"/>
                      <a:pPr>
                        <a:defRPr/>
                      </a:pPr>
                      <a:t>[RUBRIKENNAME]</a:t>
                    </a:fld>
                    <a:r>
                      <a:rPr lang="en-US" baseline="0"/>
                      <a:t>; </a:t>
                    </a:r>
                  </a:p>
                  <a:p>
                    <a:pPr>
                      <a:defRPr/>
                    </a:pPr>
                    <a:fld id="{7FDE5CAE-C43C-9D4E-ABBC-C5E6D227BE73}" type="VALUE">
                      <a:rPr lang="en-US" baseline="0"/>
                      <a:pPr>
                        <a:defRPr/>
                      </a:pPr>
                      <a:t>[WERT]</a:t>
                    </a:fld>
                    <a:r>
                      <a:rPr lang="en-US" baseline="0"/>
                      <a:t> kWh; </a:t>
                    </a:r>
                    <a:fld id="{ECB324C8-3069-0A49-BB56-5904ACED7009}" type="PERCENTAGE">
                      <a:rPr lang="en-US" b="1" baseline="0"/>
                      <a:pPr>
                        <a:defRPr/>
                      </a:pPr>
                      <a:t>[PROZENTSATZ]</a:t>
                    </a:fld>
                    <a:endParaRPr lang="en-US" baseline="0"/>
                  </a:p>
                </c:rich>
              </c:tx>
              <c:spPr>
                <a:xfrm>
                  <a:off x="83985" y="180221"/>
                  <a:ext cx="859277" cy="66554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845"/>
                        <a:gd name="adj2" fmla="val 8472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44487942060571"/>
                      <c:h val="0.303071990338810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55-104E-800D-97A1999BD4C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EEV!$A$4:$A$6</c:f>
              <c:strCache>
                <c:ptCount val="3"/>
                <c:pt idx="0">
                  <c:v>Verkehr</c:v>
                </c:pt>
                <c:pt idx="1">
                  <c:v>Strom</c:v>
                </c:pt>
                <c:pt idx="2">
                  <c:v>Wärme/ Kälte</c:v>
                </c:pt>
              </c:strCache>
            </c:strRef>
          </c:cat>
          <c:val>
            <c:numRef>
              <c:f>EEV!$B$4:$B$6</c:f>
              <c:numCache>
                <c:formatCode>General</c:formatCode>
                <c:ptCount val="3"/>
                <c:pt idx="0" formatCode="#,##0.0">
                  <c:v>656.8</c:v>
                </c:pt>
                <c:pt idx="1">
                  <c:v>517.79999999999995</c:v>
                </c:pt>
                <c:pt idx="2" formatCode="#,##0.0">
                  <c:v>1216.7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55-104E-800D-97A1999BD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520649375697035E-2"/>
          <c:y val="0.89790456976361277"/>
          <c:w val="0.82495828197194199"/>
          <c:h val="7.9050096316435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673146625902532E-2"/>
          <c:y val="0.14389487498273243"/>
          <c:w val="0.91132685337409747"/>
          <c:h val="0.708634479900538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4F2-ED4C-94CA-98840F47FC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4F2-ED4C-94CA-98840F47FC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4F2-ED4C-94CA-98840F47FC72}"/>
              </c:ext>
            </c:extLst>
          </c:dPt>
          <c:dLbls>
            <c:dLbl>
              <c:idx val="0"/>
              <c:layout>
                <c:manualLayout>
                  <c:x val="2.0588365902169621E-2"/>
                  <c:y val="-2.70419057787268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F2-ED4C-94CA-98840F47FC72}"/>
                </c:ext>
              </c:extLst>
            </c:dLbl>
            <c:dLbl>
              <c:idx val="1"/>
              <c:layout>
                <c:manualLayout>
                  <c:x val="2.7577518972194317E-2"/>
                  <c:y val="-2.16685573201654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C92C9B-B3E6-544C-838B-DE2248E9730D}" type="VALUE">
                      <a:rPr lang="en-US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F2-ED4C-94CA-98840F47FC72}"/>
                </c:ext>
              </c:extLst>
            </c:dLbl>
            <c:dLbl>
              <c:idx val="2"/>
              <c:layout>
                <c:manualLayout>
                  <c:x val="3.8397804904841036E-2"/>
                  <c:y val="-1.7707360202856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F2-ED4C-94CA-98840F47F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Verkehr</c:v>
                </c:pt>
                <c:pt idx="1">
                  <c:v>Wärme</c:v>
                </c:pt>
                <c:pt idx="2">
                  <c:v>Strom</c:v>
                </c:pt>
              </c:strCache>
            </c:strRef>
          </c:cat>
          <c:val>
            <c:numRef>
              <c:f>Tabelle1!$B$2:$B$4</c:f>
              <c:numCache>
                <c:formatCode>0.0%</c:formatCode>
                <c:ptCount val="3"/>
                <c:pt idx="0">
                  <c:v>7.2999999999999995E-2</c:v>
                </c:pt>
                <c:pt idx="1">
                  <c:v>0.152</c:v>
                </c:pt>
                <c:pt idx="2">
                  <c:v>0.45400000000000001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F2-ED4C-94CA-98840F47FC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9711472"/>
        <c:axId val="1719713120"/>
        <c:axId val="0"/>
      </c:bar3DChart>
      <c:catAx>
        <c:axId val="17197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9713120"/>
        <c:crosses val="autoZero"/>
        <c:auto val="1"/>
        <c:lblAlgn val="ctr"/>
        <c:lblOffset val="100"/>
        <c:noMultiLvlLbl val="0"/>
      </c:catAx>
      <c:valAx>
        <c:axId val="17197131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1971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582004402619"/>
          <c:y val="3.9609470956788649E-2"/>
          <c:w val="0.84170459565836098"/>
          <c:h val="0.73289499032742278"/>
        </c:manualLayout>
      </c:layout>
      <c:lineChart>
        <c:grouping val="standard"/>
        <c:varyColors val="0"/>
        <c:ser>
          <c:idx val="1"/>
          <c:order val="0"/>
          <c:tx>
            <c:strRef>
              <c:f>Kollektorerträge!$B$4</c:f>
              <c:strCache>
                <c:ptCount val="1"/>
                <c:pt idx="0">
                  <c:v>Wagner EURO L20 AR</c:v>
                </c:pt>
              </c:strCache>
            </c:strRef>
          </c:tx>
          <c:spPr>
            <a:ln w="22225" cap="rnd" cmpd="sng" algn="ctr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Kollektorerträge!$C$2:$R$2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Kollektorerträge!$C$4:$R$4</c:f>
              <c:numCache>
                <c:formatCode>General</c:formatCode>
                <c:ptCount val="16"/>
                <c:pt idx="0">
                  <c:v>737</c:v>
                </c:pt>
                <c:pt idx="1">
                  <c:v>688.4</c:v>
                </c:pt>
                <c:pt idx="2">
                  <c:v>639.79999999999995</c:v>
                </c:pt>
                <c:pt idx="3">
                  <c:v>591.19999999999993</c:v>
                </c:pt>
                <c:pt idx="4">
                  <c:v>542.59999999999991</c:v>
                </c:pt>
                <c:pt idx="5">
                  <c:v>494</c:v>
                </c:pt>
                <c:pt idx="6">
                  <c:v>456</c:v>
                </c:pt>
                <c:pt idx="7">
                  <c:v>418</c:v>
                </c:pt>
                <c:pt idx="8">
                  <c:v>380</c:v>
                </c:pt>
                <c:pt idx="9">
                  <c:v>342</c:v>
                </c:pt>
                <c:pt idx="10">
                  <c:v>304</c:v>
                </c:pt>
                <c:pt idx="11">
                  <c:v>275.5</c:v>
                </c:pt>
                <c:pt idx="12">
                  <c:v>247</c:v>
                </c:pt>
                <c:pt idx="13">
                  <c:v>220</c:v>
                </c:pt>
                <c:pt idx="14">
                  <c:v>193</c:v>
                </c:pt>
                <c:pt idx="15">
                  <c:v>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AA-1149-BA24-009800C2432B}"/>
            </c:ext>
          </c:extLst>
        </c:ser>
        <c:ser>
          <c:idx val="2"/>
          <c:order val="1"/>
          <c:tx>
            <c:strRef>
              <c:f>Kollektorerträge!$B$5</c:f>
              <c:strCache>
                <c:ptCount val="1"/>
                <c:pt idx="0">
                  <c:v>Arcon HTHEATstore 35/08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Kollektorerträge!$C$2:$R$2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Kollektorerträge!$C$5:$R$5</c:f>
              <c:numCache>
                <c:formatCode>General</c:formatCode>
                <c:ptCount val="16"/>
                <c:pt idx="0">
                  <c:v>773</c:v>
                </c:pt>
                <c:pt idx="1">
                  <c:v>736.6</c:v>
                </c:pt>
                <c:pt idx="2">
                  <c:v>700.2</c:v>
                </c:pt>
                <c:pt idx="3">
                  <c:v>663.80000000000007</c:v>
                </c:pt>
                <c:pt idx="4">
                  <c:v>627.40000000000009</c:v>
                </c:pt>
                <c:pt idx="5">
                  <c:v>591</c:v>
                </c:pt>
                <c:pt idx="6">
                  <c:v>559.20000000000005</c:v>
                </c:pt>
                <c:pt idx="7">
                  <c:v>527.40000000000009</c:v>
                </c:pt>
                <c:pt idx="8">
                  <c:v>495.60000000000008</c:v>
                </c:pt>
                <c:pt idx="9">
                  <c:v>463.80000000000007</c:v>
                </c:pt>
                <c:pt idx="10">
                  <c:v>432</c:v>
                </c:pt>
                <c:pt idx="11">
                  <c:v>399</c:v>
                </c:pt>
                <c:pt idx="12">
                  <c:v>366</c:v>
                </c:pt>
                <c:pt idx="13">
                  <c:v>341</c:v>
                </c:pt>
                <c:pt idx="14">
                  <c:v>316</c:v>
                </c:pt>
                <c:pt idx="15">
                  <c:v>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AA-1149-BA24-009800C2432B}"/>
            </c:ext>
          </c:extLst>
        </c:ser>
        <c:ser>
          <c:idx val="3"/>
          <c:order val="2"/>
          <c:tx>
            <c:strRef>
              <c:f>Kollektorerträge!$B$6</c:f>
              <c:strCache>
                <c:ptCount val="1"/>
                <c:pt idx="0">
                  <c:v>Savosolar SF500-15SG-M</c:v>
                </c:pt>
              </c:strCache>
            </c:strRef>
          </c:tx>
          <c:spPr>
            <a:ln w="22225" cap="rnd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Kollektorerträge!$C$2:$R$2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Kollektorerträge!$C$6:$R$6</c:f>
              <c:numCache>
                <c:formatCode>General</c:formatCode>
                <c:ptCount val="16"/>
                <c:pt idx="0">
                  <c:v>839</c:v>
                </c:pt>
                <c:pt idx="1">
                  <c:v>791.2</c:v>
                </c:pt>
                <c:pt idx="2">
                  <c:v>743.40000000000009</c:v>
                </c:pt>
                <c:pt idx="3">
                  <c:v>695.60000000000014</c:v>
                </c:pt>
                <c:pt idx="4">
                  <c:v>647.80000000000018</c:v>
                </c:pt>
                <c:pt idx="5">
                  <c:v>600</c:v>
                </c:pt>
                <c:pt idx="6">
                  <c:v>561.20000000000005</c:v>
                </c:pt>
                <c:pt idx="7">
                  <c:v>522.40000000000009</c:v>
                </c:pt>
                <c:pt idx="8">
                  <c:v>483.60000000000008</c:v>
                </c:pt>
                <c:pt idx="9">
                  <c:v>444.80000000000007</c:v>
                </c:pt>
                <c:pt idx="10">
                  <c:v>406</c:v>
                </c:pt>
                <c:pt idx="11">
                  <c:v>367.5</c:v>
                </c:pt>
                <c:pt idx="12">
                  <c:v>329</c:v>
                </c:pt>
                <c:pt idx="13">
                  <c:v>300.5</c:v>
                </c:pt>
                <c:pt idx="14">
                  <c:v>272</c:v>
                </c:pt>
                <c:pt idx="15">
                  <c:v>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AA-1149-BA24-009800C2432B}"/>
            </c:ext>
          </c:extLst>
        </c:ser>
        <c:ser>
          <c:idx val="4"/>
          <c:order val="3"/>
          <c:tx>
            <c:strRef>
              <c:f>Kollektorerträge!$B$7</c:f>
              <c:strCache>
                <c:ptCount val="1"/>
                <c:pt idx="0">
                  <c:v>Kloben Aton G 22-0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Kollektorerträge!$C$2:$R$2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Kollektorerträge!$C$7:$R$7</c:f>
              <c:numCache>
                <c:formatCode>General</c:formatCode>
                <c:ptCount val="16"/>
                <c:pt idx="0">
                  <c:v>742</c:v>
                </c:pt>
                <c:pt idx="1">
                  <c:v>722.8</c:v>
                </c:pt>
                <c:pt idx="2">
                  <c:v>703.59999999999991</c:v>
                </c:pt>
                <c:pt idx="3">
                  <c:v>684.39999999999986</c:v>
                </c:pt>
                <c:pt idx="4">
                  <c:v>665.19999999999982</c:v>
                </c:pt>
                <c:pt idx="5">
                  <c:v>646</c:v>
                </c:pt>
                <c:pt idx="6">
                  <c:v>627.20000000000005</c:v>
                </c:pt>
                <c:pt idx="7">
                  <c:v>608.40000000000009</c:v>
                </c:pt>
                <c:pt idx="8">
                  <c:v>589.60000000000014</c:v>
                </c:pt>
                <c:pt idx="9">
                  <c:v>570.80000000000018</c:v>
                </c:pt>
                <c:pt idx="10">
                  <c:v>552</c:v>
                </c:pt>
                <c:pt idx="11">
                  <c:v>525</c:v>
                </c:pt>
                <c:pt idx="12">
                  <c:v>498</c:v>
                </c:pt>
                <c:pt idx="13">
                  <c:v>479.5</c:v>
                </c:pt>
                <c:pt idx="14">
                  <c:v>461</c:v>
                </c:pt>
                <c:pt idx="15">
                  <c:v>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AA-1149-BA24-009800C2432B}"/>
            </c:ext>
          </c:extLst>
        </c:ser>
        <c:ser>
          <c:idx val="5"/>
          <c:order val="4"/>
          <c:tx>
            <c:strRef>
              <c:f>Kollektorerträge!$B$8</c:f>
              <c:strCache>
                <c:ptCount val="1"/>
                <c:pt idx="0">
                  <c:v>Ritter XL 19/49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Kollektorerträge!$C$2:$R$2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Kollektorerträge!$C$8:$R$8</c:f>
              <c:numCache>
                <c:formatCode>General</c:formatCode>
                <c:ptCount val="16"/>
                <c:pt idx="0">
                  <c:v>773</c:v>
                </c:pt>
                <c:pt idx="1">
                  <c:v>752.2</c:v>
                </c:pt>
                <c:pt idx="2">
                  <c:v>731.40000000000009</c:v>
                </c:pt>
                <c:pt idx="3">
                  <c:v>710.60000000000014</c:v>
                </c:pt>
                <c:pt idx="4">
                  <c:v>689.80000000000018</c:v>
                </c:pt>
                <c:pt idx="5">
                  <c:v>669</c:v>
                </c:pt>
                <c:pt idx="6">
                  <c:v>651.20000000000005</c:v>
                </c:pt>
                <c:pt idx="7">
                  <c:v>633.40000000000009</c:v>
                </c:pt>
                <c:pt idx="8">
                  <c:v>615.60000000000014</c:v>
                </c:pt>
                <c:pt idx="9">
                  <c:v>597.80000000000018</c:v>
                </c:pt>
                <c:pt idx="10">
                  <c:v>580</c:v>
                </c:pt>
                <c:pt idx="11">
                  <c:v>561</c:v>
                </c:pt>
                <c:pt idx="12">
                  <c:v>542</c:v>
                </c:pt>
                <c:pt idx="13">
                  <c:v>521</c:v>
                </c:pt>
                <c:pt idx="14">
                  <c:v>500</c:v>
                </c:pt>
                <c:pt idx="15">
                  <c:v>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AA-1149-BA24-009800C2432B}"/>
            </c:ext>
          </c:extLst>
        </c:ser>
        <c:ser>
          <c:idx val="6"/>
          <c:order val="5"/>
          <c:tx>
            <c:strRef>
              <c:f>Kollektorerträge!$B$9</c:f>
              <c:strCache>
                <c:ptCount val="1"/>
                <c:pt idx="0">
                  <c:v>Ritter XL 15/39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Kollektorerträge!$C$2:$R$2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Kollektorerträge!$C$9:$R$9</c:f>
              <c:numCache>
                <c:formatCode>General</c:formatCode>
                <c:ptCount val="16"/>
                <c:pt idx="0">
                  <c:v>697</c:v>
                </c:pt>
                <c:pt idx="1">
                  <c:v>682.8</c:v>
                </c:pt>
                <c:pt idx="2">
                  <c:v>668.59999999999991</c:v>
                </c:pt>
                <c:pt idx="3">
                  <c:v>654.39999999999986</c:v>
                </c:pt>
                <c:pt idx="4">
                  <c:v>640.19999999999982</c:v>
                </c:pt>
                <c:pt idx="5">
                  <c:v>626</c:v>
                </c:pt>
                <c:pt idx="6">
                  <c:v>607.4</c:v>
                </c:pt>
                <c:pt idx="7">
                  <c:v>588.79999999999995</c:v>
                </c:pt>
                <c:pt idx="8">
                  <c:v>570.19999999999993</c:v>
                </c:pt>
                <c:pt idx="9">
                  <c:v>551.59999999999991</c:v>
                </c:pt>
                <c:pt idx="10">
                  <c:v>533</c:v>
                </c:pt>
                <c:pt idx="11">
                  <c:v>513</c:v>
                </c:pt>
                <c:pt idx="12">
                  <c:v>493</c:v>
                </c:pt>
                <c:pt idx="13">
                  <c:v>471.5</c:v>
                </c:pt>
                <c:pt idx="14">
                  <c:v>450</c:v>
                </c:pt>
                <c:pt idx="15">
                  <c:v>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FAA-1149-BA24-009800C2432B}"/>
            </c:ext>
          </c:extLst>
        </c:ser>
        <c:ser>
          <c:idx val="7"/>
          <c:order val="6"/>
          <c:tx>
            <c:strRef>
              <c:f>Kollektorerträge!$B$10</c:f>
              <c:strCache>
                <c:ptCount val="1"/>
                <c:pt idx="0">
                  <c:v>Solarlite SL 5770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Kollektorerträge!$C$2:$R$2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Kollektorerträge!$C$10:$R$10</c:f>
              <c:numCache>
                <c:formatCode>General</c:formatCode>
                <c:ptCount val="16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FAA-1149-BA24-009800C24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49037"/>
                </a:schemeClr>
              </a:solidFill>
              <a:prstDash val="solid"/>
              <a:round/>
            </a:ln>
            <a:effectLst/>
          </c:spPr>
        </c:dropLines>
        <c:smooth val="0"/>
        <c:axId val="729588624"/>
        <c:axId val="729590304"/>
      </c:lineChart>
      <c:catAx>
        <c:axId val="72958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 dirty="0"/>
                  <a:t>Betriebstemperatur in °C</a:t>
                </a:r>
                <a:endParaRPr lang="de-DE" sz="9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9590304"/>
        <c:crosses val="autoZero"/>
        <c:auto val="1"/>
        <c:lblAlgn val="ctr"/>
        <c:lblOffset val="100"/>
        <c:noMultiLvlLbl val="0"/>
      </c:catAx>
      <c:valAx>
        <c:axId val="729590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 dirty="0"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ertrag in </a:t>
                </a:r>
                <a:r>
                  <a:rPr lang="de-DE" sz="800" dirty="0" err="1"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kwh</a:t>
                </a:r>
                <a:r>
                  <a:rPr lang="de-DE" sz="800" dirty="0"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/m</a:t>
                </a:r>
                <a:r>
                  <a:rPr lang="de-DE" sz="800" baseline="30000" dirty="0"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de-DE" sz="800" baseline="0" dirty="0"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/a</a:t>
                </a:r>
                <a:endParaRPr lang="de-DE" sz="800" dirty="0">
                  <a:latin typeface="+mn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5807435898172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95886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solidFill>
            <a:schemeClr val="dk1">
              <a:lumMod val="35000"/>
              <a:lumOff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"/>
          <c:y val="0.87394665232503066"/>
          <c:w val="0.9996402218590601"/>
          <c:h val="0.1092170430008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6319516664189"/>
          <c:y val="5.035568503174729E-2"/>
          <c:w val="0.82248180062397858"/>
          <c:h val="0.73662902039006373"/>
        </c:manualLayout>
      </c:layout>
      <c:lineChart>
        <c:grouping val="standard"/>
        <c:varyColors val="0"/>
        <c:ser>
          <c:idx val="2"/>
          <c:order val="0"/>
          <c:tx>
            <c:strRef>
              <c:f>'LCOH 100°C'!$B$103</c:f>
              <c:strCache>
                <c:ptCount val="1"/>
                <c:pt idx="0">
                  <c:v>Flachkollektor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'LCOH 100°C'!$A$105:$A$120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'LCOH 100°C'!$D$105:$D$120</c:f>
              <c:numCache>
                <c:formatCode>0.00</c:formatCode>
                <c:ptCount val="16"/>
                <c:pt idx="0">
                  <c:v>1.579991375592928</c:v>
                </c:pt>
                <c:pt idx="1">
                  <c:v>1.6580686034935288</c:v>
                </c:pt>
                <c:pt idx="2">
                  <c:v>1.744263543749405</c:v>
                </c:pt>
                <c:pt idx="3">
                  <c:v>1.839911619965853</c:v>
                </c:pt>
                <c:pt idx="4">
                  <c:v>1.9466581659759852</c:v>
                </c:pt>
                <c:pt idx="5">
                  <c:v>2.0665538635081782</c:v>
                </c:pt>
                <c:pt idx="6">
                  <c:v>2.184072484501669</c:v>
                </c:pt>
                <c:pt idx="7">
                  <c:v>2.3157628618379467</c:v>
                </c:pt>
                <c:pt idx="8">
                  <c:v>2.4643529728275486</c:v>
                </c:pt>
                <c:pt idx="9">
                  <c:v>2.6333189593215458</c:v>
                </c:pt>
                <c:pt idx="10">
                  <c:v>2.8271604938271606</c:v>
                </c:pt>
                <c:pt idx="11">
                  <c:v>3.0609857978279029</c:v>
                </c:pt>
                <c:pt idx="12">
                  <c:v>3.336976320582878</c:v>
                </c:pt>
                <c:pt idx="13">
                  <c:v>3.5816226783968723</c:v>
                </c:pt>
                <c:pt idx="14">
                  <c:v>3.8649789029535864</c:v>
                </c:pt>
                <c:pt idx="15">
                  <c:v>4.1826484018264836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AB-8547-ADAC-14E8CDC38F95}"/>
            </c:ext>
          </c:extLst>
        </c:ser>
        <c:ser>
          <c:idx val="0"/>
          <c:order val="1"/>
          <c:tx>
            <c:strRef>
              <c:f>'LCOH 100°C'!$E$103</c:f>
              <c:strCache>
                <c:ptCount val="1"/>
                <c:pt idx="0">
                  <c:v>CPC-Kollektor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'LCOH 100°C'!$G$105:$G$120</c:f>
              <c:numCache>
                <c:formatCode>0.00</c:formatCode>
                <c:ptCount val="16"/>
                <c:pt idx="0">
                  <c:v>1.8714963346269944</c:v>
                </c:pt>
                <c:pt idx="1">
                  <c:v>1.9232473632899052</c:v>
                </c:pt>
                <c:pt idx="2">
                  <c:v>1.9779418466867194</c:v>
                </c:pt>
                <c:pt idx="3">
                  <c:v>2.0358382587484751</c:v>
                </c:pt>
                <c:pt idx="4">
                  <c:v>2.0972262491543434</c:v>
                </c:pt>
                <c:pt idx="5">
                  <c:v>2.1624314897857499</c:v>
                </c:pt>
                <c:pt idx="6">
                  <c:v>2.2215397215397217</c:v>
                </c:pt>
                <c:pt idx="7">
                  <c:v>2.2839701084096409</c:v>
                </c:pt>
                <c:pt idx="8">
                  <c:v>2.3500108295429931</c:v>
                </c:pt>
                <c:pt idx="9">
                  <c:v>2.4199843871975011</c:v>
                </c:pt>
                <c:pt idx="10">
                  <c:v>2.4942528735632186</c:v>
                </c:pt>
                <c:pt idx="11">
                  <c:v>2.5787284610814023</c:v>
                </c:pt>
                <c:pt idx="12">
                  <c:v>2.6691266912669125</c:v>
                </c:pt>
                <c:pt idx="13">
                  <c:v>2.7767114523352525</c:v>
                </c:pt>
                <c:pt idx="14">
                  <c:v>2.8933333333333331</c:v>
                </c:pt>
                <c:pt idx="15">
                  <c:v>3.0264993026499303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AB-8547-ADAC-14E8CDC38F95}"/>
            </c:ext>
          </c:extLst>
        </c:ser>
        <c:ser>
          <c:idx val="1"/>
          <c:order val="2"/>
          <c:tx>
            <c:strRef>
              <c:f>'LCOH 100°C'!$H$103</c:f>
              <c:strCache>
                <c:ptCount val="1"/>
                <c:pt idx="0">
                  <c:v>Parabolrinnenkollektor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'LCOH 100°C'!$I$105:$I$120</c:f>
              <c:numCache>
                <c:formatCode>0.00</c:formatCode>
                <c:ptCount val="16"/>
                <c:pt idx="0">
                  <c:v>2.6866853777521018</c:v>
                </c:pt>
                <c:pt idx="1">
                  <c:v>2.6866853777521018</c:v>
                </c:pt>
                <c:pt idx="2">
                  <c:v>2.6866853777521018</c:v>
                </c:pt>
                <c:pt idx="3">
                  <c:v>2.6866853777521018</c:v>
                </c:pt>
                <c:pt idx="4">
                  <c:v>2.6866853777521018</c:v>
                </c:pt>
                <c:pt idx="5">
                  <c:v>2.6866853777521018</c:v>
                </c:pt>
                <c:pt idx="6">
                  <c:v>2.6866853777521018</c:v>
                </c:pt>
                <c:pt idx="7">
                  <c:v>2.6866853777521018</c:v>
                </c:pt>
                <c:pt idx="8">
                  <c:v>2.6866853777521018</c:v>
                </c:pt>
                <c:pt idx="9">
                  <c:v>2.6866853777521018</c:v>
                </c:pt>
                <c:pt idx="10">
                  <c:v>2.6866853777521018</c:v>
                </c:pt>
                <c:pt idx="11">
                  <c:v>2.6866853777521018</c:v>
                </c:pt>
                <c:pt idx="12">
                  <c:v>2.6866853777521018</c:v>
                </c:pt>
                <c:pt idx="13">
                  <c:v>2.6866853777521018</c:v>
                </c:pt>
                <c:pt idx="14">
                  <c:v>2.6866853777521018</c:v>
                </c:pt>
                <c:pt idx="15">
                  <c:v>2.6866853777521018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AB-8547-ADAC-14E8CDC38F95}"/>
            </c:ext>
          </c:extLst>
        </c:ser>
        <c:ser>
          <c:idx val="3"/>
          <c:order val="3"/>
          <c:tx>
            <c:v>Parabolrinnenkollektor Low-Case</c:v>
          </c:tx>
          <c:spPr>
            <a:ln w="22225" cap="rnd" cmpd="sng" algn="ctr">
              <a:solidFill>
                <a:schemeClr val="tx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'LCOH 100°C'!$J$105:$J$120</c:f>
              <c:numCache>
                <c:formatCode>0.00</c:formatCode>
                <c:ptCount val="16"/>
                <c:pt idx="0">
                  <c:v>2.1311298221965465</c:v>
                </c:pt>
                <c:pt idx="1">
                  <c:v>2.1311298221965465</c:v>
                </c:pt>
                <c:pt idx="2">
                  <c:v>2.1311298221965465</c:v>
                </c:pt>
                <c:pt idx="3">
                  <c:v>2.1311298221965465</c:v>
                </c:pt>
                <c:pt idx="4">
                  <c:v>2.1311298221965465</c:v>
                </c:pt>
                <c:pt idx="5">
                  <c:v>2.1311298221965465</c:v>
                </c:pt>
                <c:pt idx="6">
                  <c:v>2.1311298221965465</c:v>
                </c:pt>
                <c:pt idx="7">
                  <c:v>2.1311298221965465</c:v>
                </c:pt>
                <c:pt idx="8">
                  <c:v>2.1311298221965465</c:v>
                </c:pt>
                <c:pt idx="9">
                  <c:v>2.1311298221965465</c:v>
                </c:pt>
                <c:pt idx="10">
                  <c:v>2.1311298221965465</c:v>
                </c:pt>
                <c:pt idx="11">
                  <c:v>2.1311298221965465</c:v>
                </c:pt>
                <c:pt idx="12">
                  <c:v>2.1311298221965465</c:v>
                </c:pt>
                <c:pt idx="13">
                  <c:v>2.1311298221965465</c:v>
                </c:pt>
                <c:pt idx="14">
                  <c:v>2.1311298221965465</c:v>
                </c:pt>
                <c:pt idx="15">
                  <c:v>2.1311298221965465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AB-8547-ADAC-14E8CDC3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121699664"/>
        <c:axId val="2122049856"/>
      </c:lineChart>
      <c:catAx>
        <c:axId val="2121699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 dirty="0"/>
                  <a:t>Betriebstemperatur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2049856"/>
        <c:crosses val="autoZero"/>
        <c:auto val="1"/>
        <c:lblAlgn val="ctr"/>
        <c:lblOffset val="100"/>
        <c:noMultiLvlLbl val="0"/>
      </c:catAx>
      <c:valAx>
        <c:axId val="2122049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800" dirty="0"/>
                  <a:t>LCOH in ct/</a:t>
                </a:r>
                <a:r>
                  <a:rPr lang="de-DE" sz="800" dirty="0" err="1"/>
                  <a:t>kwh</a:t>
                </a:r>
                <a:endParaRPr lang="de-DE" sz="800" dirty="0"/>
              </a:p>
            </c:rich>
          </c:tx>
          <c:layout>
            <c:manualLayout>
              <c:xMode val="edge"/>
              <c:yMode val="edge"/>
              <c:x val="1.3333828554449561E-3"/>
              <c:y val="0.3296760460201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169966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07468126820257"/>
          <c:w val="1"/>
          <c:h val="8.1189504306879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05733082035798"/>
          <c:y val="5.1166169579904511E-2"/>
          <c:w val="0.65982202137456902"/>
          <c:h val="0.538076980510701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Kollektorkosten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Flachkollektor</c:v>
                </c:pt>
                <c:pt idx="1">
                  <c:v>CPC-Kollektor</c:v>
                </c:pt>
                <c:pt idx="2">
                  <c:v>Parabolrinnenkollektor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254.7</c:v>
                </c:pt>
                <c:pt idx="1">
                  <c:v>350</c:v>
                </c:pt>
                <c:pt idx="2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2-D342-97F6-7A185173EEB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Planungskosten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Flachkollektor</c:v>
                </c:pt>
                <c:pt idx="1">
                  <c:v>CPC-Kollektor</c:v>
                </c:pt>
                <c:pt idx="2">
                  <c:v>Parabolrinnenkollektor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12.7</c:v>
                </c:pt>
                <c:pt idx="1">
                  <c:v>0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2-D342-97F6-7A185173E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511941648"/>
        <c:axId val="511943328"/>
      </c:barChart>
      <c:catAx>
        <c:axId val="5119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943328"/>
        <c:crosses val="autoZero"/>
        <c:auto val="1"/>
        <c:lblAlgn val="ctr"/>
        <c:lblOffset val="100"/>
        <c:noMultiLvlLbl val="0"/>
      </c:catAx>
      <c:valAx>
        <c:axId val="511943328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err="1"/>
                  <a:t>Capex</a:t>
                </a:r>
                <a:r>
                  <a:rPr lang="de-DE" dirty="0"/>
                  <a:t> €/m</a:t>
                </a:r>
                <a:r>
                  <a:rPr lang="de-DE" baseline="30000" dirty="0"/>
                  <a:t>2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2.8826933099169724E-2"/>
              <c:y val="0.19746016314502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94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380847885817549E-4"/>
          <c:y val="0.8811378780112763"/>
          <c:w val="0.99913246463661065"/>
          <c:h val="0.1149500555156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5A753-DC51-4DB9-9B96-0DA4AF9A88E3}" type="doc">
      <dgm:prSet loTypeId="urn:microsoft.com/office/officeart/2005/8/layout/list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CCE176-0093-4FA2-B6B3-B8850296F37C}">
      <dgm:prSet custT="1"/>
      <dgm:spPr>
        <a:ln>
          <a:noFill/>
        </a:ln>
      </dgm:spPr>
      <dgm:t>
        <a:bodyPr/>
        <a:lstStyle/>
        <a:p>
          <a:pPr algn="l"/>
          <a:r>
            <a:rPr lang="de-DE" sz="1500" kern="1200" noProof="0" dirty="0">
              <a:solidFill>
                <a:prstClr val="white"/>
              </a:solidFill>
              <a:latin typeface="Tahoma"/>
              <a:ea typeface="+mn-ea"/>
              <a:cs typeface="+mn-cs"/>
            </a:rPr>
            <a:t>Ausgangssituation</a:t>
          </a:r>
        </a:p>
      </dgm:t>
    </dgm:pt>
    <dgm:pt modelId="{9D939D04-5F8E-4AB2-8641-A29C32571DFF}" type="parTrans" cxnId="{72D8E51C-E26E-4A0F-AEBC-2E4DA658F2A7}">
      <dgm:prSet/>
      <dgm:spPr/>
      <dgm:t>
        <a:bodyPr/>
        <a:lstStyle/>
        <a:p>
          <a:endParaRPr lang="en-US" sz="1400"/>
        </a:p>
      </dgm:t>
    </dgm:pt>
    <dgm:pt modelId="{4B14FFC1-73CD-4D5C-8EC9-B63D7F6DBD0A}" type="sibTrans" cxnId="{72D8E51C-E26E-4A0F-AEBC-2E4DA658F2A7}">
      <dgm:prSet/>
      <dgm:spPr/>
      <dgm:t>
        <a:bodyPr/>
        <a:lstStyle/>
        <a:p>
          <a:endParaRPr lang="en-US"/>
        </a:p>
      </dgm:t>
    </dgm:pt>
    <dgm:pt modelId="{CBA7E9AE-08DC-4785-ADF8-154C7CC5A5E5}">
      <dgm:prSet/>
      <dgm:spPr>
        <a:ln>
          <a:noFill/>
        </a:ln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defTabSz="889000">
            <a:spcBef>
              <a:spcPct val="0"/>
            </a:spcBef>
            <a:spcAft>
              <a:spcPct val="35000"/>
            </a:spcAft>
            <a:buNone/>
          </a:pPr>
          <a:r>
            <a:rPr lang="de-DE" kern="1200" noProof="0" dirty="0">
              <a:latin typeface="Tahoma"/>
              <a:ea typeface="+mn-ea"/>
              <a:cs typeface="+mn-cs"/>
            </a:rPr>
            <a:t>  Vergleich verschiedener Kollektorerträge</a:t>
          </a:r>
        </a:p>
      </dgm:t>
    </dgm:pt>
    <dgm:pt modelId="{7358173F-0F40-45A6-B4D9-F668B2249805}" type="parTrans" cxnId="{8A7C92D0-1846-4E93-82FA-4A3336081344}">
      <dgm:prSet/>
      <dgm:spPr/>
      <dgm:t>
        <a:bodyPr/>
        <a:lstStyle/>
        <a:p>
          <a:endParaRPr lang="en-US" sz="1400"/>
        </a:p>
      </dgm:t>
    </dgm:pt>
    <dgm:pt modelId="{A0E5B7FC-A6CE-4B6F-A25F-9818238326ED}" type="sibTrans" cxnId="{8A7C92D0-1846-4E93-82FA-4A3336081344}">
      <dgm:prSet/>
      <dgm:spPr/>
      <dgm:t>
        <a:bodyPr/>
        <a:lstStyle/>
        <a:p>
          <a:endParaRPr lang="en-US"/>
        </a:p>
      </dgm:t>
    </dgm:pt>
    <dgm:pt modelId="{4A984177-6187-8845-BEBE-E9BD2545EFBB}">
      <dgm:prSet/>
      <dgm:spPr>
        <a:ln>
          <a:noFill/>
        </a:ln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defTabSz="889000">
            <a:spcBef>
              <a:spcPct val="0"/>
            </a:spcBef>
            <a:spcAft>
              <a:spcPct val="35000"/>
            </a:spcAft>
            <a:buNone/>
          </a:pPr>
          <a:r>
            <a:rPr lang="de-DE" kern="1200" dirty="0">
              <a:latin typeface="Tahoma"/>
              <a:ea typeface="+mn-ea"/>
              <a:cs typeface="+mn-cs"/>
            </a:rPr>
            <a:t>  Erste Parabolrinnenanlage in Deutschland</a:t>
          </a:r>
        </a:p>
      </dgm:t>
    </dgm:pt>
    <dgm:pt modelId="{A9F65A1E-4D71-C245-8CC4-50D2485DFD6E}" type="parTrans" cxnId="{3BB536DF-8D4F-CB49-B742-3107B6E5E45B}">
      <dgm:prSet/>
      <dgm:spPr/>
      <dgm:t>
        <a:bodyPr/>
        <a:lstStyle/>
        <a:p>
          <a:endParaRPr lang="de-DE"/>
        </a:p>
      </dgm:t>
    </dgm:pt>
    <dgm:pt modelId="{6431F23B-5C06-FD42-AB24-D2B7B42C76FB}" type="sibTrans" cxnId="{3BB536DF-8D4F-CB49-B742-3107B6E5E45B}">
      <dgm:prSet/>
      <dgm:spPr/>
      <dgm:t>
        <a:bodyPr/>
        <a:lstStyle/>
        <a:p>
          <a:endParaRPr lang="de-DE"/>
        </a:p>
      </dgm:t>
    </dgm:pt>
    <dgm:pt modelId="{F5DD15AE-EF74-E940-8562-E49F6D1C90BB}">
      <dgm:prSet/>
      <dgm:spPr>
        <a:ln>
          <a:noFill/>
        </a:ln>
      </dgm:spPr>
      <dgm:t>
        <a:bodyPr/>
        <a:lstStyle/>
        <a:p>
          <a:r>
            <a:rPr lang="de-DE" dirty="0"/>
            <a:t>Durchschnittliche Wärmegestehungskosten</a:t>
          </a:r>
        </a:p>
      </dgm:t>
    </dgm:pt>
    <dgm:pt modelId="{60C401B5-C86F-974F-8AB4-125DB2CB67B5}" type="parTrans" cxnId="{E4487639-4ECF-4F46-92E7-381925C1684C}">
      <dgm:prSet/>
      <dgm:spPr/>
      <dgm:t>
        <a:bodyPr/>
        <a:lstStyle/>
        <a:p>
          <a:endParaRPr lang="de-DE"/>
        </a:p>
      </dgm:t>
    </dgm:pt>
    <dgm:pt modelId="{9AD26328-7AEB-4445-93B9-D98EF33A5362}" type="sibTrans" cxnId="{E4487639-4ECF-4F46-92E7-381925C1684C}">
      <dgm:prSet/>
      <dgm:spPr/>
      <dgm:t>
        <a:bodyPr/>
        <a:lstStyle/>
        <a:p>
          <a:endParaRPr lang="de-DE"/>
        </a:p>
      </dgm:t>
    </dgm:pt>
    <dgm:pt modelId="{C10CCDF9-25BC-49B0-A9A9-6DFB6BE6B14C}">
      <dgm:prSet/>
      <dgm:spPr>
        <a:ln>
          <a:noFill/>
        </a:ln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defTabSz="889000">
            <a:spcBef>
              <a:spcPct val="0"/>
            </a:spcBef>
            <a:spcAft>
              <a:spcPct val="35000"/>
            </a:spcAft>
            <a:buNone/>
          </a:pPr>
          <a:r>
            <a:rPr lang="de-DE" kern="1200" dirty="0">
              <a:latin typeface="Tahoma"/>
              <a:ea typeface="+mn-ea"/>
              <a:cs typeface="+mn-cs"/>
            </a:rPr>
            <a:t>  Datenbeschaffung</a:t>
          </a:r>
          <a:endParaRPr lang="en-US" kern="1200" dirty="0">
            <a:latin typeface="Tahoma"/>
            <a:ea typeface="+mn-ea"/>
            <a:cs typeface="+mn-cs"/>
          </a:endParaRPr>
        </a:p>
      </dgm:t>
    </dgm:pt>
    <dgm:pt modelId="{29E90027-F2C2-4089-AA44-19456733B0F3}" type="sibTrans" cxnId="{8BFDFF53-F9C0-4EB6-A8A1-D4DBF2A8A5D3}">
      <dgm:prSet/>
      <dgm:spPr/>
      <dgm:t>
        <a:bodyPr/>
        <a:lstStyle/>
        <a:p>
          <a:endParaRPr lang="en-US"/>
        </a:p>
      </dgm:t>
    </dgm:pt>
    <dgm:pt modelId="{17D7A867-DB1C-4C00-B3F5-83983949C287}" type="parTrans" cxnId="{8BFDFF53-F9C0-4EB6-A8A1-D4DBF2A8A5D3}">
      <dgm:prSet/>
      <dgm:spPr/>
      <dgm:t>
        <a:bodyPr/>
        <a:lstStyle/>
        <a:p>
          <a:endParaRPr lang="en-US" sz="1400"/>
        </a:p>
      </dgm:t>
    </dgm:pt>
    <dgm:pt modelId="{F08C204A-9016-C640-9B14-53DDBF37F4DE}">
      <dgm:prSet/>
      <dgm:spPr>
        <a:ln>
          <a:noFill/>
        </a:ln>
      </dgm:spPr>
      <dgm:t>
        <a:bodyPr/>
        <a:lstStyle/>
        <a:p>
          <a:r>
            <a:rPr lang="de-DE" dirty="0"/>
            <a:t>Schlussfolgerungen</a:t>
          </a:r>
        </a:p>
      </dgm:t>
    </dgm:pt>
    <dgm:pt modelId="{5E926A6A-C525-DB46-8604-16792DB35389}" type="parTrans" cxnId="{EE6D1DE9-5080-D543-AAA6-701F923922CB}">
      <dgm:prSet/>
      <dgm:spPr/>
      <dgm:t>
        <a:bodyPr/>
        <a:lstStyle/>
        <a:p>
          <a:endParaRPr lang="de-DE"/>
        </a:p>
      </dgm:t>
    </dgm:pt>
    <dgm:pt modelId="{DAC147CD-CF61-3947-8579-A681E3F0079C}" type="sibTrans" cxnId="{EE6D1DE9-5080-D543-AAA6-701F923922CB}">
      <dgm:prSet/>
      <dgm:spPr/>
      <dgm:t>
        <a:bodyPr/>
        <a:lstStyle/>
        <a:p>
          <a:endParaRPr lang="de-DE"/>
        </a:p>
      </dgm:t>
    </dgm:pt>
    <dgm:pt modelId="{AE93F5AB-5A6E-4849-9A2E-05B4EAF5C1FA}">
      <dgm:prSet/>
      <dgm:spPr>
        <a:ln>
          <a:noFill/>
        </a:ln>
      </dgm:spPr>
      <dgm:t>
        <a:bodyPr/>
        <a:lstStyle/>
        <a:p>
          <a:r>
            <a:rPr lang="de-DE" dirty="0"/>
            <a:t>Vorteile von Parabolrinnenkollektoren</a:t>
          </a:r>
        </a:p>
      </dgm:t>
    </dgm:pt>
    <dgm:pt modelId="{8CCC1CAA-74A3-6546-A678-8276A728ED10}" type="parTrans" cxnId="{471031C7-A4CF-0B44-AA05-88C591267459}">
      <dgm:prSet/>
      <dgm:spPr/>
      <dgm:t>
        <a:bodyPr/>
        <a:lstStyle/>
        <a:p>
          <a:endParaRPr lang="de-DE"/>
        </a:p>
      </dgm:t>
    </dgm:pt>
    <dgm:pt modelId="{24D1B950-A8F0-8749-888F-CFCD72761363}" type="sibTrans" cxnId="{471031C7-A4CF-0B44-AA05-88C591267459}">
      <dgm:prSet/>
      <dgm:spPr/>
      <dgm:t>
        <a:bodyPr/>
        <a:lstStyle/>
        <a:p>
          <a:endParaRPr lang="de-DE"/>
        </a:p>
      </dgm:t>
    </dgm:pt>
    <dgm:pt modelId="{01B46506-741F-4F4B-AABF-B201D94AFA69}" type="pres">
      <dgm:prSet presAssocID="{C695A753-DC51-4DB9-9B96-0DA4AF9A88E3}" presName="linear" presStyleCnt="0">
        <dgm:presLayoutVars>
          <dgm:dir/>
          <dgm:animLvl val="lvl"/>
          <dgm:resizeHandles val="exact"/>
        </dgm:presLayoutVars>
      </dgm:prSet>
      <dgm:spPr/>
    </dgm:pt>
    <dgm:pt modelId="{4692E937-98F8-794F-8767-5C70CE2BE9B7}" type="pres">
      <dgm:prSet presAssocID="{15CCE176-0093-4FA2-B6B3-B8850296F37C}" presName="parentLin" presStyleCnt="0"/>
      <dgm:spPr/>
    </dgm:pt>
    <dgm:pt modelId="{41B05483-AE2D-3549-940E-EAD23EBA2152}" type="pres">
      <dgm:prSet presAssocID="{15CCE176-0093-4FA2-B6B3-B8850296F37C}" presName="parentLeftMargin" presStyleLbl="node1" presStyleIdx="0" presStyleCnt="7"/>
      <dgm:spPr/>
    </dgm:pt>
    <dgm:pt modelId="{9BBC10C9-68FC-C84E-B6BF-13DFE67CF786}" type="pres">
      <dgm:prSet presAssocID="{15CCE176-0093-4FA2-B6B3-B8850296F37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DB471CF-A79E-EC4F-B7B9-E3A1261B384B}" type="pres">
      <dgm:prSet presAssocID="{15CCE176-0093-4FA2-B6B3-B8850296F37C}" presName="negativeSpace" presStyleCnt="0"/>
      <dgm:spPr/>
    </dgm:pt>
    <dgm:pt modelId="{95EC824D-A366-3043-AAB6-005630B90EDD}" type="pres">
      <dgm:prSet presAssocID="{15CCE176-0093-4FA2-B6B3-B8850296F37C}" presName="childText" presStyleLbl="conFgAcc1" presStyleIdx="0" presStyleCnt="7">
        <dgm:presLayoutVars>
          <dgm:bulletEnabled val="1"/>
        </dgm:presLayoutVars>
      </dgm:prSet>
      <dgm:spPr/>
    </dgm:pt>
    <dgm:pt modelId="{CCA8A299-E1F2-6642-A60D-387A095C0329}" type="pres">
      <dgm:prSet presAssocID="{4B14FFC1-73CD-4D5C-8EC9-B63D7F6DBD0A}" presName="spaceBetweenRectangles" presStyleCnt="0"/>
      <dgm:spPr/>
    </dgm:pt>
    <dgm:pt modelId="{D92FFD6F-78E0-6F47-AF3C-ED8992E81DBE}" type="pres">
      <dgm:prSet presAssocID="{C10CCDF9-25BC-49B0-A9A9-6DFB6BE6B14C}" presName="parentLin" presStyleCnt="0"/>
      <dgm:spPr/>
    </dgm:pt>
    <dgm:pt modelId="{B5155F2B-22F8-9D44-A565-0E6D3A16BBB3}" type="pres">
      <dgm:prSet presAssocID="{C10CCDF9-25BC-49B0-A9A9-6DFB6BE6B14C}" presName="parentLeftMargin" presStyleLbl="node1" presStyleIdx="0" presStyleCnt="7"/>
      <dgm:spPr/>
    </dgm:pt>
    <dgm:pt modelId="{5B8621A3-1EB4-AE44-BA3A-08756362CA73}" type="pres">
      <dgm:prSet presAssocID="{C10CCDF9-25BC-49B0-A9A9-6DFB6BE6B14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B5DF71F-B534-3944-B72B-9DF824657E5A}" type="pres">
      <dgm:prSet presAssocID="{C10CCDF9-25BC-49B0-A9A9-6DFB6BE6B14C}" presName="negativeSpace" presStyleCnt="0"/>
      <dgm:spPr/>
    </dgm:pt>
    <dgm:pt modelId="{36BB40E9-F1DD-2948-B90B-F409C2DA8928}" type="pres">
      <dgm:prSet presAssocID="{C10CCDF9-25BC-49B0-A9A9-6DFB6BE6B14C}" presName="childText" presStyleLbl="conFgAcc1" presStyleIdx="1" presStyleCnt="7">
        <dgm:presLayoutVars>
          <dgm:bulletEnabled val="1"/>
        </dgm:presLayoutVars>
      </dgm:prSet>
      <dgm:spPr/>
    </dgm:pt>
    <dgm:pt modelId="{DBF5C5B8-8934-BF41-8902-C5F58615FA63}" type="pres">
      <dgm:prSet presAssocID="{29E90027-F2C2-4089-AA44-19456733B0F3}" presName="spaceBetweenRectangles" presStyleCnt="0"/>
      <dgm:spPr/>
    </dgm:pt>
    <dgm:pt modelId="{E6CC409B-C4E6-CE43-969E-1A7C46B57BC4}" type="pres">
      <dgm:prSet presAssocID="{4A984177-6187-8845-BEBE-E9BD2545EFBB}" presName="parentLin" presStyleCnt="0"/>
      <dgm:spPr/>
    </dgm:pt>
    <dgm:pt modelId="{886B4537-30F4-2D49-971E-92FBFE878840}" type="pres">
      <dgm:prSet presAssocID="{4A984177-6187-8845-BEBE-E9BD2545EFBB}" presName="parentLeftMargin" presStyleLbl="node1" presStyleIdx="1" presStyleCnt="7"/>
      <dgm:spPr/>
    </dgm:pt>
    <dgm:pt modelId="{1B6DB80C-4AC0-9C43-B25B-FF9E60F84D39}" type="pres">
      <dgm:prSet presAssocID="{4A984177-6187-8845-BEBE-E9BD2545EFB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F5BE23D-3DA0-6449-B865-C04279FC0317}" type="pres">
      <dgm:prSet presAssocID="{4A984177-6187-8845-BEBE-E9BD2545EFBB}" presName="negativeSpace" presStyleCnt="0"/>
      <dgm:spPr/>
    </dgm:pt>
    <dgm:pt modelId="{EDD05BE5-B49A-4E49-8EBC-6B0892066FCE}" type="pres">
      <dgm:prSet presAssocID="{4A984177-6187-8845-BEBE-E9BD2545EFBB}" presName="childText" presStyleLbl="conFgAcc1" presStyleIdx="2" presStyleCnt="7">
        <dgm:presLayoutVars>
          <dgm:bulletEnabled val="1"/>
        </dgm:presLayoutVars>
      </dgm:prSet>
      <dgm:spPr/>
    </dgm:pt>
    <dgm:pt modelId="{BBFCECA4-90BA-2244-9BB8-CD4250FCC0AC}" type="pres">
      <dgm:prSet presAssocID="{6431F23B-5C06-FD42-AB24-D2B7B42C76FB}" presName="spaceBetweenRectangles" presStyleCnt="0"/>
      <dgm:spPr/>
    </dgm:pt>
    <dgm:pt modelId="{92281F70-C478-4D46-AB60-B0B93984844A}" type="pres">
      <dgm:prSet presAssocID="{CBA7E9AE-08DC-4785-ADF8-154C7CC5A5E5}" presName="parentLin" presStyleCnt="0"/>
      <dgm:spPr/>
    </dgm:pt>
    <dgm:pt modelId="{D36CECC7-F421-954E-BC8F-DB07396D5AB0}" type="pres">
      <dgm:prSet presAssocID="{CBA7E9AE-08DC-4785-ADF8-154C7CC5A5E5}" presName="parentLeftMargin" presStyleLbl="node1" presStyleIdx="2" presStyleCnt="7"/>
      <dgm:spPr/>
    </dgm:pt>
    <dgm:pt modelId="{7FE88723-F85B-9B4F-BBDA-00DB6B81ED76}" type="pres">
      <dgm:prSet presAssocID="{CBA7E9AE-08DC-4785-ADF8-154C7CC5A5E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56C7573-700F-2940-8794-6F9EE856CFB7}" type="pres">
      <dgm:prSet presAssocID="{CBA7E9AE-08DC-4785-ADF8-154C7CC5A5E5}" presName="negativeSpace" presStyleCnt="0"/>
      <dgm:spPr/>
    </dgm:pt>
    <dgm:pt modelId="{398ACB37-5AB3-BE48-A9C5-94362A6EF200}" type="pres">
      <dgm:prSet presAssocID="{CBA7E9AE-08DC-4785-ADF8-154C7CC5A5E5}" presName="childText" presStyleLbl="conFgAcc1" presStyleIdx="3" presStyleCnt="7">
        <dgm:presLayoutVars>
          <dgm:bulletEnabled val="1"/>
        </dgm:presLayoutVars>
      </dgm:prSet>
      <dgm:spPr/>
    </dgm:pt>
    <dgm:pt modelId="{8B399134-4912-E744-837B-4816F50A3493}" type="pres">
      <dgm:prSet presAssocID="{A0E5B7FC-A6CE-4B6F-A25F-9818238326ED}" presName="spaceBetweenRectangles" presStyleCnt="0"/>
      <dgm:spPr/>
    </dgm:pt>
    <dgm:pt modelId="{128793B0-A0E5-C44E-9C30-8960AD527E30}" type="pres">
      <dgm:prSet presAssocID="{F5DD15AE-EF74-E940-8562-E49F6D1C90BB}" presName="parentLin" presStyleCnt="0"/>
      <dgm:spPr/>
    </dgm:pt>
    <dgm:pt modelId="{511DFEE0-8C2B-C448-ACF3-E0F73E1B2C1F}" type="pres">
      <dgm:prSet presAssocID="{F5DD15AE-EF74-E940-8562-E49F6D1C90BB}" presName="parentLeftMargin" presStyleLbl="node1" presStyleIdx="3" presStyleCnt="7"/>
      <dgm:spPr/>
    </dgm:pt>
    <dgm:pt modelId="{E2953BC6-8F98-8E45-A613-EB88ADB6682C}" type="pres">
      <dgm:prSet presAssocID="{F5DD15AE-EF74-E940-8562-E49F6D1C90B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15DA809-9CE1-7142-845B-C52806E8433D}" type="pres">
      <dgm:prSet presAssocID="{F5DD15AE-EF74-E940-8562-E49F6D1C90BB}" presName="negativeSpace" presStyleCnt="0"/>
      <dgm:spPr/>
    </dgm:pt>
    <dgm:pt modelId="{8D80EF8D-19FF-A74E-BB44-2C2B2A657924}" type="pres">
      <dgm:prSet presAssocID="{F5DD15AE-EF74-E940-8562-E49F6D1C90BB}" presName="childText" presStyleLbl="conFgAcc1" presStyleIdx="4" presStyleCnt="7" custLinFactNeighborY="-58516">
        <dgm:presLayoutVars>
          <dgm:bulletEnabled val="1"/>
        </dgm:presLayoutVars>
      </dgm:prSet>
      <dgm:spPr/>
    </dgm:pt>
    <dgm:pt modelId="{2FA7FCCB-69AC-8243-BC01-F3230AC4DF83}" type="pres">
      <dgm:prSet presAssocID="{9AD26328-7AEB-4445-93B9-D98EF33A5362}" presName="spaceBetweenRectangles" presStyleCnt="0"/>
      <dgm:spPr/>
    </dgm:pt>
    <dgm:pt modelId="{203CC02E-7D1D-D644-937E-3497E89704B9}" type="pres">
      <dgm:prSet presAssocID="{AE93F5AB-5A6E-4849-9A2E-05B4EAF5C1FA}" presName="parentLin" presStyleCnt="0"/>
      <dgm:spPr/>
    </dgm:pt>
    <dgm:pt modelId="{8C7DD64B-3779-114B-94A8-C9630C9FDC32}" type="pres">
      <dgm:prSet presAssocID="{AE93F5AB-5A6E-4849-9A2E-05B4EAF5C1FA}" presName="parentLeftMargin" presStyleLbl="node1" presStyleIdx="4" presStyleCnt="7"/>
      <dgm:spPr/>
    </dgm:pt>
    <dgm:pt modelId="{7EFD0B35-A266-1D43-B30E-5A90CA65495E}" type="pres">
      <dgm:prSet presAssocID="{AE93F5AB-5A6E-4849-9A2E-05B4EAF5C1F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8248CD5-CE50-F14A-B166-24E4EAC7B24B}" type="pres">
      <dgm:prSet presAssocID="{AE93F5AB-5A6E-4849-9A2E-05B4EAF5C1FA}" presName="negativeSpace" presStyleCnt="0"/>
      <dgm:spPr/>
    </dgm:pt>
    <dgm:pt modelId="{8388351F-27C6-0D4B-9A90-6F7C8F54C156}" type="pres">
      <dgm:prSet presAssocID="{AE93F5AB-5A6E-4849-9A2E-05B4EAF5C1FA}" presName="childText" presStyleLbl="conFgAcc1" presStyleIdx="5" presStyleCnt="7" custLinFactNeighborY="-34516">
        <dgm:presLayoutVars>
          <dgm:bulletEnabled val="1"/>
        </dgm:presLayoutVars>
      </dgm:prSet>
      <dgm:spPr/>
    </dgm:pt>
    <dgm:pt modelId="{3D31B6B8-7311-8943-A8FC-C3229F2B3BF1}" type="pres">
      <dgm:prSet presAssocID="{24D1B950-A8F0-8749-888F-CFCD72761363}" presName="spaceBetweenRectangles" presStyleCnt="0"/>
      <dgm:spPr/>
    </dgm:pt>
    <dgm:pt modelId="{11EBFB09-DACB-FC4E-A5C5-3CBE2F9101BD}" type="pres">
      <dgm:prSet presAssocID="{F08C204A-9016-C640-9B14-53DDBF37F4DE}" presName="parentLin" presStyleCnt="0"/>
      <dgm:spPr/>
    </dgm:pt>
    <dgm:pt modelId="{15AAED44-D1AE-BA47-BEC1-39CE85C7988C}" type="pres">
      <dgm:prSet presAssocID="{F08C204A-9016-C640-9B14-53DDBF37F4DE}" presName="parentLeftMargin" presStyleLbl="node1" presStyleIdx="5" presStyleCnt="7"/>
      <dgm:spPr/>
    </dgm:pt>
    <dgm:pt modelId="{8DE3428B-6B85-5D49-BC9A-445E61403F8F}" type="pres">
      <dgm:prSet presAssocID="{F08C204A-9016-C640-9B14-53DDBF37F4DE}" presName="parentText" presStyleLbl="node1" presStyleIdx="6" presStyleCnt="7" custLinFactNeighborY="2610">
        <dgm:presLayoutVars>
          <dgm:chMax val="0"/>
          <dgm:bulletEnabled val="1"/>
        </dgm:presLayoutVars>
      </dgm:prSet>
      <dgm:spPr/>
    </dgm:pt>
    <dgm:pt modelId="{384F3F37-9973-844E-8511-AB0B36523F4E}" type="pres">
      <dgm:prSet presAssocID="{F08C204A-9016-C640-9B14-53DDBF37F4DE}" presName="negativeSpace" presStyleCnt="0"/>
      <dgm:spPr/>
    </dgm:pt>
    <dgm:pt modelId="{B09A3D93-2D2D-4442-A1DE-78BE08FA1DF0}" type="pres">
      <dgm:prSet presAssocID="{F08C204A-9016-C640-9B14-53DDBF37F4DE}" presName="childText" presStyleLbl="conFgAcc1" presStyleIdx="6" presStyleCnt="7" custLinFactNeighborY="-19724">
        <dgm:presLayoutVars>
          <dgm:bulletEnabled val="1"/>
        </dgm:presLayoutVars>
      </dgm:prSet>
      <dgm:spPr/>
    </dgm:pt>
  </dgm:ptLst>
  <dgm:cxnLst>
    <dgm:cxn modelId="{6040AA0D-89EE-DC47-B568-4222642641B4}" type="presOf" srcId="{15CCE176-0093-4FA2-B6B3-B8850296F37C}" destId="{9BBC10C9-68FC-C84E-B6BF-13DFE67CF786}" srcOrd="1" destOrd="0" presId="urn:microsoft.com/office/officeart/2005/8/layout/list1"/>
    <dgm:cxn modelId="{434D0B16-5CD7-A142-A63A-524DD6A60323}" type="presOf" srcId="{CBA7E9AE-08DC-4785-ADF8-154C7CC5A5E5}" destId="{7FE88723-F85B-9B4F-BBDA-00DB6B81ED76}" srcOrd="1" destOrd="0" presId="urn:microsoft.com/office/officeart/2005/8/layout/list1"/>
    <dgm:cxn modelId="{72D8E51C-E26E-4A0F-AEBC-2E4DA658F2A7}" srcId="{C695A753-DC51-4DB9-9B96-0DA4AF9A88E3}" destId="{15CCE176-0093-4FA2-B6B3-B8850296F37C}" srcOrd="0" destOrd="0" parTransId="{9D939D04-5F8E-4AB2-8641-A29C32571DFF}" sibTransId="{4B14FFC1-73CD-4D5C-8EC9-B63D7F6DBD0A}"/>
    <dgm:cxn modelId="{E4487639-4ECF-4F46-92E7-381925C1684C}" srcId="{C695A753-DC51-4DB9-9B96-0DA4AF9A88E3}" destId="{F5DD15AE-EF74-E940-8562-E49F6D1C90BB}" srcOrd="4" destOrd="0" parTransId="{60C401B5-C86F-974F-8AB4-125DB2CB67B5}" sibTransId="{9AD26328-7AEB-4445-93B9-D98EF33A5362}"/>
    <dgm:cxn modelId="{5A336341-1724-224E-B0E0-D53DCE703D6D}" type="presOf" srcId="{C10CCDF9-25BC-49B0-A9A9-6DFB6BE6B14C}" destId="{B5155F2B-22F8-9D44-A565-0E6D3A16BBB3}" srcOrd="0" destOrd="0" presId="urn:microsoft.com/office/officeart/2005/8/layout/list1"/>
    <dgm:cxn modelId="{41BD5B4C-8263-C448-AC6A-B113A30B9AF8}" type="presOf" srcId="{C10CCDF9-25BC-49B0-A9A9-6DFB6BE6B14C}" destId="{5B8621A3-1EB4-AE44-BA3A-08756362CA73}" srcOrd="1" destOrd="0" presId="urn:microsoft.com/office/officeart/2005/8/layout/list1"/>
    <dgm:cxn modelId="{92BC6352-2C49-1540-B24C-321ABFB068AF}" type="presOf" srcId="{AE93F5AB-5A6E-4849-9A2E-05B4EAF5C1FA}" destId="{8C7DD64B-3779-114B-94A8-C9630C9FDC32}" srcOrd="0" destOrd="0" presId="urn:microsoft.com/office/officeart/2005/8/layout/list1"/>
    <dgm:cxn modelId="{8BFDFF53-F9C0-4EB6-A8A1-D4DBF2A8A5D3}" srcId="{C695A753-DC51-4DB9-9B96-0DA4AF9A88E3}" destId="{C10CCDF9-25BC-49B0-A9A9-6DFB6BE6B14C}" srcOrd="1" destOrd="0" parTransId="{17D7A867-DB1C-4C00-B3F5-83983949C287}" sibTransId="{29E90027-F2C2-4089-AA44-19456733B0F3}"/>
    <dgm:cxn modelId="{312FEA69-CD51-5C4F-A5FD-4044A5EA15BD}" type="presOf" srcId="{F08C204A-9016-C640-9B14-53DDBF37F4DE}" destId="{8DE3428B-6B85-5D49-BC9A-445E61403F8F}" srcOrd="1" destOrd="0" presId="urn:microsoft.com/office/officeart/2005/8/layout/list1"/>
    <dgm:cxn modelId="{C7C05E77-65F9-A646-92E1-5890AED3F67C}" type="presOf" srcId="{F5DD15AE-EF74-E940-8562-E49F6D1C90BB}" destId="{E2953BC6-8F98-8E45-A613-EB88ADB6682C}" srcOrd="1" destOrd="0" presId="urn:microsoft.com/office/officeart/2005/8/layout/list1"/>
    <dgm:cxn modelId="{74351084-D4E2-4F42-ADE0-D681ECF645A4}" type="presOf" srcId="{4A984177-6187-8845-BEBE-E9BD2545EFBB}" destId="{1B6DB80C-4AC0-9C43-B25B-FF9E60F84D39}" srcOrd="1" destOrd="0" presId="urn:microsoft.com/office/officeart/2005/8/layout/list1"/>
    <dgm:cxn modelId="{60CEA7A7-42D4-3C4F-A435-5C2A03607889}" type="presOf" srcId="{F5DD15AE-EF74-E940-8562-E49F6D1C90BB}" destId="{511DFEE0-8C2B-C448-ACF3-E0F73E1B2C1F}" srcOrd="0" destOrd="0" presId="urn:microsoft.com/office/officeart/2005/8/layout/list1"/>
    <dgm:cxn modelId="{72130CB2-9D71-8C46-9AC0-FB6C988F5379}" type="presOf" srcId="{F08C204A-9016-C640-9B14-53DDBF37F4DE}" destId="{15AAED44-D1AE-BA47-BEC1-39CE85C7988C}" srcOrd="0" destOrd="0" presId="urn:microsoft.com/office/officeart/2005/8/layout/list1"/>
    <dgm:cxn modelId="{AD9D2CB2-4BDA-9044-A24E-810AFA666717}" type="presOf" srcId="{C695A753-DC51-4DB9-9B96-0DA4AF9A88E3}" destId="{01B46506-741F-4F4B-AABF-B201D94AFA69}" srcOrd="0" destOrd="0" presId="urn:microsoft.com/office/officeart/2005/8/layout/list1"/>
    <dgm:cxn modelId="{E4613AB3-DC0D-9541-ACE6-351E78C9E3D7}" type="presOf" srcId="{AE93F5AB-5A6E-4849-9A2E-05B4EAF5C1FA}" destId="{7EFD0B35-A266-1D43-B30E-5A90CA65495E}" srcOrd="1" destOrd="0" presId="urn:microsoft.com/office/officeart/2005/8/layout/list1"/>
    <dgm:cxn modelId="{471031C7-A4CF-0B44-AA05-88C591267459}" srcId="{C695A753-DC51-4DB9-9B96-0DA4AF9A88E3}" destId="{AE93F5AB-5A6E-4849-9A2E-05B4EAF5C1FA}" srcOrd="5" destOrd="0" parTransId="{8CCC1CAA-74A3-6546-A678-8276A728ED10}" sibTransId="{24D1B950-A8F0-8749-888F-CFCD72761363}"/>
    <dgm:cxn modelId="{CC8C04CD-E0BE-0C4D-B2F4-5C0C62BDBCC7}" type="presOf" srcId="{CBA7E9AE-08DC-4785-ADF8-154C7CC5A5E5}" destId="{D36CECC7-F421-954E-BC8F-DB07396D5AB0}" srcOrd="0" destOrd="0" presId="urn:microsoft.com/office/officeart/2005/8/layout/list1"/>
    <dgm:cxn modelId="{8A7C92D0-1846-4E93-82FA-4A3336081344}" srcId="{C695A753-DC51-4DB9-9B96-0DA4AF9A88E3}" destId="{CBA7E9AE-08DC-4785-ADF8-154C7CC5A5E5}" srcOrd="3" destOrd="0" parTransId="{7358173F-0F40-45A6-B4D9-F668B2249805}" sibTransId="{A0E5B7FC-A6CE-4B6F-A25F-9818238326ED}"/>
    <dgm:cxn modelId="{3BB536DF-8D4F-CB49-B742-3107B6E5E45B}" srcId="{C695A753-DC51-4DB9-9B96-0DA4AF9A88E3}" destId="{4A984177-6187-8845-BEBE-E9BD2545EFBB}" srcOrd="2" destOrd="0" parTransId="{A9F65A1E-4D71-C245-8CC4-50D2485DFD6E}" sibTransId="{6431F23B-5C06-FD42-AB24-D2B7B42C76FB}"/>
    <dgm:cxn modelId="{14D2CBE8-3C77-5946-802F-BEE60975BBCC}" type="presOf" srcId="{15CCE176-0093-4FA2-B6B3-B8850296F37C}" destId="{41B05483-AE2D-3549-940E-EAD23EBA2152}" srcOrd="0" destOrd="0" presId="urn:microsoft.com/office/officeart/2005/8/layout/list1"/>
    <dgm:cxn modelId="{EE6D1DE9-5080-D543-AAA6-701F923922CB}" srcId="{C695A753-DC51-4DB9-9B96-0DA4AF9A88E3}" destId="{F08C204A-9016-C640-9B14-53DDBF37F4DE}" srcOrd="6" destOrd="0" parTransId="{5E926A6A-C525-DB46-8604-16792DB35389}" sibTransId="{DAC147CD-CF61-3947-8579-A681E3F0079C}"/>
    <dgm:cxn modelId="{CC20CAF5-A1B2-D449-A966-DA5C8E0D0537}" type="presOf" srcId="{4A984177-6187-8845-BEBE-E9BD2545EFBB}" destId="{886B4537-30F4-2D49-971E-92FBFE878840}" srcOrd="0" destOrd="0" presId="urn:microsoft.com/office/officeart/2005/8/layout/list1"/>
    <dgm:cxn modelId="{FF9B01F1-EEED-4A49-A7BC-7131BC40D8F0}" type="presParOf" srcId="{01B46506-741F-4F4B-AABF-B201D94AFA69}" destId="{4692E937-98F8-794F-8767-5C70CE2BE9B7}" srcOrd="0" destOrd="0" presId="urn:microsoft.com/office/officeart/2005/8/layout/list1"/>
    <dgm:cxn modelId="{362B2BF7-389F-8D49-BDD0-B05C0384F5AE}" type="presParOf" srcId="{4692E937-98F8-794F-8767-5C70CE2BE9B7}" destId="{41B05483-AE2D-3549-940E-EAD23EBA2152}" srcOrd="0" destOrd="0" presId="urn:microsoft.com/office/officeart/2005/8/layout/list1"/>
    <dgm:cxn modelId="{7C22DF0C-E0CC-3145-9097-CAADA0BF488F}" type="presParOf" srcId="{4692E937-98F8-794F-8767-5C70CE2BE9B7}" destId="{9BBC10C9-68FC-C84E-B6BF-13DFE67CF786}" srcOrd="1" destOrd="0" presId="urn:microsoft.com/office/officeart/2005/8/layout/list1"/>
    <dgm:cxn modelId="{C5866CD4-1581-7B4B-9464-D4C97939D7D1}" type="presParOf" srcId="{01B46506-741F-4F4B-AABF-B201D94AFA69}" destId="{0DB471CF-A79E-EC4F-B7B9-E3A1261B384B}" srcOrd="1" destOrd="0" presId="urn:microsoft.com/office/officeart/2005/8/layout/list1"/>
    <dgm:cxn modelId="{C20EF18A-0022-1749-99D8-AA9B986DE4BC}" type="presParOf" srcId="{01B46506-741F-4F4B-AABF-B201D94AFA69}" destId="{95EC824D-A366-3043-AAB6-005630B90EDD}" srcOrd="2" destOrd="0" presId="urn:microsoft.com/office/officeart/2005/8/layout/list1"/>
    <dgm:cxn modelId="{2EE81489-AD3E-0D4A-8458-3DC4AB09DAF5}" type="presParOf" srcId="{01B46506-741F-4F4B-AABF-B201D94AFA69}" destId="{CCA8A299-E1F2-6642-A60D-387A095C0329}" srcOrd="3" destOrd="0" presId="urn:microsoft.com/office/officeart/2005/8/layout/list1"/>
    <dgm:cxn modelId="{49031B97-657A-8642-8C7B-349D6D88AEDA}" type="presParOf" srcId="{01B46506-741F-4F4B-AABF-B201D94AFA69}" destId="{D92FFD6F-78E0-6F47-AF3C-ED8992E81DBE}" srcOrd="4" destOrd="0" presId="urn:microsoft.com/office/officeart/2005/8/layout/list1"/>
    <dgm:cxn modelId="{EA3AE807-2E81-CC47-9E24-14423EC7D96D}" type="presParOf" srcId="{D92FFD6F-78E0-6F47-AF3C-ED8992E81DBE}" destId="{B5155F2B-22F8-9D44-A565-0E6D3A16BBB3}" srcOrd="0" destOrd="0" presId="urn:microsoft.com/office/officeart/2005/8/layout/list1"/>
    <dgm:cxn modelId="{32597925-C3D8-794E-8B98-7443F091DEB2}" type="presParOf" srcId="{D92FFD6F-78E0-6F47-AF3C-ED8992E81DBE}" destId="{5B8621A3-1EB4-AE44-BA3A-08756362CA73}" srcOrd="1" destOrd="0" presId="urn:microsoft.com/office/officeart/2005/8/layout/list1"/>
    <dgm:cxn modelId="{35C154A9-F615-D942-A363-202384EB972C}" type="presParOf" srcId="{01B46506-741F-4F4B-AABF-B201D94AFA69}" destId="{2B5DF71F-B534-3944-B72B-9DF824657E5A}" srcOrd="5" destOrd="0" presId="urn:microsoft.com/office/officeart/2005/8/layout/list1"/>
    <dgm:cxn modelId="{0670E4D2-B34B-7C45-B73A-0DC057B41DE9}" type="presParOf" srcId="{01B46506-741F-4F4B-AABF-B201D94AFA69}" destId="{36BB40E9-F1DD-2948-B90B-F409C2DA8928}" srcOrd="6" destOrd="0" presId="urn:microsoft.com/office/officeart/2005/8/layout/list1"/>
    <dgm:cxn modelId="{338F87B9-633C-0E41-8C3A-9204C37CA563}" type="presParOf" srcId="{01B46506-741F-4F4B-AABF-B201D94AFA69}" destId="{DBF5C5B8-8934-BF41-8902-C5F58615FA63}" srcOrd="7" destOrd="0" presId="urn:microsoft.com/office/officeart/2005/8/layout/list1"/>
    <dgm:cxn modelId="{C60AD246-091A-D34B-9AF3-091A20E1652D}" type="presParOf" srcId="{01B46506-741F-4F4B-AABF-B201D94AFA69}" destId="{E6CC409B-C4E6-CE43-969E-1A7C46B57BC4}" srcOrd="8" destOrd="0" presId="urn:microsoft.com/office/officeart/2005/8/layout/list1"/>
    <dgm:cxn modelId="{F57CC11B-7750-484C-B14D-349DC5287620}" type="presParOf" srcId="{E6CC409B-C4E6-CE43-969E-1A7C46B57BC4}" destId="{886B4537-30F4-2D49-971E-92FBFE878840}" srcOrd="0" destOrd="0" presId="urn:microsoft.com/office/officeart/2005/8/layout/list1"/>
    <dgm:cxn modelId="{719C72D9-9810-E943-8680-0BBCCCDF6993}" type="presParOf" srcId="{E6CC409B-C4E6-CE43-969E-1A7C46B57BC4}" destId="{1B6DB80C-4AC0-9C43-B25B-FF9E60F84D39}" srcOrd="1" destOrd="0" presId="urn:microsoft.com/office/officeart/2005/8/layout/list1"/>
    <dgm:cxn modelId="{0E284220-457E-924C-B28A-7FEAEE6436F7}" type="presParOf" srcId="{01B46506-741F-4F4B-AABF-B201D94AFA69}" destId="{3F5BE23D-3DA0-6449-B865-C04279FC0317}" srcOrd="9" destOrd="0" presId="urn:microsoft.com/office/officeart/2005/8/layout/list1"/>
    <dgm:cxn modelId="{CA912441-1165-284A-A0CC-20F151EF7ABE}" type="presParOf" srcId="{01B46506-741F-4F4B-AABF-B201D94AFA69}" destId="{EDD05BE5-B49A-4E49-8EBC-6B0892066FCE}" srcOrd="10" destOrd="0" presId="urn:microsoft.com/office/officeart/2005/8/layout/list1"/>
    <dgm:cxn modelId="{BF241AAE-216E-8E4E-B589-30EABBB7E83A}" type="presParOf" srcId="{01B46506-741F-4F4B-AABF-B201D94AFA69}" destId="{BBFCECA4-90BA-2244-9BB8-CD4250FCC0AC}" srcOrd="11" destOrd="0" presId="urn:microsoft.com/office/officeart/2005/8/layout/list1"/>
    <dgm:cxn modelId="{7CB78F40-23E5-CD46-A785-BE4B3648B661}" type="presParOf" srcId="{01B46506-741F-4F4B-AABF-B201D94AFA69}" destId="{92281F70-C478-4D46-AB60-B0B93984844A}" srcOrd="12" destOrd="0" presId="urn:microsoft.com/office/officeart/2005/8/layout/list1"/>
    <dgm:cxn modelId="{C6A810FA-63B5-F24D-80E9-807290040D50}" type="presParOf" srcId="{92281F70-C478-4D46-AB60-B0B93984844A}" destId="{D36CECC7-F421-954E-BC8F-DB07396D5AB0}" srcOrd="0" destOrd="0" presId="urn:microsoft.com/office/officeart/2005/8/layout/list1"/>
    <dgm:cxn modelId="{58ECE8F8-D9B3-224E-B671-1E00FF2C6E1F}" type="presParOf" srcId="{92281F70-C478-4D46-AB60-B0B93984844A}" destId="{7FE88723-F85B-9B4F-BBDA-00DB6B81ED76}" srcOrd="1" destOrd="0" presId="urn:microsoft.com/office/officeart/2005/8/layout/list1"/>
    <dgm:cxn modelId="{5B5248D0-C0D5-6C49-891C-E4B2F24BDF82}" type="presParOf" srcId="{01B46506-741F-4F4B-AABF-B201D94AFA69}" destId="{056C7573-700F-2940-8794-6F9EE856CFB7}" srcOrd="13" destOrd="0" presId="urn:microsoft.com/office/officeart/2005/8/layout/list1"/>
    <dgm:cxn modelId="{EA714BAE-8964-5446-B93D-BE1787AAAC05}" type="presParOf" srcId="{01B46506-741F-4F4B-AABF-B201D94AFA69}" destId="{398ACB37-5AB3-BE48-A9C5-94362A6EF200}" srcOrd="14" destOrd="0" presId="urn:microsoft.com/office/officeart/2005/8/layout/list1"/>
    <dgm:cxn modelId="{79FDDBA6-37EA-8341-8F95-A7E80196BC6A}" type="presParOf" srcId="{01B46506-741F-4F4B-AABF-B201D94AFA69}" destId="{8B399134-4912-E744-837B-4816F50A3493}" srcOrd="15" destOrd="0" presId="urn:microsoft.com/office/officeart/2005/8/layout/list1"/>
    <dgm:cxn modelId="{72BA9150-FF2A-CF40-92ED-C6CF0EA589A3}" type="presParOf" srcId="{01B46506-741F-4F4B-AABF-B201D94AFA69}" destId="{128793B0-A0E5-C44E-9C30-8960AD527E30}" srcOrd="16" destOrd="0" presId="urn:microsoft.com/office/officeart/2005/8/layout/list1"/>
    <dgm:cxn modelId="{B9487D4B-F73C-254B-9B8E-3B78FE48C5A2}" type="presParOf" srcId="{128793B0-A0E5-C44E-9C30-8960AD527E30}" destId="{511DFEE0-8C2B-C448-ACF3-E0F73E1B2C1F}" srcOrd="0" destOrd="0" presId="urn:microsoft.com/office/officeart/2005/8/layout/list1"/>
    <dgm:cxn modelId="{FC37A613-8DAC-BE4E-85F9-038AA99E99B2}" type="presParOf" srcId="{128793B0-A0E5-C44E-9C30-8960AD527E30}" destId="{E2953BC6-8F98-8E45-A613-EB88ADB6682C}" srcOrd="1" destOrd="0" presId="urn:microsoft.com/office/officeart/2005/8/layout/list1"/>
    <dgm:cxn modelId="{4844FC8C-842E-AD44-A62A-1268222F741F}" type="presParOf" srcId="{01B46506-741F-4F4B-AABF-B201D94AFA69}" destId="{F15DA809-9CE1-7142-845B-C52806E8433D}" srcOrd="17" destOrd="0" presId="urn:microsoft.com/office/officeart/2005/8/layout/list1"/>
    <dgm:cxn modelId="{A0575D0D-2F3E-114B-8CB3-31BB4D565BE9}" type="presParOf" srcId="{01B46506-741F-4F4B-AABF-B201D94AFA69}" destId="{8D80EF8D-19FF-A74E-BB44-2C2B2A657924}" srcOrd="18" destOrd="0" presId="urn:microsoft.com/office/officeart/2005/8/layout/list1"/>
    <dgm:cxn modelId="{A8DF747D-1B56-BA43-BC58-6CE6BFEF2D8F}" type="presParOf" srcId="{01B46506-741F-4F4B-AABF-B201D94AFA69}" destId="{2FA7FCCB-69AC-8243-BC01-F3230AC4DF83}" srcOrd="19" destOrd="0" presId="urn:microsoft.com/office/officeart/2005/8/layout/list1"/>
    <dgm:cxn modelId="{D52E0566-44D1-8443-8953-02E69C340A0A}" type="presParOf" srcId="{01B46506-741F-4F4B-AABF-B201D94AFA69}" destId="{203CC02E-7D1D-D644-937E-3497E89704B9}" srcOrd="20" destOrd="0" presId="urn:microsoft.com/office/officeart/2005/8/layout/list1"/>
    <dgm:cxn modelId="{9A5340B3-1FBD-924B-9CF0-6F38473AF4A8}" type="presParOf" srcId="{203CC02E-7D1D-D644-937E-3497E89704B9}" destId="{8C7DD64B-3779-114B-94A8-C9630C9FDC32}" srcOrd="0" destOrd="0" presId="urn:microsoft.com/office/officeart/2005/8/layout/list1"/>
    <dgm:cxn modelId="{F0ADDA5B-55C0-F542-9ABB-9AB2C75CFBA5}" type="presParOf" srcId="{203CC02E-7D1D-D644-937E-3497E89704B9}" destId="{7EFD0B35-A266-1D43-B30E-5A90CA65495E}" srcOrd="1" destOrd="0" presId="urn:microsoft.com/office/officeart/2005/8/layout/list1"/>
    <dgm:cxn modelId="{F2452157-8686-6645-A9D3-1A20EFFCF171}" type="presParOf" srcId="{01B46506-741F-4F4B-AABF-B201D94AFA69}" destId="{08248CD5-CE50-F14A-B166-24E4EAC7B24B}" srcOrd="21" destOrd="0" presId="urn:microsoft.com/office/officeart/2005/8/layout/list1"/>
    <dgm:cxn modelId="{1436C893-D177-6743-8AC3-F9544C7C5414}" type="presParOf" srcId="{01B46506-741F-4F4B-AABF-B201D94AFA69}" destId="{8388351F-27C6-0D4B-9A90-6F7C8F54C156}" srcOrd="22" destOrd="0" presId="urn:microsoft.com/office/officeart/2005/8/layout/list1"/>
    <dgm:cxn modelId="{40007C91-B04A-D948-8A30-FA05E9F7F4D0}" type="presParOf" srcId="{01B46506-741F-4F4B-AABF-B201D94AFA69}" destId="{3D31B6B8-7311-8943-A8FC-C3229F2B3BF1}" srcOrd="23" destOrd="0" presId="urn:microsoft.com/office/officeart/2005/8/layout/list1"/>
    <dgm:cxn modelId="{E946D82B-226B-AE47-8594-EB6594CAE288}" type="presParOf" srcId="{01B46506-741F-4F4B-AABF-B201D94AFA69}" destId="{11EBFB09-DACB-FC4E-A5C5-3CBE2F9101BD}" srcOrd="24" destOrd="0" presId="urn:microsoft.com/office/officeart/2005/8/layout/list1"/>
    <dgm:cxn modelId="{E5720D32-55E9-CF4F-B9A7-07AC0F1E1E06}" type="presParOf" srcId="{11EBFB09-DACB-FC4E-A5C5-3CBE2F9101BD}" destId="{15AAED44-D1AE-BA47-BEC1-39CE85C7988C}" srcOrd="0" destOrd="0" presId="urn:microsoft.com/office/officeart/2005/8/layout/list1"/>
    <dgm:cxn modelId="{EA060F3F-F593-C348-A943-771ECC28305E}" type="presParOf" srcId="{11EBFB09-DACB-FC4E-A5C5-3CBE2F9101BD}" destId="{8DE3428B-6B85-5D49-BC9A-445E61403F8F}" srcOrd="1" destOrd="0" presId="urn:microsoft.com/office/officeart/2005/8/layout/list1"/>
    <dgm:cxn modelId="{04682304-85B4-3B4F-B9DD-1D7A41927E7E}" type="presParOf" srcId="{01B46506-741F-4F4B-AABF-B201D94AFA69}" destId="{384F3F37-9973-844E-8511-AB0B36523F4E}" srcOrd="25" destOrd="0" presId="urn:microsoft.com/office/officeart/2005/8/layout/list1"/>
    <dgm:cxn modelId="{A5434178-21E0-114B-B4E9-BCFC814FBD08}" type="presParOf" srcId="{01B46506-741F-4F4B-AABF-B201D94AFA69}" destId="{B09A3D93-2D2D-4442-A1DE-78BE08FA1DF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59ACA-B03B-7B49-8009-EE8B5EFE3BD6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376A5F9E-33FA-4D42-AD0B-0352E3DB7CA1}">
      <dgm:prSet phldrT="[Text]" custT="1"/>
      <dgm:spPr/>
      <dgm:t>
        <a:bodyPr/>
        <a:lstStyle/>
        <a:p>
          <a:r>
            <a:rPr lang="de-DE" sz="1800" dirty="0">
              <a:sym typeface="Wingdings" pitchFamily="2" charset="2"/>
            </a:rPr>
            <a:t>Mangelnde Einschätzung der Betriebstemperaturen</a:t>
          </a:r>
          <a:endParaRPr lang="de-DE" sz="1800" dirty="0"/>
        </a:p>
      </dgm:t>
    </dgm:pt>
    <dgm:pt modelId="{ED03365D-7ECB-DF4F-93FB-82CC16127477}" type="parTrans" cxnId="{D14E66F6-B018-4D40-A87D-06005724F534}">
      <dgm:prSet/>
      <dgm:spPr/>
      <dgm:t>
        <a:bodyPr/>
        <a:lstStyle/>
        <a:p>
          <a:endParaRPr lang="de-DE"/>
        </a:p>
      </dgm:t>
    </dgm:pt>
    <dgm:pt modelId="{EB0A2582-B2F4-9648-8D8E-8ED5A2190A6B}" type="sibTrans" cxnId="{D14E66F6-B018-4D40-A87D-06005724F534}">
      <dgm:prSet/>
      <dgm:spPr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de-DE"/>
        </a:p>
      </dgm:t>
    </dgm:pt>
    <dgm:pt modelId="{939AAC0D-8463-7346-B513-4306D6D12468}">
      <dgm:prSet custT="1"/>
      <dgm:spPr/>
      <dgm:t>
        <a:bodyPr/>
        <a:lstStyle/>
        <a:p>
          <a:r>
            <a:rPr lang="de-DE" sz="1800" dirty="0">
              <a:sym typeface="Wingdings" pitchFamily="2" charset="2"/>
            </a:rPr>
            <a:t>Nicht nur unter hohen Direktstrahlungsverhältnissen</a:t>
          </a:r>
        </a:p>
      </dgm:t>
    </dgm:pt>
    <dgm:pt modelId="{CFE37BAA-7E64-D04F-971D-70FC92F5232E}" type="parTrans" cxnId="{C50C5434-7FD5-884F-BB28-8A42726CCC59}">
      <dgm:prSet/>
      <dgm:spPr/>
      <dgm:t>
        <a:bodyPr/>
        <a:lstStyle/>
        <a:p>
          <a:endParaRPr lang="de-DE"/>
        </a:p>
      </dgm:t>
    </dgm:pt>
    <dgm:pt modelId="{D13E2A98-2409-9248-A9FD-20F464FC3095}" type="sibTrans" cxnId="{C50C5434-7FD5-884F-BB28-8A42726CCC59}">
      <dgm:prSet/>
      <dgm:spPr/>
      <dgm:t>
        <a:bodyPr/>
        <a:lstStyle/>
        <a:p>
          <a:endParaRPr lang="de-DE"/>
        </a:p>
      </dgm:t>
    </dgm:pt>
    <dgm:pt modelId="{42DE0402-6708-EC46-AF20-140253E54E0E}">
      <dgm:prSet custT="1"/>
      <dgm:spPr/>
      <dgm:t>
        <a:bodyPr/>
        <a:lstStyle/>
        <a:p>
          <a:r>
            <a:rPr lang="de-DE" sz="1800" dirty="0">
              <a:sym typeface="Wingdings" pitchFamily="2" charset="2"/>
            </a:rPr>
            <a:t>Wenig Betriebserfahrung </a:t>
          </a:r>
        </a:p>
      </dgm:t>
    </dgm:pt>
    <dgm:pt modelId="{07459D09-CDAB-D142-8212-BDA815087354}" type="parTrans" cxnId="{AB5E9E93-4F4F-AC49-B260-3F64117F7E66}">
      <dgm:prSet/>
      <dgm:spPr/>
      <dgm:t>
        <a:bodyPr/>
        <a:lstStyle/>
        <a:p>
          <a:endParaRPr lang="de-DE"/>
        </a:p>
      </dgm:t>
    </dgm:pt>
    <dgm:pt modelId="{BB59AADF-3687-F442-AAB3-9BAC93D939E5}" type="sibTrans" cxnId="{AB5E9E93-4F4F-AC49-B260-3F64117F7E66}">
      <dgm:prSet/>
      <dgm:spPr/>
      <dgm:t>
        <a:bodyPr/>
        <a:lstStyle/>
        <a:p>
          <a:endParaRPr lang="de-DE"/>
        </a:p>
      </dgm:t>
    </dgm:pt>
    <dgm:pt modelId="{AD7BFEEA-AAD5-9149-B6F8-58EAEAA2856A}">
      <dgm:prSet custT="1"/>
      <dgm:spPr/>
      <dgm:t>
        <a:bodyPr/>
        <a:lstStyle/>
        <a:p>
          <a:r>
            <a:rPr lang="de-DE" sz="1800" dirty="0">
              <a:sym typeface="Wingdings" pitchFamily="2" charset="2"/>
            </a:rPr>
            <a:t>Kaum Kosteneinschätzungen von CST-Anlagen</a:t>
          </a:r>
          <a:endParaRPr lang="de-DE" sz="1800" dirty="0"/>
        </a:p>
      </dgm:t>
    </dgm:pt>
    <dgm:pt modelId="{6736C641-0F73-B947-8A4B-E40230F12FB9}" type="parTrans" cxnId="{DA9E7755-948D-3341-B3F2-60CF98AEF0BA}">
      <dgm:prSet/>
      <dgm:spPr/>
      <dgm:t>
        <a:bodyPr/>
        <a:lstStyle/>
        <a:p>
          <a:endParaRPr lang="de-DE"/>
        </a:p>
      </dgm:t>
    </dgm:pt>
    <dgm:pt modelId="{6987AB9F-FB1C-0245-895B-CE5F266D60FE}" type="sibTrans" cxnId="{DA9E7755-948D-3341-B3F2-60CF98AEF0BA}">
      <dgm:prSet/>
      <dgm:spPr/>
      <dgm:t>
        <a:bodyPr/>
        <a:lstStyle/>
        <a:p>
          <a:endParaRPr lang="de-DE"/>
        </a:p>
      </dgm:t>
    </dgm:pt>
    <dgm:pt modelId="{9FE827D8-F8B7-8944-8D51-D8606E4D9C63}" type="pres">
      <dgm:prSet presAssocID="{7D159ACA-B03B-7B49-8009-EE8B5EFE3BD6}" presName="Name0" presStyleCnt="0">
        <dgm:presLayoutVars>
          <dgm:chMax val="7"/>
          <dgm:chPref val="7"/>
          <dgm:dir/>
        </dgm:presLayoutVars>
      </dgm:prSet>
      <dgm:spPr/>
    </dgm:pt>
    <dgm:pt modelId="{25EA36F8-05B8-8749-AF42-6B87BD877369}" type="pres">
      <dgm:prSet presAssocID="{7D159ACA-B03B-7B49-8009-EE8B5EFE3BD6}" presName="Name1" presStyleCnt="0"/>
      <dgm:spPr/>
    </dgm:pt>
    <dgm:pt modelId="{91339299-9CB3-CA4C-9B04-A230488A23C0}" type="pres">
      <dgm:prSet presAssocID="{7D159ACA-B03B-7B49-8009-EE8B5EFE3BD6}" presName="cycle" presStyleCnt="0"/>
      <dgm:spPr/>
    </dgm:pt>
    <dgm:pt modelId="{D6BFFF2E-4C05-0C4E-ADD7-7B18E88B88FF}" type="pres">
      <dgm:prSet presAssocID="{7D159ACA-B03B-7B49-8009-EE8B5EFE3BD6}" presName="srcNode" presStyleLbl="node1" presStyleIdx="0" presStyleCnt="4"/>
      <dgm:spPr/>
    </dgm:pt>
    <dgm:pt modelId="{EDC1574A-D529-B741-A0F6-759F73D364A5}" type="pres">
      <dgm:prSet presAssocID="{7D159ACA-B03B-7B49-8009-EE8B5EFE3BD6}" presName="conn" presStyleLbl="parChTrans1D2" presStyleIdx="0" presStyleCnt="1"/>
      <dgm:spPr/>
    </dgm:pt>
    <dgm:pt modelId="{25013437-A5C6-BC48-8442-E36C301B97A0}" type="pres">
      <dgm:prSet presAssocID="{7D159ACA-B03B-7B49-8009-EE8B5EFE3BD6}" presName="extraNode" presStyleLbl="node1" presStyleIdx="0" presStyleCnt="4"/>
      <dgm:spPr/>
    </dgm:pt>
    <dgm:pt modelId="{800E87DE-30AD-CB41-AA1D-80317D9A321E}" type="pres">
      <dgm:prSet presAssocID="{7D159ACA-B03B-7B49-8009-EE8B5EFE3BD6}" presName="dstNode" presStyleLbl="node1" presStyleIdx="0" presStyleCnt="4"/>
      <dgm:spPr/>
    </dgm:pt>
    <dgm:pt modelId="{AC9E0F0B-DBC0-5C40-AC75-36F39695CDF2}" type="pres">
      <dgm:prSet presAssocID="{376A5F9E-33FA-4D42-AD0B-0352E3DB7CA1}" presName="text_1" presStyleLbl="node1" presStyleIdx="0" presStyleCnt="4">
        <dgm:presLayoutVars>
          <dgm:bulletEnabled val="1"/>
        </dgm:presLayoutVars>
      </dgm:prSet>
      <dgm:spPr/>
    </dgm:pt>
    <dgm:pt modelId="{00ECCAA8-7D20-264D-86CB-48D205D96A1C}" type="pres">
      <dgm:prSet presAssocID="{376A5F9E-33FA-4D42-AD0B-0352E3DB7CA1}" presName="accent_1" presStyleCnt="0"/>
      <dgm:spPr/>
    </dgm:pt>
    <dgm:pt modelId="{54110027-DB7F-3A46-8F2B-7EBF40A9BEEB}" type="pres">
      <dgm:prSet presAssocID="{376A5F9E-33FA-4D42-AD0B-0352E3DB7CA1}" presName="accentRepeatNode" presStyleLbl="solidFgAcc1" presStyleIdx="0" presStyleCnt="4" custScaleX="84171" custScaleY="84171"/>
      <dgm:spPr/>
    </dgm:pt>
    <dgm:pt modelId="{1B0987D3-985F-2E40-BC6F-72EA5A26C9B7}" type="pres">
      <dgm:prSet presAssocID="{939AAC0D-8463-7346-B513-4306D6D12468}" presName="text_2" presStyleLbl="node1" presStyleIdx="1" presStyleCnt="4">
        <dgm:presLayoutVars>
          <dgm:bulletEnabled val="1"/>
        </dgm:presLayoutVars>
      </dgm:prSet>
      <dgm:spPr/>
    </dgm:pt>
    <dgm:pt modelId="{CA0639D6-EF5B-8E47-992C-9853F1182634}" type="pres">
      <dgm:prSet presAssocID="{939AAC0D-8463-7346-B513-4306D6D12468}" presName="accent_2" presStyleCnt="0"/>
      <dgm:spPr/>
    </dgm:pt>
    <dgm:pt modelId="{9E980394-2607-654D-BE36-1127353731D0}" type="pres">
      <dgm:prSet presAssocID="{939AAC0D-8463-7346-B513-4306D6D12468}" presName="accentRepeatNode" presStyleLbl="solidFgAcc1" presStyleIdx="1" presStyleCnt="4" custScaleX="84171" custScaleY="84171"/>
      <dgm:spPr/>
    </dgm:pt>
    <dgm:pt modelId="{C4917A4A-4EDA-784B-B243-F6E50C6C9ED6}" type="pres">
      <dgm:prSet presAssocID="{42DE0402-6708-EC46-AF20-140253E54E0E}" presName="text_3" presStyleLbl="node1" presStyleIdx="2" presStyleCnt="4">
        <dgm:presLayoutVars>
          <dgm:bulletEnabled val="1"/>
        </dgm:presLayoutVars>
      </dgm:prSet>
      <dgm:spPr/>
    </dgm:pt>
    <dgm:pt modelId="{02844BEC-F4FF-A04B-B764-5CD43BE82E05}" type="pres">
      <dgm:prSet presAssocID="{42DE0402-6708-EC46-AF20-140253E54E0E}" presName="accent_3" presStyleCnt="0"/>
      <dgm:spPr/>
    </dgm:pt>
    <dgm:pt modelId="{9CBCFD9E-1405-FB47-B739-0392AB361FD6}" type="pres">
      <dgm:prSet presAssocID="{42DE0402-6708-EC46-AF20-140253E54E0E}" presName="accentRepeatNode" presStyleLbl="solidFgAcc1" presStyleIdx="2" presStyleCnt="4" custScaleX="84171" custScaleY="84171"/>
      <dgm:spPr/>
    </dgm:pt>
    <dgm:pt modelId="{B7DE38B2-CC52-9042-AE3E-17F867A9B2AF}" type="pres">
      <dgm:prSet presAssocID="{AD7BFEEA-AAD5-9149-B6F8-58EAEAA2856A}" presName="text_4" presStyleLbl="node1" presStyleIdx="3" presStyleCnt="4">
        <dgm:presLayoutVars>
          <dgm:bulletEnabled val="1"/>
        </dgm:presLayoutVars>
      </dgm:prSet>
      <dgm:spPr/>
    </dgm:pt>
    <dgm:pt modelId="{836359FE-C0C0-9042-A187-BCDF95EBA68B}" type="pres">
      <dgm:prSet presAssocID="{AD7BFEEA-AAD5-9149-B6F8-58EAEAA2856A}" presName="accent_4" presStyleCnt="0"/>
      <dgm:spPr/>
    </dgm:pt>
    <dgm:pt modelId="{F346A8CA-1CF8-5E43-8FC8-D2DFAD3BBB29}" type="pres">
      <dgm:prSet presAssocID="{AD7BFEEA-AAD5-9149-B6F8-58EAEAA2856A}" presName="accentRepeatNode" presStyleLbl="solidFgAcc1" presStyleIdx="3" presStyleCnt="4" custScaleX="84171" custScaleY="84171"/>
      <dgm:spPr/>
    </dgm:pt>
  </dgm:ptLst>
  <dgm:cxnLst>
    <dgm:cxn modelId="{AEC2A70D-16C0-9449-899E-EDD53156D8E9}" type="presOf" srcId="{42DE0402-6708-EC46-AF20-140253E54E0E}" destId="{C4917A4A-4EDA-784B-B243-F6E50C6C9ED6}" srcOrd="0" destOrd="0" presId="urn:microsoft.com/office/officeart/2008/layout/VerticalCurvedList"/>
    <dgm:cxn modelId="{C50C5434-7FD5-884F-BB28-8A42726CCC59}" srcId="{7D159ACA-B03B-7B49-8009-EE8B5EFE3BD6}" destId="{939AAC0D-8463-7346-B513-4306D6D12468}" srcOrd="1" destOrd="0" parTransId="{CFE37BAA-7E64-D04F-971D-70FC92F5232E}" sibTransId="{D13E2A98-2409-9248-A9FD-20F464FC3095}"/>
    <dgm:cxn modelId="{58B52B48-20BE-0B40-A015-D62B6D2AF3BD}" type="presOf" srcId="{939AAC0D-8463-7346-B513-4306D6D12468}" destId="{1B0987D3-985F-2E40-BC6F-72EA5A26C9B7}" srcOrd="0" destOrd="0" presId="urn:microsoft.com/office/officeart/2008/layout/VerticalCurvedList"/>
    <dgm:cxn modelId="{DA9E7755-948D-3341-B3F2-60CF98AEF0BA}" srcId="{7D159ACA-B03B-7B49-8009-EE8B5EFE3BD6}" destId="{AD7BFEEA-AAD5-9149-B6F8-58EAEAA2856A}" srcOrd="3" destOrd="0" parTransId="{6736C641-0F73-B947-8A4B-E40230F12FB9}" sibTransId="{6987AB9F-FB1C-0245-895B-CE5F266D60FE}"/>
    <dgm:cxn modelId="{5B877E60-0F2A-6446-ACFD-559B0334EE5E}" type="presOf" srcId="{AD7BFEEA-AAD5-9149-B6F8-58EAEAA2856A}" destId="{B7DE38B2-CC52-9042-AE3E-17F867A9B2AF}" srcOrd="0" destOrd="0" presId="urn:microsoft.com/office/officeart/2008/layout/VerticalCurvedList"/>
    <dgm:cxn modelId="{DB2BE867-33EA-444B-BD3D-B9E9DB4E81E1}" type="presOf" srcId="{EB0A2582-B2F4-9648-8D8E-8ED5A2190A6B}" destId="{EDC1574A-D529-B741-A0F6-759F73D364A5}" srcOrd="0" destOrd="0" presId="urn:microsoft.com/office/officeart/2008/layout/VerticalCurvedList"/>
    <dgm:cxn modelId="{AB5E9E93-4F4F-AC49-B260-3F64117F7E66}" srcId="{7D159ACA-B03B-7B49-8009-EE8B5EFE3BD6}" destId="{42DE0402-6708-EC46-AF20-140253E54E0E}" srcOrd="2" destOrd="0" parTransId="{07459D09-CDAB-D142-8212-BDA815087354}" sibTransId="{BB59AADF-3687-F442-AAB3-9BAC93D939E5}"/>
    <dgm:cxn modelId="{66ECAA98-0C40-8146-A2AB-069BB60EC0AB}" type="presOf" srcId="{376A5F9E-33FA-4D42-AD0B-0352E3DB7CA1}" destId="{AC9E0F0B-DBC0-5C40-AC75-36F39695CDF2}" srcOrd="0" destOrd="0" presId="urn:microsoft.com/office/officeart/2008/layout/VerticalCurvedList"/>
    <dgm:cxn modelId="{3F4636E6-66E2-304A-ACEF-EF00FF49624F}" type="presOf" srcId="{7D159ACA-B03B-7B49-8009-EE8B5EFE3BD6}" destId="{9FE827D8-F8B7-8944-8D51-D8606E4D9C63}" srcOrd="0" destOrd="0" presId="urn:microsoft.com/office/officeart/2008/layout/VerticalCurvedList"/>
    <dgm:cxn modelId="{D14E66F6-B018-4D40-A87D-06005724F534}" srcId="{7D159ACA-B03B-7B49-8009-EE8B5EFE3BD6}" destId="{376A5F9E-33FA-4D42-AD0B-0352E3DB7CA1}" srcOrd="0" destOrd="0" parTransId="{ED03365D-7ECB-DF4F-93FB-82CC16127477}" sibTransId="{EB0A2582-B2F4-9648-8D8E-8ED5A2190A6B}"/>
    <dgm:cxn modelId="{E5A50CEF-9F8B-9442-8DA3-22E7D7952DCB}" type="presParOf" srcId="{9FE827D8-F8B7-8944-8D51-D8606E4D9C63}" destId="{25EA36F8-05B8-8749-AF42-6B87BD877369}" srcOrd="0" destOrd="0" presId="urn:microsoft.com/office/officeart/2008/layout/VerticalCurvedList"/>
    <dgm:cxn modelId="{D3FBC1AA-AB0D-C64D-96C6-A32D579F98CE}" type="presParOf" srcId="{25EA36F8-05B8-8749-AF42-6B87BD877369}" destId="{91339299-9CB3-CA4C-9B04-A230488A23C0}" srcOrd="0" destOrd="0" presId="urn:microsoft.com/office/officeart/2008/layout/VerticalCurvedList"/>
    <dgm:cxn modelId="{CA5AE01F-2878-644A-B52E-6C47A59EDA40}" type="presParOf" srcId="{91339299-9CB3-CA4C-9B04-A230488A23C0}" destId="{D6BFFF2E-4C05-0C4E-ADD7-7B18E88B88FF}" srcOrd="0" destOrd="0" presId="urn:microsoft.com/office/officeart/2008/layout/VerticalCurvedList"/>
    <dgm:cxn modelId="{3C574658-F7AB-E244-AD4F-4D57FD734329}" type="presParOf" srcId="{91339299-9CB3-CA4C-9B04-A230488A23C0}" destId="{EDC1574A-D529-B741-A0F6-759F73D364A5}" srcOrd="1" destOrd="0" presId="urn:microsoft.com/office/officeart/2008/layout/VerticalCurvedList"/>
    <dgm:cxn modelId="{75CB2109-2D6A-A746-888C-8902CAC3CB73}" type="presParOf" srcId="{91339299-9CB3-CA4C-9B04-A230488A23C0}" destId="{25013437-A5C6-BC48-8442-E36C301B97A0}" srcOrd="2" destOrd="0" presId="urn:microsoft.com/office/officeart/2008/layout/VerticalCurvedList"/>
    <dgm:cxn modelId="{1339E9F4-C4B0-C543-ABA7-EF3CAA886498}" type="presParOf" srcId="{91339299-9CB3-CA4C-9B04-A230488A23C0}" destId="{800E87DE-30AD-CB41-AA1D-80317D9A321E}" srcOrd="3" destOrd="0" presId="urn:microsoft.com/office/officeart/2008/layout/VerticalCurvedList"/>
    <dgm:cxn modelId="{03E7C5BF-D543-5D49-95C6-4621A822DBD1}" type="presParOf" srcId="{25EA36F8-05B8-8749-AF42-6B87BD877369}" destId="{AC9E0F0B-DBC0-5C40-AC75-36F39695CDF2}" srcOrd="1" destOrd="0" presId="urn:microsoft.com/office/officeart/2008/layout/VerticalCurvedList"/>
    <dgm:cxn modelId="{12273EA9-95EE-BE4F-9050-87D12719A49F}" type="presParOf" srcId="{25EA36F8-05B8-8749-AF42-6B87BD877369}" destId="{00ECCAA8-7D20-264D-86CB-48D205D96A1C}" srcOrd="2" destOrd="0" presId="urn:microsoft.com/office/officeart/2008/layout/VerticalCurvedList"/>
    <dgm:cxn modelId="{8CE139D7-FB37-464A-9731-902A8507ED37}" type="presParOf" srcId="{00ECCAA8-7D20-264D-86CB-48D205D96A1C}" destId="{54110027-DB7F-3A46-8F2B-7EBF40A9BEEB}" srcOrd="0" destOrd="0" presId="urn:microsoft.com/office/officeart/2008/layout/VerticalCurvedList"/>
    <dgm:cxn modelId="{9FC9D501-1272-DB47-8837-F69814E91EDE}" type="presParOf" srcId="{25EA36F8-05B8-8749-AF42-6B87BD877369}" destId="{1B0987D3-985F-2E40-BC6F-72EA5A26C9B7}" srcOrd="3" destOrd="0" presId="urn:microsoft.com/office/officeart/2008/layout/VerticalCurvedList"/>
    <dgm:cxn modelId="{B128B441-F17B-E94E-9E36-9E259C555F21}" type="presParOf" srcId="{25EA36F8-05B8-8749-AF42-6B87BD877369}" destId="{CA0639D6-EF5B-8E47-992C-9853F1182634}" srcOrd="4" destOrd="0" presId="urn:microsoft.com/office/officeart/2008/layout/VerticalCurvedList"/>
    <dgm:cxn modelId="{C1370D4C-6D07-0846-B875-C5C0949071CC}" type="presParOf" srcId="{CA0639D6-EF5B-8E47-992C-9853F1182634}" destId="{9E980394-2607-654D-BE36-1127353731D0}" srcOrd="0" destOrd="0" presId="urn:microsoft.com/office/officeart/2008/layout/VerticalCurvedList"/>
    <dgm:cxn modelId="{2CFD3109-1FF2-8C45-A03A-C507F55EA2FE}" type="presParOf" srcId="{25EA36F8-05B8-8749-AF42-6B87BD877369}" destId="{C4917A4A-4EDA-784B-B243-F6E50C6C9ED6}" srcOrd="5" destOrd="0" presId="urn:microsoft.com/office/officeart/2008/layout/VerticalCurvedList"/>
    <dgm:cxn modelId="{2D249E3B-3964-8F46-90E0-C9E4E1CEC13A}" type="presParOf" srcId="{25EA36F8-05B8-8749-AF42-6B87BD877369}" destId="{02844BEC-F4FF-A04B-B764-5CD43BE82E05}" srcOrd="6" destOrd="0" presId="urn:microsoft.com/office/officeart/2008/layout/VerticalCurvedList"/>
    <dgm:cxn modelId="{3E3503E1-58B5-8645-8B1B-BF176ABF05E1}" type="presParOf" srcId="{02844BEC-F4FF-A04B-B764-5CD43BE82E05}" destId="{9CBCFD9E-1405-FB47-B739-0392AB361FD6}" srcOrd="0" destOrd="0" presId="urn:microsoft.com/office/officeart/2008/layout/VerticalCurvedList"/>
    <dgm:cxn modelId="{7D83AC66-1581-4B44-B3CF-42B394D528CD}" type="presParOf" srcId="{25EA36F8-05B8-8749-AF42-6B87BD877369}" destId="{B7DE38B2-CC52-9042-AE3E-17F867A9B2AF}" srcOrd="7" destOrd="0" presId="urn:microsoft.com/office/officeart/2008/layout/VerticalCurvedList"/>
    <dgm:cxn modelId="{C51E8EF4-7E54-094E-BC2C-01026550F2F2}" type="presParOf" srcId="{25EA36F8-05B8-8749-AF42-6B87BD877369}" destId="{836359FE-C0C0-9042-A187-BCDF95EBA68B}" srcOrd="8" destOrd="0" presId="urn:microsoft.com/office/officeart/2008/layout/VerticalCurvedList"/>
    <dgm:cxn modelId="{AB5960B9-C4E3-BF47-BE72-FB7B32AFD5F6}" type="presParOf" srcId="{836359FE-C0C0-9042-A187-BCDF95EBA68B}" destId="{F346A8CA-1CF8-5E43-8FC8-D2DFAD3BBB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A4471-CE2C-4BDA-A203-7A58D4333C41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59847A-E1F8-4AEA-B129-7454BCDDD413}">
      <dgm:prSet custT="1"/>
      <dgm:spPr/>
      <dgm:t>
        <a:bodyPr/>
        <a:lstStyle/>
        <a:p>
          <a:r>
            <a:rPr lang="de-DE" sz="2000" dirty="0"/>
            <a:t>Natürlicher</a:t>
          </a:r>
          <a:r>
            <a:rPr lang="de-DE" sz="2300" dirty="0"/>
            <a:t> </a:t>
          </a:r>
          <a:r>
            <a:rPr lang="de-DE" sz="2000" dirty="0"/>
            <a:t>Schattenwurf</a:t>
          </a:r>
          <a:endParaRPr lang="en-US" sz="2300" dirty="0"/>
        </a:p>
      </dgm:t>
    </dgm:pt>
    <dgm:pt modelId="{52ABAE64-FB6D-4C11-ABE4-6010E9D4274D}" type="parTrans" cxnId="{07FC5603-B905-4DA7-B33C-5136FB0B86EC}">
      <dgm:prSet/>
      <dgm:spPr/>
      <dgm:t>
        <a:bodyPr/>
        <a:lstStyle/>
        <a:p>
          <a:endParaRPr lang="en-US"/>
        </a:p>
      </dgm:t>
    </dgm:pt>
    <dgm:pt modelId="{E0CC569F-CA82-4049-8EE3-761678544C69}" type="sibTrans" cxnId="{07FC5603-B905-4DA7-B33C-5136FB0B86EC}">
      <dgm:prSet/>
      <dgm:spPr/>
      <dgm:t>
        <a:bodyPr/>
        <a:lstStyle/>
        <a:p>
          <a:endParaRPr lang="en-US"/>
        </a:p>
      </dgm:t>
    </dgm:pt>
    <dgm:pt modelId="{1458EC8A-D26D-44A6-BCA1-5119E65B756E}">
      <dgm:prSet custT="1"/>
      <dgm:spPr/>
      <dgm:t>
        <a:bodyPr/>
        <a:lstStyle/>
        <a:p>
          <a:r>
            <a:rPr lang="de-DE" sz="2000" dirty="0"/>
            <a:t>Segmente werden nicht heiß</a:t>
          </a:r>
          <a:endParaRPr lang="en-US" sz="2000" dirty="0"/>
        </a:p>
      </dgm:t>
    </dgm:pt>
    <dgm:pt modelId="{75C03FAD-7CEB-4000-A4EC-350FC8BFFF1A}" type="parTrans" cxnId="{97680CD9-1831-40D6-97CA-6A2619AA12D2}">
      <dgm:prSet/>
      <dgm:spPr/>
      <dgm:t>
        <a:bodyPr/>
        <a:lstStyle/>
        <a:p>
          <a:endParaRPr lang="en-US"/>
        </a:p>
      </dgm:t>
    </dgm:pt>
    <dgm:pt modelId="{7FBB14C1-17A8-4CF9-BECF-185728067C61}" type="sibTrans" cxnId="{97680CD9-1831-40D6-97CA-6A2619AA12D2}">
      <dgm:prSet/>
      <dgm:spPr/>
      <dgm:t>
        <a:bodyPr/>
        <a:lstStyle/>
        <a:p>
          <a:endParaRPr lang="en-US"/>
        </a:p>
      </dgm:t>
    </dgm:pt>
    <dgm:pt modelId="{E79F6B8D-859B-46B3-8F02-6991690C2933}">
      <dgm:prSet custT="1"/>
      <dgm:spPr/>
      <dgm:t>
        <a:bodyPr/>
        <a:lstStyle/>
        <a:p>
          <a:r>
            <a:rPr lang="de-DE" sz="2000" dirty="0"/>
            <a:t>Doppelnutzung der Fläche möglich</a:t>
          </a:r>
          <a:endParaRPr lang="en-US" sz="2000" dirty="0"/>
        </a:p>
      </dgm:t>
    </dgm:pt>
    <dgm:pt modelId="{B94D504A-8090-444A-90FF-3AEFE9EBFCA4}" type="parTrans" cxnId="{0E6B19F9-5404-41E6-975E-8BEE7AAF9732}">
      <dgm:prSet/>
      <dgm:spPr/>
      <dgm:t>
        <a:bodyPr/>
        <a:lstStyle/>
        <a:p>
          <a:endParaRPr lang="en-US"/>
        </a:p>
      </dgm:t>
    </dgm:pt>
    <dgm:pt modelId="{CB14D4FD-5404-4BA2-8B83-B3C19C78963F}" type="sibTrans" cxnId="{0E6B19F9-5404-41E6-975E-8BEE7AAF9732}">
      <dgm:prSet/>
      <dgm:spPr/>
      <dgm:t>
        <a:bodyPr/>
        <a:lstStyle/>
        <a:p>
          <a:endParaRPr lang="en-US"/>
        </a:p>
      </dgm:t>
    </dgm:pt>
    <dgm:pt modelId="{0CE34D6A-5FCC-48A2-9E54-C91433FB6805}">
      <dgm:prSet custT="1"/>
      <dgm:spPr/>
      <dgm:t>
        <a:bodyPr/>
        <a:lstStyle/>
        <a:p>
          <a:r>
            <a:rPr lang="de-DE" sz="2000" dirty="0"/>
            <a:t>Regelung der Temperatur</a:t>
          </a:r>
          <a:endParaRPr lang="en-US" sz="2000" dirty="0"/>
        </a:p>
      </dgm:t>
    </dgm:pt>
    <dgm:pt modelId="{56B64750-C52E-4226-9942-7B0CF5D80240}" type="parTrans" cxnId="{4811CB92-373E-48CA-BB99-564CCFDBC793}">
      <dgm:prSet/>
      <dgm:spPr/>
      <dgm:t>
        <a:bodyPr/>
        <a:lstStyle/>
        <a:p>
          <a:endParaRPr lang="en-US"/>
        </a:p>
      </dgm:t>
    </dgm:pt>
    <dgm:pt modelId="{09A3D04D-C69D-4E01-A51C-6A3010BC9D36}" type="sibTrans" cxnId="{4811CB92-373E-48CA-BB99-564CCFDBC793}">
      <dgm:prSet/>
      <dgm:spPr/>
      <dgm:t>
        <a:bodyPr/>
        <a:lstStyle/>
        <a:p>
          <a:endParaRPr lang="en-US"/>
        </a:p>
      </dgm:t>
    </dgm:pt>
    <dgm:pt modelId="{499B6811-E3BF-4D00-B0C4-EEE4EB718E44}">
      <dgm:prSet custT="1"/>
      <dgm:spPr/>
      <dgm:t>
        <a:bodyPr/>
        <a:lstStyle/>
        <a:p>
          <a:r>
            <a:rPr lang="de-DE" sz="2000" dirty="0"/>
            <a:t>Einbindung in bestehende Infrastruktur</a:t>
          </a:r>
          <a:endParaRPr lang="en-US" sz="2000" dirty="0"/>
        </a:p>
      </dgm:t>
    </dgm:pt>
    <dgm:pt modelId="{408DBF00-968E-4F40-B3AB-F52819580D8C}" type="parTrans" cxnId="{575C735D-9831-448C-BD74-8506ABF67245}">
      <dgm:prSet/>
      <dgm:spPr/>
      <dgm:t>
        <a:bodyPr/>
        <a:lstStyle/>
        <a:p>
          <a:endParaRPr lang="en-US"/>
        </a:p>
      </dgm:t>
    </dgm:pt>
    <dgm:pt modelId="{BCFDC686-11E7-413A-8478-4A4735645486}" type="sibTrans" cxnId="{575C735D-9831-448C-BD74-8506ABF67245}">
      <dgm:prSet/>
      <dgm:spPr/>
      <dgm:t>
        <a:bodyPr/>
        <a:lstStyle/>
        <a:p>
          <a:endParaRPr lang="en-US"/>
        </a:p>
      </dgm:t>
    </dgm:pt>
    <dgm:pt modelId="{9B2D62DB-9463-274E-90FC-889B2FC87100}">
      <dgm:prSet custT="1"/>
      <dgm:spPr/>
      <dgm:t>
        <a:bodyPr/>
        <a:lstStyle/>
        <a:p>
          <a:r>
            <a:rPr lang="de-DE" sz="2000" dirty="0"/>
            <a:t>Flächenbedarf</a:t>
          </a:r>
        </a:p>
      </dgm:t>
    </dgm:pt>
    <dgm:pt modelId="{1D5D5C6C-874D-2449-8901-CF813A9F4023}" type="parTrans" cxnId="{B6EBBF6E-61BD-5944-B80D-55BE82EB7858}">
      <dgm:prSet/>
      <dgm:spPr/>
      <dgm:t>
        <a:bodyPr/>
        <a:lstStyle/>
        <a:p>
          <a:endParaRPr lang="de-DE"/>
        </a:p>
      </dgm:t>
    </dgm:pt>
    <dgm:pt modelId="{F39911A9-F36E-FD42-97EE-D7FDC5A09699}" type="sibTrans" cxnId="{B6EBBF6E-61BD-5944-B80D-55BE82EB7858}">
      <dgm:prSet/>
      <dgm:spPr/>
      <dgm:t>
        <a:bodyPr/>
        <a:lstStyle/>
        <a:p>
          <a:endParaRPr lang="de-DE"/>
        </a:p>
      </dgm:t>
    </dgm:pt>
    <dgm:pt modelId="{28177BDC-C6D7-2E47-8817-7B018D6FD9F4}" type="pres">
      <dgm:prSet presAssocID="{617A4471-CE2C-4BDA-A203-7A58D4333C41}" presName="diagram" presStyleCnt="0">
        <dgm:presLayoutVars>
          <dgm:dir/>
          <dgm:resizeHandles val="exact"/>
        </dgm:presLayoutVars>
      </dgm:prSet>
      <dgm:spPr/>
    </dgm:pt>
    <dgm:pt modelId="{26A2D9DB-BD69-E548-8769-6B7812956541}" type="pres">
      <dgm:prSet presAssocID="{CD59847A-E1F8-4AEA-B129-7454BCDDD413}" presName="node" presStyleLbl="node1" presStyleIdx="0" presStyleCnt="6">
        <dgm:presLayoutVars>
          <dgm:bulletEnabled val="1"/>
        </dgm:presLayoutVars>
      </dgm:prSet>
      <dgm:spPr/>
    </dgm:pt>
    <dgm:pt modelId="{4138A106-2E67-804F-8249-818024288432}" type="pres">
      <dgm:prSet presAssocID="{E0CC569F-CA82-4049-8EE3-761678544C69}" presName="sibTrans" presStyleCnt="0"/>
      <dgm:spPr/>
    </dgm:pt>
    <dgm:pt modelId="{31DC568E-6E1D-A545-8DD1-F1EAB9FD0B6A}" type="pres">
      <dgm:prSet presAssocID="{1458EC8A-D26D-44A6-BCA1-5119E65B756E}" presName="node" presStyleLbl="node1" presStyleIdx="1" presStyleCnt="6">
        <dgm:presLayoutVars>
          <dgm:bulletEnabled val="1"/>
        </dgm:presLayoutVars>
      </dgm:prSet>
      <dgm:spPr/>
    </dgm:pt>
    <dgm:pt modelId="{A58958F7-8B82-5E40-8DBA-CC10BE81AEB9}" type="pres">
      <dgm:prSet presAssocID="{7FBB14C1-17A8-4CF9-BECF-185728067C61}" presName="sibTrans" presStyleCnt="0"/>
      <dgm:spPr/>
    </dgm:pt>
    <dgm:pt modelId="{251C6F8A-A02B-8D49-B617-98B04A776A5E}" type="pres">
      <dgm:prSet presAssocID="{E79F6B8D-859B-46B3-8F02-6991690C2933}" presName="node" presStyleLbl="node1" presStyleIdx="2" presStyleCnt="6">
        <dgm:presLayoutVars>
          <dgm:bulletEnabled val="1"/>
        </dgm:presLayoutVars>
      </dgm:prSet>
      <dgm:spPr/>
    </dgm:pt>
    <dgm:pt modelId="{7DAA390B-094C-FB43-8F4D-BB91AC0F20EC}" type="pres">
      <dgm:prSet presAssocID="{CB14D4FD-5404-4BA2-8B83-B3C19C78963F}" presName="sibTrans" presStyleCnt="0"/>
      <dgm:spPr/>
    </dgm:pt>
    <dgm:pt modelId="{0E19B0B4-E747-8449-9848-35823576D423}" type="pres">
      <dgm:prSet presAssocID="{0CE34D6A-5FCC-48A2-9E54-C91433FB6805}" presName="node" presStyleLbl="node1" presStyleIdx="3" presStyleCnt="6">
        <dgm:presLayoutVars>
          <dgm:bulletEnabled val="1"/>
        </dgm:presLayoutVars>
      </dgm:prSet>
      <dgm:spPr/>
    </dgm:pt>
    <dgm:pt modelId="{8BFFA088-661B-834A-9479-4B970BEEFDDA}" type="pres">
      <dgm:prSet presAssocID="{09A3D04D-C69D-4E01-A51C-6A3010BC9D36}" presName="sibTrans" presStyleCnt="0"/>
      <dgm:spPr/>
    </dgm:pt>
    <dgm:pt modelId="{96FA7C45-211D-4247-8DEF-1433C99F0BD4}" type="pres">
      <dgm:prSet presAssocID="{499B6811-E3BF-4D00-B0C4-EEE4EB718E44}" presName="node" presStyleLbl="node1" presStyleIdx="4" presStyleCnt="6">
        <dgm:presLayoutVars>
          <dgm:bulletEnabled val="1"/>
        </dgm:presLayoutVars>
      </dgm:prSet>
      <dgm:spPr/>
    </dgm:pt>
    <dgm:pt modelId="{5CAF0A83-5B64-D649-91E7-59191A5B310F}" type="pres">
      <dgm:prSet presAssocID="{BCFDC686-11E7-413A-8478-4A4735645486}" presName="sibTrans" presStyleCnt="0"/>
      <dgm:spPr/>
    </dgm:pt>
    <dgm:pt modelId="{144BE5AC-0094-004B-AC91-635239A7029F}" type="pres">
      <dgm:prSet presAssocID="{9B2D62DB-9463-274E-90FC-889B2FC87100}" presName="node" presStyleLbl="node1" presStyleIdx="5" presStyleCnt="6">
        <dgm:presLayoutVars>
          <dgm:bulletEnabled val="1"/>
        </dgm:presLayoutVars>
      </dgm:prSet>
      <dgm:spPr/>
    </dgm:pt>
  </dgm:ptLst>
  <dgm:cxnLst>
    <dgm:cxn modelId="{07FC5603-B905-4DA7-B33C-5136FB0B86EC}" srcId="{617A4471-CE2C-4BDA-A203-7A58D4333C41}" destId="{CD59847A-E1F8-4AEA-B129-7454BCDDD413}" srcOrd="0" destOrd="0" parTransId="{52ABAE64-FB6D-4C11-ABE4-6010E9D4274D}" sibTransId="{E0CC569F-CA82-4049-8EE3-761678544C69}"/>
    <dgm:cxn modelId="{C4D72D43-EB5C-714C-9892-BAA6905D455D}" type="presOf" srcId="{499B6811-E3BF-4D00-B0C4-EEE4EB718E44}" destId="{96FA7C45-211D-4247-8DEF-1433C99F0BD4}" srcOrd="0" destOrd="0" presId="urn:microsoft.com/office/officeart/2005/8/layout/default"/>
    <dgm:cxn modelId="{14132C45-BEDB-9E4C-8F84-6346EE8B95DD}" type="presOf" srcId="{1458EC8A-D26D-44A6-BCA1-5119E65B756E}" destId="{31DC568E-6E1D-A545-8DD1-F1EAB9FD0B6A}" srcOrd="0" destOrd="0" presId="urn:microsoft.com/office/officeart/2005/8/layout/default"/>
    <dgm:cxn modelId="{575C735D-9831-448C-BD74-8506ABF67245}" srcId="{617A4471-CE2C-4BDA-A203-7A58D4333C41}" destId="{499B6811-E3BF-4D00-B0C4-EEE4EB718E44}" srcOrd="4" destOrd="0" parTransId="{408DBF00-968E-4F40-B3AB-F52819580D8C}" sibTransId="{BCFDC686-11E7-413A-8478-4A4735645486}"/>
    <dgm:cxn modelId="{FBA70A66-CA56-ED41-91F4-C2CA13024FC3}" type="presOf" srcId="{E79F6B8D-859B-46B3-8F02-6991690C2933}" destId="{251C6F8A-A02B-8D49-B617-98B04A776A5E}" srcOrd="0" destOrd="0" presId="urn:microsoft.com/office/officeart/2005/8/layout/default"/>
    <dgm:cxn modelId="{B6EBBF6E-61BD-5944-B80D-55BE82EB7858}" srcId="{617A4471-CE2C-4BDA-A203-7A58D4333C41}" destId="{9B2D62DB-9463-274E-90FC-889B2FC87100}" srcOrd="5" destOrd="0" parTransId="{1D5D5C6C-874D-2449-8901-CF813A9F4023}" sibTransId="{F39911A9-F36E-FD42-97EE-D7FDC5A09699}"/>
    <dgm:cxn modelId="{E4B14584-2BED-A64A-8E36-BA5337CC2E97}" type="presOf" srcId="{CD59847A-E1F8-4AEA-B129-7454BCDDD413}" destId="{26A2D9DB-BD69-E548-8769-6B7812956541}" srcOrd="0" destOrd="0" presId="urn:microsoft.com/office/officeart/2005/8/layout/default"/>
    <dgm:cxn modelId="{75E53786-FD31-6D4E-BAC1-4B9C50D17159}" type="presOf" srcId="{0CE34D6A-5FCC-48A2-9E54-C91433FB6805}" destId="{0E19B0B4-E747-8449-9848-35823576D423}" srcOrd="0" destOrd="0" presId="urn:microsoft.com/office/officeart/2005/8/layout/default"/>
    <dgm:cxn modelId="{4811CB92-373E-48CA-BB99-564CCFDBC793}" srcId="{617A4471-CE2C-4BDA-A203-7A58D4333C41}" destId="{0CE34D6A-5FCC-48A2-9E54-C91433FB6805}" srcOrd="3" destOrd="0" parTransId="{56B64750-C52E-4226-9942-7B0CF5D80240}" sibTransId="{09A3D04D-C69D-4E01-A51C-6A3010BC9D36}"/>
    <dgm:cxn modelId="{8C2209BB-166E-684C-BABE-4432367B467B}" type="presOf" srcId="{9B2D62DB-9463-274E-90FC-889B2FC87100}" destId="{144BE5AC-0094-004B-AC91-635239A7029F}" srcOrd="0" destOrd="0" presId="urn:microsoft.com/office/officeart/2005/8/layout/default"/>
    <dgm:cxn modelId="{97680CD9-1831-40D6-97CA-6A2619AA12D2}" srcId="{617A4471-CE2C-4BDA-A203-7A58D4333C41}" destId="{1458EC8A-D26D-44A6-BCA1-5119E65B756E}" srcOrd="1" destOrd="0" parTransId="{75C03FAD-7CEB-4000-A4EC-350FC8BFFF1A}" sibTransId="{7FBB14C1-17A8-4CF9-BECF-185728067C61}"/>
    <dgm:cxn modelId="{1634D1DD-E5D1-2441-B73B-0F0C844ECE03}" type="presOf" srcId="{617A4471-CE2C-4BDA-A203-7A58D4333C41}" destId="{28177BDC-C6D7-2E47-8817-7B018D6FD9F4}" srcOrd="0" destOrd="0" presId="urn:microsoft.com/office/officeart/2005/8/layout/default"/>
    <dgm:cxn modelId="{0E6B19F9-5404-41E6-975E-8BEE7AAF9732}" srcId="{617A4471-CE2C-4BDA-A203-7A58D4333C41}" destId="{E79F6B8D-859B-46B3-8F02-6991690C2933}" srcOrd="2" destOrd="0" parTransId="{B94D504A-8090-444A-90FF-3AEFE9EBFCA4}" sibTransId="{CB14D4FD-5404-4BA2-8B83-B3C19C78963F}"/>
    <dgm:cxn modelId="{F15651C9-C40F-B64A-B806-42C98CECD368}" type="presParOf" srcId="{28177BDC-C6D7-2E47-8817-7B018D6FD9F4}" destId="{26A2D9DB-BD69-E548-8769-6B7812956541}" srcOrd="0" destOrd="0" presId="urn:microsoft.com/office/officeart/2005/8/layout/default"/>
    <dgm:cxn modelId="{FD10BD9B-B6DD-1B4E-9A2C-810D37B60DC9}" type="presParOf" srcId="{28177BDC-C6D7-2E47-8817-7B018D6FD9F4}" destId="{4138A106-2E67-804F-8249-818024288432}" srcOrd="1" destOrd="0" presId="urn:microsoft.com/office/officeart/2005/8/layout/default"/>
    <dgm:cxn modelId="{0F252D05-36AF-EB49-A0C3-26928F3B76CE}" type="presParOf" srcId="{28177BDC-C6D7-2E47-8817-7B018D6FD9F4}" destId="{31DC568E-6E1D-A545-8DD1-F1EAB9FD0B6A}" srcOrd="2" destOrd="0" presId="urn:microsoft.com/office/officeart/2005/8/layout/default"/>
    <dgm:cxn modelId="{BE2BDF6A-A9A7-9C4B-9B01-F9B3372E0EE0}" type="presParOf" srcId="{28177BDC-C6D7-2E47-8817-7B018D6FD9F4}" destId="{A58958F7-8B82-5E40-8DBA-CC10BE81AEB9}" srcOrd="3" destOrd="0" presId="urn:microsoft.com/office/officeart/2005/8/layout/default"/>
    <dgm:cxn modelId="{D945F387-5D3A-D04D-A9F0-B90E1ACB5F70}" type="presParOf" srcId="{28177BDC-C6D7-2E47-8817-7B018D6FD9F4}" destId="{251C6F8A-A02B-8D49-B617-98B04A776A5E}" srcOrd="4" destOrd="0" presId="urn:microsoft.com/office/officeart/2005/8/layout/default"/>
    <dgm:cxn modelId="{6C02904D-A30A-4642-B4FE-1EA95624C2B3}" type="presParOf" srcId="{28177BDC-C6D7-2E47-8817-7B018D6FD9F4}" destId="{7DAA390B-094C-FB43-8F4D-BB91AC0F20EC}" srcOrd="5" destOrd="0" presId="urn:microsoft.com/office/officeart/2005/8/layout/default"/>
    <dgm:cxn modelId="{47D781E8-C116-6F48-A944-97D468A3C023}" type="presParOf" srcId="{28177BDC-C6D7-2E47-8817-7B018D6FD9F4}" destId="{0E19B0B4-E747-8449-9848-35823576D423}" srcOrd="6" destOrd="0" presId="urn:microsoft.com/office/officeart/2005/8/layout/default"/>
    <dgm:cxn modelId="{A20B73A0-730A-2048-A362-4E0FB03B9672}" type="presParOf" srcId="{28177BDC-C6D7-2E47-8817-7B018D6FD9F4}" destId="{8BFFA088-661B-834A-9479-4B970BEEFDDA}" srcOrd="7" destOrd="0" presId="urn:microsoft.com/office/officeart/2005/8/layout/default"/>
    <dgm:cxn modelId="{81644AA0-94A0-B147-83E2-23C1F1460C29}" type="presParOf" srcId="{28177BDC-C6D7-2E47-8817-7B018D6FD9F4}" destId="{96FA7C45-211D-4247-8DEF-1433C99F0BD4}" srcOrd="8" destOrd="0" presId="urn:microsoft.com/office/officeart/2005/8/layout/default"/>
    <dgm:cxn modelId="{B8B9B198-28BF-4940-A3B6-68DC9A63007F}" type="presParOf" srcId="{28177BDC-C6D7-2E47-8817-7B018D6FD9F4}" destId="{5CAF0A83-5B64-D649-91E7-59191A5B310F}" srcOrd="9" destOrd="0" presId="urn:microsoft.com/office/officeart/2005/8/layout/default"/>
    <dgm:cxn modelId="{0BD12998-3B87-5343-A8F2-E43E92CC7CDE}" type="presParOf" srcId="{28177BDC-C6D7-2E47-8817-7B018D6FD9F4}" destId="{144BE5AC-0094-004B-AC91-635239A7029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C824D-A366-3043-AAB6-005630B90EDD}">
      <dsp:nvSpPr>
        <dsp:cNvPr id="0" name=""/>
        <dsp:cNvSpPr/>
      </dsp:nvSpPr>
      <dsp:spPr>
        <a:xfrm>
          <a:off x="0" y="25848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C10C9-68FC-C84E-B6BF-13DFE67CF786}">
      <dsp:nvSpPr>
        <dsp:cNvPr id="0" name=""/>
        <dsp:cNvSpPr/>
      </dsp:nvSpPr>
      <dsp:spPr>
        <a:xfrm>
          <a:off x="411480" y="66601"/>
          <a:ext cx="57607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>
              <a:solidFill>
                <a:prstClr val="white"/>
              </a:solidFill>
              <a:latin typeface="Tahoma"/>
              <a:ea typeface="+mn-ea"/>
              <a:cs typeface="+mn-cs"/>
            </a:rPr>
            <a:t>Ausgangssituation</a:t>
          </a:r>
        </a:p>
      </dsp:txBody>
      <dsp:txXfrm>
        <a:off x="430214" y="85335"/>
        <a:ext cx="5723252" cy="346292"/>
      </dsp:txXfrm>
    </dsp:sp>
    <dsp:sp modelId="{36BB40E9-F1DD-2948-B90B-F409C2DA8928}">
      <dsp:nvSpPr>
        <dsp:cNvPr id="0" name=""/>
        <dsp:cNvSpPr/>
      </dsp:nvSpPr>
      <dsp:spPr>
        <a:xfrm>
          <a:off x="0" y="84816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33200"/>
              <a:satOff val="0"/>
              <a:lumOff val="-1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621A3-1EB4-AE44-BA3A-08756362CA73}">
      <dsp:nvSpPr>
        <dsp:cNvPr id="0" name=""/>
        <dsp:cNvSpPr/>
      </dsp:nvSpPr>
      <dsp:spPr>
        <a:xfrm>
          <a:off x="411480" y="656281"/>
          <a:ext cx="5760720" cy="383760"/>
        </a:xfrm>
        <a:prstGeom prst="roundRect">
          <a:avLst/>
        </a:prstGeom>
        <a:solidFill>
          <a:schemeClr val="accent3">
            <a:hueOff val="-433200"/>
            <a:satOff val="0"/>
            <a:lumOff val="-1013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latin typeface="Tahoma"/>
              <a:ea typeface="+mn-ea"/>
              <a:cs typeface="+mn-cs"/>
            </a:rPr>
            <a:t>  Datenbeschaffung</a:t>
          </a:r>
          <a:endParaRPr lang="en-US" sz="1300" kern="1200" dirty="0">
            <a:latin typeface="Tahoma"/>
            <a:ea typeface="+mn-ea"/>
            <a:cs typeface="+mn-cs"/>
          </a:endParaRPr>
        </a:p>
      </dsp:txBody>
      <dsp:txXfrm>
        <a:off x="430214" y="675015"/>
        <a:ext cx="5723252" cy="346292"/>
      </dsp:txXfrm>
    </dsp:sp>
    <dsp:sp modelId="{EDD05BE5-B49A-4E49-8EBC-6B0892066FCE}">
      <dsp:nvSpPr>
        <dsp:cNvPr id="0" name=""/>
        <dsp:cNvSpPr/>
      </dsp:nvSpPr>
      <dsp:spPr>
        <a:xfrm>
          <a:off x="0" y="143784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66400"/>
              <a:satOff val="0"/>
              <a:lumOff val="-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DB80C-4AC0-9C43-B25B-FF9E60F84D39}">
      <dsp:nvSpPr>
        <dsp:cNvPr id="0" name=""/>
        <dsp:cNvSpPr/>
      </dsp:nvSpPr>
      <dsp:spPr>
        <a:xfrm>
          <a:off x="411480" y="1245961"/>
          <a:ext cx="5760720" cy="383760"/>
        </a:xfrm>
        <a:prstGeom prst="roundRect">
          <a:avLst/>
        </a:prstGeom>
        <a:solidFill>
          <a:schemeClr val="accent3">
            <a:hueOff val="-866400"/>
            <a:satOff val="0"/>
            <a:lumOff val="-2026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>
              <a:latin typeface="Tahoma"/>
              <a:ea typeface="+mn-ea"/>
              <a:cs typeface="+mn-cs"/>
            </a:rPr>
            <a:t>  Erste Parabolrinnenanlage in Deutschland</a:t>
          </a:r>
        </a:p>
      </dsp:txBody>
      <dsp:txXfrm>
        <a:off x="430214" y="1264695"/>
        <a:ext cx="5723252" cy="346292"/>
      </dsp:txXfrm>
    </dsp:sp>
    <dsp:sp modelId="{398ACB37-5AB3-BE48-A9C5-94362A6EF200}">
      <dsp:nvSpPr>
        <dsp:cNvPr id="0" name=""/>
        <dsp:cNvSpPr/>
      </dsp:nvSpPr>
      <dsp:spPr>
        <a:xfrm>
          <a:off x="0" y="202752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99601"/>
              <a:satOff val="0"/>
              <a:lumOff val="-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88723-F85B-9B4F-BBDA-00DB6B81ED76}">
      <dsp:nvSpPr>
        <dsp:cNvPr id="0" name=""/>
        <dsp:cNvSpPr/>
      </dsp:nvSpPr>
      <dsp:spPr>
        <a:xfrm>
          <a:off x="411480" y="1835641"/>
          <a:ext cx="5760720" cy="383760"/>
        </a:xfrm>
        <a:prstGeom prst="roundRect">
          <a:avLst/>
        </a:prstGeom>
        <a:solidFill>
          <a:schemeClr val="accent3">
            <a:hueOff val="-1299601"/>
            <a:satOff val="0"/>
            <a:lumOff val="-3039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noProof="0" dirty="0">
              <a:latin typeface="Tahoma"/>
              <a:ea typeface="+mn-ea"/>
              <a:cs typeface="+mn-cs"/>
            </a:rPr>
            <a:t>  Vergleich verschiedener Kollektorerträge</a:t>
          </a:r>
        </a:p>
      </dsp:txBody>
      <dsp:txXfrm>
        <a:off x="430214" y="1854375"/>
        <a:ext cx="5723252" cy="346292"/>
      </dsp:txXfrm>
    </dsp:sp>
    <dsp:sp modelId="{8D80EF8D-19FF-A74E-BB44-2C2B2A657924}">
      <dsp:nvSpPr>
        <dsp:cNvPr id="0" name=""/>
        <dsp:cNvSpPr/>
      </dsp:nvSpPr>
      <dsp:spPr>
        <a:xfrm>
          <a:off x="0" y="2576123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732801"/>
              <a:satOff val="0"/>
              <a:lumOff val="-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53BC6-8F98-8E45-A613-EB88ADB6682C}">
      <dsp:nvSpPr>
        <dsp:cNvPr id="0" name=""/>
        <dsp:cNvSpPr/>
      </dsp:nvSpPr>
      <dsp:spPr>
        <a:xfrm>
          <a:off x="411480" y="2425321"/>
          <a:ext cx="5760720" cy="383760"/>
        </a:xfrm>
        <a:prstGeom prst="roundRect">
          <a:avLst/>
        </a:prstGeom>
        <a:solidFill>
          <a:schemeClr val="accent3">
            <a:hueOff val="-1732801"/>
            <a:satOff val="0"/>
            <a:lumOff val="-4052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Durchschnittliche Wärmegestehungskosten</a:t>
          </a:r>
        </a:p>
      </dsp:txBody>
      <dsp:txXfrm>
        <a:off x="430214" y="2444055"/>
        <a:ext cx="5723252" cy="346292"/>
      </dsp:txXfrm>
    </dsp:sp>
    <dsp:sp modelId="{8388351F-27C6-0D4B-9A90-6F7C8F54C156}">
      <dsp:nvSpPr>
        <dsp:cNvPr id="0" name=""/>
        <dsp:cNvSpPr/>
      </dsp:nvSpPr>
      <dsp:spPr>
        <a:xfrm>
          <a:off x="0" y="318265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166001"/>
              <a:satOff val="0"/>
              <a:lumOff val="-5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D0B35-A266-1D43-B30E-5A90CA65495E}">
      <dsp:nvSpPr>
        <dsp:cNvPr id="0" name=""/>
        <dsp:cNvSpPr/>
      </dsp:nvSpPr>
      <dsp:spPr>
        <a:xfrm>
          <a:off x="411480" y="3015001"/>
          <a:ext cx="5760720" cy="383760"/>
        </a:xfrm>
        <a:prstGeom prst="roundRect">
          <a:avLst/>
        </a:prstGeom>
        <a:solidFill>
          <a:schemeClr val="accent3">
            <a:hueOff val="-2166001"/>
            <a:satOff val="0"/>
            <a:lumOff val="-5065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Vorteile von Parabolrinnenkollektoren</a:t>
          </a:r>
        </a:p>
      </dsp:txBody>
      <dsp:txXfrm>
        <a:off x="430214" y="3033735"/>
        <a:ext cx="5723252" cy="346292"/>
      </dsp:txXfrm>
    </dsp:sp>
    <dsp:sp modelId="{B09A3D93-2D2D-4442-A1DE-78BE08FA1DF0}">
      <dsp:nvSpPr>
        <dsp:cNvPr id="0" name=""/>
        <dsp:cNvSpPr/>
      </dsp:nvSpPr>
      <dsp:spPr>
        <a:xfrm>
          <a:off x="0" y="3758715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599201"/>
              <a:satOff val="0"/>
              <a:lumOff val="-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3428B-6B85-5D49-BC9A-445E61403F8F}">
      <dsp:nvSpPr>
        <dsp:cNvPr id="0" name=""/>
        <dsp:cNvSpPr/>
      </dsp:nvSpPr>
      <dsp:spPr>
        <a:xfrm>
          <a:off x="411480" y="3614697"/>
          <a:ext cx="5760720" cy="383760"/>
        </a:xfrm>
        <a:prstGeom prst="roundRect">
          <a:avLst/>
        </a:prstGeom>
        <a:solidFill>
          <a:schemeClr val="accent3">
            <a:hueOff val="-2599201"/>
            <a:satOff val="0"/>
            <a:lumOff val="-6078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Schlussfolgerungen</a:t>
          </a:r>
        </a:p>
      </dsp:txBody>
      <dsp:txXfrm>
        <a:off x="430214" y="3633431"/>
        <a:ext cx="572325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1574A-D529-B741-A0F6-759F73D364A5}">
      <dsp:nvSpPr>
        <dsp:cNvPr id="0" name=""/>
        <dsp:cNvSpPr/>
      </dsp:nvSpPr>
      <dsp:spPr>
        <a:xfrm>
          <a:off x="-3173673" y="-488429"/>
          <a:ext cx="3785171" cy="3785171"/>
        </a:xfrm>
        <a:prstGeom prst="blockArc">
          <a:avLst>
            <a:gd name="adj1" fmla="val 18900000"/>
            <a:gd name="adj2" fmla="val 2700000"/>
            <a:gd name="adj3" fmla="val 571"/>
          </a:avLst>
        </a:prstGeom>
        <a:noFill/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E0F0B-DBC0-5C40-AC75-36F39695CDF2}">
      <dsp:nvSpPr>
        <dsp:cNvPr id="0" name=""/>
        <dsp:cNvSpPr/>
      </dsp:nvSpPr>
      <dsp:spPr>
        <a:xfrm>
          <a:off x="320739" y="215903"/>
          <a:ext cx="6628682" cy="4320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ym typeface="Wingdings" pitchFamily="2" charset="2"/>
            </a:rPr>
            <a:t>Mangelnde Einschätzung der Betriebstemperaturen</a:t>
          </a:r>
          <a:endParaRPr lang="de-DE" sz="1800" kern="1200" dirty="0"/>
        </a:p>
      </dsp:txBody>
      <dsp:txXfrm>
        <a:off x="320739" y="215903"/>
        <a:ext cx="6628682" cy="432030"/>
      </dsp:txXfrm>
    </dsp:sp>
    <dsp:sp modelId="{54110027-DB7F-3A46-8F2B-7EBF40A9BEEB}">
      <dsp:nvSpPr>
        <dsp:cNvPr id="0" name=""/>
        <dsp:cNvSpPr/>
      </dsp:nvSpPr>
      <dsp:spPr>
        <a:xfrm>
          <a:off x="93461" y="204640"/>
          <a:ext cx="454555" cy="454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987D3-985F-2E40-BC6F-72EA5A26C9B7}">
      <dsp:nvSpPr>
        <dsp:cNvPr id="0" name=""/>
        <dsp:cNvSpPr/>
      </dsp:nvSpPr>
      <dsp:spPr>
        <a:xfrm>
          <a:off x="568432" y="864061"/>
          <a:ext cx="6380988" cy="432030"/>
        </a:xfrm>
        <a:prstGeom prst="rect">
          <a:avLst/>
        </a:prstGeom>
        <a:solidFill>
          <a:schemeClr val="accent3">
            <a:hueOff val="-866400"/>
            <a:satOff val="0"/>
            <a:lumOff val="-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ym typeface="Wingdings" pitchFamily="2" charset="2"/>
            </a:rPr>
            <a:t>Nicht nur unter hohen Direktstrahlungsverhältnissen</a:t>
          </a:r>
        </a:p>
      </dsp:txBody>
      <dsp:txXfrm>
        <a:off x="568432" y="864061"/>
        <a:ext cx="6380988" cy="432030"/>
      </dsp:txXfrm>
    </dsp:sp>
    <dsp:sp modelId="{9E980394-2607-654D-BE36-1127353731D0}">
      <dsp:nvSpPr>
        <dsp:cNvPr id="0" name=""/>
        <dsp:cNvSpPr/>
      </dsp:nvSpPr>
      <dsp:spPr>
        <a:xfrm>
          <a:off x="341154" y="852798"/>
          <a:ext cx="454555" cy="454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66400"/>
              <a:satOff val="0"/>
              <a:lumOff val="-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17A4A-4EDA-784B-B243-F6E50C6C9ED6}">
      <dsp:nvSpPr>
        <dsp:cNvPr id="0" name=""/>
        <dsp:cNvSpPr/>
      </dsp:nvSpPr>
      <dsp:spPr>
        <a:xfrm>
          <a:off x="568432" y="1512219"/>
          <a:ext cx="6380988" cy="432030"/>
        </a:xfrm>
        <a:prstGeom prst="rect">
          <a:avLst/>
        </a:prstGeom>
        <a:solidFill>
          <a:schemeClr val="accent3">
            <a:hueOff val="-1732801"/>
            <a:satOff val="0"/>
            <a:lumOff val="-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ym typeface="Wingdings" pitchFamily="2" charset="2"/>
            </a:rPr>
            <a:t>Wenig Betriebserfahrung </a:t>
          </a:r>
        </a:p>
      </dsp:txBody>
      <dsp:txXfrm>
        <a:off x="568432" y="1512219"/>
        <a:ext cx="6380988" cy="432030"/>
      </dsp:txXfrm>
    </dsp:sp>
    <dsp:sp modelId="{9CBCFD9E-1405-FB47-B739-0392AB361FD6}">
      <dsp:nvSpPr>
        <dsp:cNvPr id="0" name=""/>
        <dsp:cNvSpPr/>
      </dsp:nvSpPr>
      <dsp:spPr>
        <a:xfrm>
          <a:off x="341154" y="1500957"/>
          <a:ext cx="454555" cy="454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732801"/>
              <a:satOff val="0"/>
              <a:lumOff val="-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E38B2-CC52-9042-AE3E-17F867A9B2AF}">
      <dsp:nvSpPr>
        <dsp:cNvPr id="0" name=""/>
        <dsp:cNvSpPr/>
      </dsp:nvSpPr>
      <dsp:spPr>
        <a:xfrm>
          <a:off x="320739" y="2160378"/>
          <a:ext cx="6628682" cy="432030"/>
        </a:xfrm>
        <a:prstGeom prst="rect">
          <a:avLst/>
        </a:prstGeom>
        <a:solidFill>
          <a:schemeClr val="accent3">
            <a:hueOff val="-2599201"/>
            <a:satOff val="0"/>
            <a:lumOff val="-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2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ym typeface="Wingdings" pitchFamily="2" charset="2"/>
            </a:rPr>
            <a:t>Kaum Kosteneinschätzungen von CST-Anlagen</a:t>
          </a:r>
          <a:endParaRPr lang="de-DE" sz="1800" kern="1200" dirty="0"/>
        </a:p>
      </dsp:txBody>
      <dsp:txXfrm>
        <a:off x="320739" y="2160378"/>
        <a:ext cx="6628682" cy="432030"/>
      </dsp:txXfrm>
    </dsp:sp>
    <dsp:sp modelId="{F346A8CA-1CF8-5E43-8FC8-D2DFAD3BBB29}">
      <dsp:nvSpPr>
        <dsp:cNvPr id="0" name=""/>
        <dsp:cNvSpPr/>
      </dsp:nvSpPr>
      <dsp:spPr>
        <a:xfrm>
          <a:off x="93461" y="2149115"/>
          <a:ext cx="454555" cy="454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599201"/>
              <a:satOff val="0"/>
              <a:lumOff val="-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2D9DB-BD69-E548-8769-6B7812956541}">
      <dsp:nvSpPr>
        <dsp:cNvPr id="0" name=""/>
        <dsp:cNvSpPr/>
      </dsp:nvSpPr>
      <dsp:spPr>
        <a:xfrm>
          <a:off x="0" y="495054"/>
          <a:ext cx="2340260" cy="14041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Natürlicher</a:t>
          </a:r>
          <a:r>
            <a:rPr lang="de-DE" sz="2300" kern="1200" dirty="0"/>
            <a:t> </a:t>
          </a:r>
          <a:r>
            <a:rPr lang="de-DE" sz="2000" kern="1200" dirty="0"/>
            <a:t>Schattenwurf</a:t>
          </a:r>
          <a:endParaRPr lang="en-US" sz="2300" kern="1200" dirty="0"/>
        </a:p>
      </dsp:txBody>
      <dsp:txXfrm>
        <a:off x="0" y="495054"/>
        <a:ext cx="2340260" cy="1404156"/>
      </dsp:txXfrm>
    </dsp:sp>
    <dsp:sp modelId="{31DC568E-6E1D-A545-8DD1-F1EAB9FD0B6A}">
      <dsp:nvSpPr>
        <dsp:cNvPr id="0" name=""/>
        <dsp:cNvSpPr/>
      </dsp:nvSpPr>
      <dsp:spPr>
        <a:xfrm>
          <a:off x="2574286" y="495054"/>
          <a:ext cx="2340260" cy="1404156"/>
        </a:xfrm>
        <a:prstGeom prst="rect">
          <a:avLst/>
        </a:prstGeom>
        <a:gradFill rotWithShape="0">
          <a:gsLst>
            <a:gs pos="0">
              <a:schemeClr val="accent3">
                <a:hueOff val="-519840"/>
                <a:satOff val="0"/>
                <a:lumOff val="-1216"/>
                <a:alphaOff val="0"/>
                <a:shade val="51000"/>
                <a:satMod val="130000"/>
              </a:schemeClr>
            </a:gs>
            <a:gs pos="80000">
              <a:schemeClr val="accent3">
                <a:hueOff val="-519840"/>
                <a:satOff val="0"/>
                <a:lumOff val="-1216"/>
                <a:alphaOff val="0"/>
                <a:shade val="93000"/>
                <a:satMod val="130000"/>
              </a:schemeClr>
            </a:gs>
            <a:gs pos="100000">
              <a:schemeClr val="accent3">
                <a:hueOff val="-519840"/>
                <a:satOff val="0"/>
                <a:lumOff val="-1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Segmente werden nicht heiß</a:t>
          </a:r>
          <a:endParaRPr lang="en-US" sz="2000" kern="1200" dirty="0"/>
        </a:p>
      </dsp:txBody>
      <dsp:txXfrm>
        <a:off x="2574286" y="495054"/>
        <a:ext cx="2340260" cy="1404156"/>
      </dsp:txXfrm>
    </dsp:sp>
    <dsp:sp modelId="{251C6F8A-A02B-8D49-B617-98B04A776A5E}">
      <dsp:nvSpPr>
        <dsp:cNvPr id="0" name=""/>
        <dsp:cNvSpPr/>
      </dsp:nvSpPr>
      <dsp:spPr>
        <a:xfrm>
          <a:off x="5148572" y="495054"/>
          <a:ext cx="2340260" cy="1404156"/>
        </a:xfrm>
        <a:prstGeom prst="rect">
          <a:avLst/>
        </a:prstGeom>
        <a:gradFill rotWithShape="0">
          <a:gsLst>
            <a:gs pos="0">
              <a:schemeClr val="accent3">
                <a:hueOff val="-1039681"/>
                <a:satOff val="0"/>
                <a:lumOff val="-2431"/>
                <a:alphaOff val="0"/>
                <a:shade val="51000"/>
                <a:satMod val="130000"/>
              </a:schemeClr>
            </a:gs>
            <a:gs pos="80000">
              <a:schemeClr val="accent3">
                <a:hueOff val="-1039681"/>
                <a:satOff val="0"/>
                <a:lumOff val="-2431"/>
                <a:alphaOff val="0"/>
                <a:shade val="93000"/>
                <a:satMod val="130000"/>
              </a:schemeClr>
            </a:gs>
            <a:gs pos="100000">
              <a:schemeClr val="accent3">
                <a:hueOff val="-1039681"/>
                <a:satOff val="0"/>
                <a:lumOff val="-2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Doppelnutzung der Fläche möglich</a:t>
          </a:r>
          <a:endParaRPr lang="en-US" sz="2000" kern="1200" dirty="0"/>
        </a:p>
      </dsp:txBody>
      <dsp:txXfrm>
        <a:off x="5148572" y="495054"/>
        <a:ext cx="2340260" cy="1404156"/>
      </dsp:txXfrm>
    </dsp:sp>
    <dsp:sp modelId="{0E19B0B4-E747-8449-9848-35823576D423}">
      <dsp:nvSpPr>
        <dsp:cNvPr id="0" name=""/>
        <dsp:cNvSpPr/>
      </dsp:nvSpPr>
      <dsp:spPr>
        <a:xfrm>
          <a:off x="0" y="2133237"/>
          <a:ext cx="2340260" cy="1404156"/>
        </a:xfrm>
        <a:prstGeom prst="rect">
          <a:avLst/>
        </a:prstGeom>
        <a:gradFill rotWithShape="0">
          <a:gsLst>
            <a:gs pos="0">
              <a:schemeClr val="accent3">
                <a:hueOff val="-1559521"/>
                <a:satOff val="0"/>
                <a:lumOff val="-3647"/>
                <a:alphaOff val="0"/>
                <a:shade val="51000"/>
                <a:satMod val="130000"/>
              </a:schemeClr>
            </a:gs>
            <a:gs pos="80000">
              <a:schemeClr val="accent3">
                <a:hueOff val="-1559521"/>
                <a:satOff val="0"/>
                <a:lumOff val="-3647"/>
                <a:alphaOff val="0"/>
                <a:shade val="93000"/>
                <a:satMod val="130000"/>
              </a:schemeClr>
            </a:gs>
            <a:gs pos="100000">
              <a:schemeClr val="accent3">
                <a:hueOff val="-1559521"/>
                <a:satOff val="0"/>
                <a:lumOff val="-3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Regelung der Temperatur</a:t>
          </a:r>
          <a:endParaRPr lang="en-US" sz="2000" kern="1200" dirty="0"/>
        </a:p>
      </dsp:txBody>
      <dsp:txXfrm>
        <a:off x="0" y="2133237"/>
        <a:ext cx="2340260" cy="1404156"/>
      </dsp:txXfrm>
    </dsp:sp>
    <dsp:sp modelId="{96FA7C45-211D-4247-8DEF-1433C99F0BD4}">
      <dsp:nvSpPr>
        <dsp:cNvPr id="0" name=""/>
        <dsp:cNvSpPr/>
      </dsp:nvSpPr>
      <dsp:spPr>
        <a:xfrm>
          <a:off x="2574286" y="2133237"/>
          <a:ext cx="2340260" cy="1404156"/>
        </a:xfrm>
        <a:prstGeom prst="rect">
          <a:avLst/>
        </a:prstGeom>
        <a:gradFill rotWithShape="0">
          <a:gsLst>
            <a:gs pos="0">
              <a:schemeClr val="accent3">
                <a:hueOff val="-2079361"/>
                <a:satOff val="0"/>
                <a:lumOff val="-4862"/>
                <a:alphaOff val="0"/>
                <a:shade val="51000"/>
                <a:satMod val="130000"/>
              </a:schemeClr>
            </a:gs>
            <a:gs pos="80000">
              <a:schemeClr val="accent3">
                <a:hueOff val="-2079361"/>
                <a:satOff val="0"/>
                <a:lumOff val="-4862"/>
                <a:alphaOff val="0"/>
                <a:shade val="93000"/>
                <a:satMod val="130000"/>
              </a:schemeClr>
            </a:gs>
            <a:gs pos="100000">
              <a:schemeClr val="accent3">
                <a:hueOff val="-2079361"/>
                <a:satOff val="0"/>
                <a:lumOff val="-4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Einbindung in bestehende Infrastruktur</a:t>
          </a:r>
          <a:endParaRPr lang="en-US" sz="2000" kern="1200" dirty="0"/>
        </a:p>
      </dsp:txBody>
      <dsp:txXfrm>
        <a:off x="2574286" y="2133237"/>
        <a:ext cx="2340260" cy="1404156"/>
      </dsp:txXfrm>
    </dsp:sp>
    <dsp:sp modelId="{144BE5AC-0094-004B-AC91-635239A7029F}">
      <dsp:nvSpPr>
        <dsp:cNvPr id="0" name=""/>
        <dsp:cNvSpPr/>
      </dsp:nvSpPr>
      <dsp:spPr>
        <a:xfrm>
          <a:off x="5148572" y="2133237"/>
          <a:ext cx="2340260" cy="1404156"/>
        </a:xfrm>
        <a:prstGeom prst="rect">
          <a:avLst/>
        </a:prstGeom>
        <a:gradFill rotWithShape="0">
          <a:gsLst>
            <a:gs pos="0">
              <a:schemeClr val="accent3">
                <a:hueOff val="-2599201"/>
                <a:satOff val="0"/>
                <a:lumOff val="-6078"/>
                <a:alphaOff val="0"/>
                <a:shade val="51000"/>
                <a:satMod val="130000"/>
              </a:schemeClr>
            </a:gs>
            <a:gs pos="80000">
              <a:schemeClr val="accent3">
                <a:hueOff val="-2599201"/>
                <a:satOff val="0"/>
                <a:lumOff val="-6078"/>
                <a:alphaOff val="0"/>
                <a:shade val="93000"/>
                <a:satMod val="130000"/>
              </a:schemeClr>
            </a:gs>
            <a:gs pos="100000">
              <a:schemeClr val="accent3">
                <a:hueOff val="-2599201"/>
                <a:satOff val="0"/>
                <a:lumOff val="-6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Flächenbedarf</a:t>
          </a:r>
        </a:p>
      </dsp:txBody>
      <dsp:txXfrm>
        <a:off x="5148572" y="2133237"/>
        <a:ext cx="2340260" cy="140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0.35277</cdr:x>
      <cdr:y>0.40471</cdr:y>
    </cdr:from>
    <cdr:to>
      <cdr:x>0.64723</cdr:x>
      <cdr:y>0.59529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934287" y="888744"/>
          <a:ext cx="779845" cy="418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000" dirty="0">
              <a:solidFill>
                <a:schemeClr val="tx1">
                  <a:lumMod val="65000"/>
                  <a:lumOff val="35000"/>
                </a:schemeClr>
              </a:solidFill>
            </a:rPr>
            <a:t>ges. 2.391 Mrd. kWh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0.13595</cdr:x>
      <cdr:y>0</cdr:y>
    </cdr:from>
    <cdr:to>
      <cdr:x>0.89724</cdr:x>
      <cdr:y>0.12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B0505D35-574E-6F4B-8131-A243B3743315}"/>
            </a:ext>
          </a:extLst>
        </cdr:cNvPr>
        <cdr:cNvSpPr txBox="1"/>
      </cdr:nvSpPr>
      <cdr:spPr>
        <a:xfrm xmlns:a="http://schemas.openxmlformats.org/drawingml/2006/main">
          <a:off x="360040" y="0"/>
          <a:ext cx="20162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>
              <a:solidFill>
                <a:schemeClr val="bg2">
                  <a:lumMod val="50000"/>
                </a:schemeClr>
              </a:solidFill>
            </a:rPr>
            <a:t>Anteil Erneuerbarer Energien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BD31-9659-4AFB-8AE0-5899F200E034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7791F-824E-4DE6-BC68-083FD8A97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10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DFDE-B26F-49BC-8AF1-8AA8C24E20C6}" type="datetimeFigureOut">
              <a:rPr lang="de-DE" smtClean="0"/>
              <a:t>09.09.21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5FC93-43FA-4C7F-84C8-466896A292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70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FC93-43FA-4C7F-84C8-466896A2924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53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Treibhausgasneutralität von De. bis 2045</a:t>
            </a:r>
          </a:p>
          <a:p>
            <a:r>
              <a:rPr lang="de-DE" dirty="0"/>
              <a:t>Green Deal, Clean </a:t>
            </a:r>
            <a:r>
              <a:rPr lang="de-DE" dirty="0" err="1"/>
              <a:t>Energy</a:t>
            </a:r>
            <a:r>
              <a:rPr lang="de-DE" dirty="0"/>
              <a:t> Package, </a:t>
            </a:r>
            <a:r>
              <a:rPr lang="de-DE" dirty="0" err="1"/>
              <a:t>Governance</a:t>
            </a:r>
            <a:r>
              <a:rPr lang="de-DE" dirty="0"/>
              <a:t> Verordnung</a:t>
            </a:r>
          </a:p>
          <a:p>
            <a:r>
              <a:rPr lang="de-DE" dirty="0"/>
              <a:t>Wärmesektor bietet großes Potential für CST-Anlagen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FC93-43FA-4C7F-84C8-466896A2924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69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bin ich dabei vorgegangen, um diese Aussagen beleuchten zu können?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FC93-43FA-4C7F-84C8-466896A2924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85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Buchhaltung, JA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Betriebsform abhängig </a:t>
            </a:r>
          </a:p>
          <a:p>
            <a:r>
              <a:rPr lang="de-DE" dirty="0"/>
              <a:t>Kfm. BF </a:t>
            </a:r>
            <a:r>
              <a:rPr lang="de-DE" dirty="0">
                <a:sym typeface="Wingdings" pitchFamily="2" charset="2"/>
              </a:rPr>
              <a:t> hier hoch, da regulierter Fonds mit </a:t>
            </a:r>
            <a:r>
              <a:rPr lang="de-DE" dirty="0" err="1">
                <a:sym typeface="Wingdings" pitchFamily="2" charset="2"/>
              </a:rPr>
              <a:t>entspr</a:t>
            </a:r>
            <a:r>
              <a:rPr lang="de-DE" dirty="0">
                <a:sym typeface="Wingdings" pitchFamily="2" charset="2"/>
              </a:rPr>
              <a:t>. Anforderungen (Berichtswesen) </a:t>
            </a:r>
          </a:p>
          <a:p>
            <a:r>
              <a:rPr lang="de-DE" dirty="0">
                <a:sym typeface="Wingdings" pitchFamily="2" charset="2"/>
              </a:rPr>
              <a:t>Keine Pachtkosten, kein Speicher, kein Fremdfinanzierung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FC93-43FA-4C7F-84C8-466896A2924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9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Warmwasser aus hygienischen Gründen über 60°C</a:t>
            </a:r>
          </a:p>
          <a:p>
            <a:r>
              <a:rPr lang="de-DE" dirty="0"/>
              <a:t>Fernwärme 70-95°C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FC93-43FA-4C7F-84C8-466896A2924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32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Low-Case Beachten!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FC93-43FA-4C7F-84C8-466896A2924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4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5FC93-43FA-4C7F-84C8-466896A2924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01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11" y="332656"/>
            <a:ext cx="1497430" cy="9625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7289"/>
            <a:ext cx="7772400" cy="1181993"/>
          </a:xfrm>
        </p:spPr>
        <p:txBody>
          <a:bodyPr>
            <a:normAutofit/>
          </a:bodyPr>
          <a:lstStyle>
            <a:lvl1pPr algn="r">
              <a:defRPr sz="3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59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>
                  <a:lumMod val="75000"/>
                </a:schemeClr>
              </a:buClr>
              <a:buSzPct val="115000"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"/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Tahoma" panose="020B0604030504040204" pitchFamily="34" charset="0"/>
              <a:buChar char="»"/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3F73EF9-6A02-0146-B258-055AC7319673}" type="datetime1">
              <a:rPr lang="de-DE" smtClean="0"/>
              <a:t>09.09.21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505E3D-E526-4AB8-9E90-B64AB5CBD7F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81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defRPr lang="de-DE" sz="2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defRPr lang="de-DE" sz="2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defRPr lang="de-DE" sz="20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C44D-5D23-E844-8C51-D4FCEF0A439D}" type="datetime1">
              <a:rPr lang="de-DE" smtClean="0"/>
              <a:t>09.09.21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5076-1E8F-624E-9C50-5E33AEA9EF77}" type="datetime1">
              <a:rPr lang="de-DE" smtClean="0"/>
              <a:t>09.09.21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71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2B5F-8947-7444-AC61-EA33DE814D53}" type="datetime1">
              <a:rPr lang="de-DE" smtClean="0"/>
              <a:t>09.09.21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58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11E-F705-8B4D-ACD6-A6297D8CB0ED}" type="datetime1">
              <a:rPr lang="de-DE" smtClean="0"/>
              <a:t>09.09.21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2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4" y="396716"/>
            <a:ext cx="1244548" cy="800036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19050">
            <a:solidFill>
              <a:srgbClr val="008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8EF35F-CB59-BE40-B870-470FCC375678}" type="datetime1">
              <a:rPr lang="de-DE" smtClean="0"/>
              <a:t>09.09.21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482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505E3D-E526-4AB8-9E90-B64AB5CBD7F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31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115000"/>
        <a:buFont typeface="Tahoma" panose="020B0604030504040204" pitchFamily="34" charset="0"/>
        <a:buChar char="»"/>
        <a:defRPr lang="de-DE" sz="24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85000"/>
        <a:buFont typeface="Wingdings" panose="05000000000000000000" pitchFamily="2" charset="2"/>
        <a:buChar char="m"/>
        <a:defRPr lang="de-DE" sz="24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Tahoma" panose="020B0604030504040204" pitchFamily="34" charset="0"/>
        <a:buChar char="»"/>
        <a:defRPr lang="de-DE" sz="20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–"/>
        <a:defRPr lang="de-DE" sz="24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Symbol" panose="05050102010706020507" pitchFamily="18" charset="2"/>
        <a:buChar char="-"/>
        <a:defRPr lang="de-DE" sz="2400" kern="1200" dirty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gner-solar.com/de/waerme/produkte-waerme/solarkollektoren/euro-l20-l40-mq-ar-flachkollektor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solarlite.de/projekt_phitsanulok.cfm" TargetMode="External"/><Relationship Id="rId4" Type="http://schemas.openxmlformats.org/officeDocument/2006/relationships/hyperlink" Target="https://www.ritter-xl-solar.de/cpc-vakuum-roehrenkollektore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ramm und Strategie - DLR Portal">
            <a:extLst>
              <a:ext uri="{FF2B5EF4-FFF2-40B4-BE49-F238E27FC236}">
                <a16:creationId xmlns:a16="http://schemas.microsoft.com/office/drawing/2014/main" id="{C9DFD94E-0BF6-2045-897C-5B1044508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" r="3356"/>
          <a:stretch/>
        </p:blipFill>
        <p:spPr bwMode="auto">
          <a:xfrm>
            <a:off x="0" y="1417646"/>
            <a:ext cx="9144000" cy="54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641209"/>
            <a:ext cx="8964488" cy="518864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sz="3200" dirty="0">
                <a:solidFill>
                  <a:srgbClr val="000000"/>
                </a:solidFill>
              </a:rPr>
              <a:t>Parabolrinnenkollektoren zur solarthermischen Wärmeversorgung im Gewerbe</a:t>
            </a:r>
            <a:br>
              <a:rPr lang="de-DE" b="1" cap="all" dirty="0">
                <a:solidFill>
                  <a:srgbClr val="000000"/>
                </a:solidFill>
              </a:rPr>
            </a:br>
            <a:br>
              <a:rPr lang="de-DE" b="1" cap="all" dirty="0">
                <a:solidFill>
                  <a:srgbClr val="000000"/>
                </a:solidFill>
              </a:rPr>
            </a:br>
            <a:r>
              <a:rPr lang="de-DE" sz="2400" b="0" dirty="0">
                <a:solidFill>
                  <a:srgbClr val="000000"/>
                </a:solidFill>
              </a:rPr>
              <a:t>Maximilian </a:t>
            </a:r>
            <a:r>
              <a:rPr lang="de-DE" sz="2400" b="0" dirty="0" err="1">
                <a:solidFill>
                  <a:srgbClr val="000000"/>
                </a:solidFill>
              </a:rPr>
              <a:t>Pittermann</a:t>
            </a:r>
            <a:br>
              <a:rPr lang="de-DE" sz="2400" b="0" dirty="0">
                <a:solidFill>
                  <a:srgbClr val="000000"/>
                </a:solidFill>
              </a:rPr>
            </a:br>
            <a:r>
              <a:rPr lang="de-DE" sz="2400" b="0" dirty="0">
                <a:solidFill>
                  <a:srgbClr val="000000"/>
                </a:solidFill>
              </a:rPr>
              <a:t>FH Kufstein Tirol</a:t>
            </a:r>
            <a:br>
              <a:rPr lang="de-DE" sz="2400" b="0" dirty="0">
                <a:solidFill>
                  <a:srgbClr val="000000"/>
                </a:solidFill>
              </a:rPr>
            </a:br>
            <a:endParaRPr lang="de-DE" b="0" dirty="0">
              <a:solidFill>
                <a:srgbClr val="0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CEB77C-D3F0-8445-AB61-9D018DE50760}"/>
              </a:ext>
            </a:extLst>
          </p:cNvPr>
          <p:cNvSpPr txBox="1"/>
          <p:nvPr/>
        </p:nvSpPr>
        <p:spPr>
          <a:xfrm>
            <a:off x="25733" y="6614410"/>
            <a:ext cx="6037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Quelle: https://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www.dlr.de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content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/de/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bilder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institute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solarforschung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/parabolrinnenanlage.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jpg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?__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blob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=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normal&amp;v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=15__ifc1920w</a:t>
            </a:r>
          </a:p>
        </p:txBody>
      </p:sp>
    </p:spTree>
    <p:extLst>
      <p:ext uri="{BB962C8B-B14F-4D97-AF65-F5344CB8AC3E}">
        <p14:creationId xmlns:p14="http://schemas.microsoft.com/office/powerpoint/2010/main" val="57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51E75-1BB7-8A46-912F-8BA85876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verschiedener Kollektorerträge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C8E1BF-FB0D-0440-90CF-6E301228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5770984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sz="2000" dirty="0" err="1"/>
              <a:t>SolarKeymark</a:t>
            </a:r>
            <a:r>
              <a:rPr lang="de-DE" sz="2000" dirty="0"/>
              <a:t> </a:t>
            </a:r>
            <a:r>
              <a:rPr lang="de-DE" sz="2000" dirty="0" err="1"/>
              <a:t>Datenbläter</a:t>
            </a:r>
            <a:r>
              <a:rPr lang="de-DE" sz="2000" dirty="0"/>
              <a:t> für Erträge bis 75°C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Hochrechnung auf 100°C durch </a:t>
            </a:r>
            <a:r>
              <a:rPr lang="de-DE" sz="2000" dirty="0" err="1"/>
              <a:t>ScenoCalc</a:t>
            </a:r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2000" dirty="0"/>
              <a:t>Aufzeigen von Temperaturschnittpunkten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Vergleichstechnologien: Flachkollektor, CPC-Kollektor, Parabolrinnenkollektor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Flachkollektor oder CPC-Kollektor als direkte konkurrierende Technologie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de-DE" sz="2000" dirty="0"/>
          </a:p>
          <a:p>
            <a:pPr>
              <a:spcAft>
                <a:spcPts val="1200"/>
              </a:spcAft>
            </a:pPr>
            <a:endParaRPr lang="de-DE" sz="2000" dirty="0"/>
          </a:p>
        </p:txBody>
      </p:sp>
      <p:pic>
        <p:nvPicPr>
          <p:cNvPr id="2050" name="Picture 2" descr="Kollektor L20 MQ AR Web">
            <a:extLst>
              <a:ext uri="{FF2B5EF4-FFF2-40B4-BE49-F238E27FC236}">
                <a16:creationId xmlns:a16="http://schemas.microsoft.com/office/drawing/2014/main" id="{511BBE90-B591-DC42-AFCF-687CD830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19660"/>
            <a:ext cx="1666528" cy="15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13DB51C-CC5C-6A4D-9BA2-BE82FB83F0A6}"/>
              </a:ext>
            </a:extLst>
          </p:cNvPr>
          <p:cNvSpPr txBox="1"/>
          <p:nvPr/>
        </p:nvSpPr>
        <p:spPr>
          <a:xfrm>
            <a:off x="6976936" y="3054152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Abbildung 3: Flachkollektor </a:t>
            </a:r>
            <a:r>
              <a:rPr lang="de-DE" sz="900" baseline="30000" dirty="0"/>
              <a:t>1</a:t>
            </a:r>
            <a:endParaRPr lang="de-DE" sz="9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D80E41-EFE4-9042-AE80-66ADE85C0DD1}"/>
              </a:ext>
            </a:extLst>
          </p:cNvPr>
          <p:cNvSpPr txBox="1"/>
          <p:nvPr/>
        </p:nvSpPr>
        <p:spPr>
          <a:xfrm>
            <a:off x="117848" y="6341808"/>
            <a:ext cx="8568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aseline="30000" dirty="0">
                <a:solidFill>
                  <a:srgbClr val="000000"/>
                </a:solidFill>
              </a:rPr>
              <a:t>1 </a:t>
            </a:r>
            <a:r>
              <a:rPr lang="de-DE" sz="7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https://www.wagner-solar.com/de/waerme/produkte-waerme/solarkollektoren/euro-l20-l40-mq-ar-flachkollektor</a:t>
            </a:r>
            <a:endParaRPr lang="de-DE" sz="700" dirty="0">
              <a:solidFill>
                <a:srgbClr val="000000"/>
              </a:solidFill>
            </a:endParaRPr>
          </a:p>
          <a:p>
            <a:r>
              <a:rPr lang="de-DE" sz="700" baseline="300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</a:t>
            </a:r>
            <a:r>
              <a:rPr lang="de-DE" sz="7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https://www.ritter-xl-solar.de/cpc-vakuum-roehrenkollektoren/</a:t>
            </a:r>
            <a:r>
              <a:rPr lang="de-DE" sz="700" dirty="0">
                <a:solidFill>
                  <a:srgbClr val="000000"/>
                </a:solidFill>
              </a:rPr>
              <a:t> </a:t>
            </a:r>
          </a:p>
          <a:p>
            <a:r>
              <a:rPr lang="de-DE" sz="700" baseline="30000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</a:t>
            </a:r>
            <a:r>
              <a:rPr lang="de-DE" sz="700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https://www.solarlite.de/projekt_phitsanulok.cfm</a:t>
            </a:r>
            <a:r>
              <a:rPr lang="de-DE" sz="7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5539F55-FE8E-544A-B0E7-087D33029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 b="6823"/>
          <a:stretch/>
        </p:blipFill>
        <p:spPr bwMode="auto">
          <a:xfrm>
            <a:off x="6827948" y="3474742"/>
            <a:ext cx="1872208" cy="11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777F253-937D-5549-97C8-232D150A9FAD}"/>
              </a:ext>
            </a:extLst>
          </p:cNvPr>
          <p:cNvSpPr txBox="1"/>
          <p:nvPr/>
        </p:nvSpPr>
        <p:spPr>
          <a:xfrm>
            <a:off x="6951784" y="456632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Abbildung 4: CPC-Kollektor </a:t>
            </a:r>
            <a:r>
              <a:rPr lang="de-DE" sz="900" baseline="30000" dirty="0"/>
              <a:t>2</a:t>
            </a:r>
            <a:endParaRPr lang="de-DE" sz="9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D673184-BADC-BE4C-BAC2-22E8DCC5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20" y="5057255"/>
            <a:ext cx="3175824" cy="9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BFC588E-1624-1142-B4B4-38F36775E1A9}"/>
              </a:ext>
            </a:extLst>
          </p:cNvPr>
          <p:cNvSpPr txBox="1"/>
          <p:nvPr/>
        </p:nvSpPr>
        <p:spPr>
          <a:xfrm>
            <a:off x="5620634" y="6078488"/>
            <a:ext cx="2263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Abbildung 5: Parabolrinnenkollektor </a:t>
            </a:r>
            <a:r>
              <a:rPr lang="de-DE" sz="900" baseline="30000" dirty="0"/>
              <a:t>3</a:t>
            </a:r>
            <a:endParaRPr lang="de-DE" sz="9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1C02AB-51D8-4E41-98DC-6FBEE85D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04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1DC1DE-BC59-4A18-B6D4-71E95594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94122"/>
          </a:xfrm>
        </p:spPr>
        <p:txBody>
          <a:bodyPr/>
          <a:lstStyle/>
          <a:p>
            <a:r>
              <a:rPr lang="de-DE" dirty="0"/>
              <a:t>Vergleich verschiedener Kollektorerträge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2763AF4-FD6E-7C4F-8886-98DEC4CA2D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5850051"/>
              </p:ext>
            </p:extLst>
          </p:nvPr>
        </p:nvGraphicFramePr>
        <p:xfrm>
          <a:off x="4648202" y="1600201"/>
          <a:ext cx="4178422" cy="49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B185EB5-82E7-AD49-895C-BBFE77096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9831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008"/>
              </a:spcBef>
            </a:pPr>
            <a:r>
              <a:rPr lang="de-DE" sz="1800" dirty="0"/>
              <a:t>Flachkollektoren (blau) 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hohe Erträge bei niederen Temperaturen</a:t>
            </a:r>
          </a:p>
          <a:p>
            <a:pPr>
              <a:lnSpc>
                <a:spcPct val="150000"/>
              </a:lnSpc>
              <a:spcBef>
                <a:spcPts val="1008"/>
              </a:spcBef>
            </a:pPr>
            <a:r>
              <a:rPr lang="de-DE" sz="1800" dirty="0"/>
              <a:t>CPC-Kollektoren (grün)              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effizienter als Flachkollektoren</a:t>
            </a:r>
          </a:p>
          <a:p>
            <a:pPr>
              <a:lnSpc>
                <a:spcPct val="150000"/>
              </a:lnSpc>
              <a:spcBef>
                <a:spcPts val="1008"/>
              </a:spcBef>
            </a:pPr>
            <a:r>
              <a:rPr lang="de-DE" sz="1800" dirty="0"/>
              <a:t>Parabolkollektor </a:t>
            </a:r>
            <a:r>
              <a:rPr lang="de-DE" sz="1800" dirty="0">
                <a:sym typeface="Wingdings" pitchFamily="2" charset="2"/>
              </a:rPr>
              <a:t> konstante Erträge</a:t>
            </a:r>
            <a:endParaRPr lang="de-DE" sz="1800" dirty="0"/>
          </a:p>
          <a:p>
            <a:pPr>
              <a:lnSpc>
                <a:spcPct val="150000"/>
              </a:lnSpc>
              <a:spcBef>
                <a:spcPts val="1008"/>
              </a:spcBef>
            </a:pPr>
            <a:r>
              <a:rPr lang="de-DE" sz="1800" dirty="0"/>
              <a:t>Schnittpunkte: </a:t>
            </a:r>
          </a:p>
          <a:p>
            <a:pPr lvl="1">
              <a:lnSpc>
                <a:spcPct val="150000"/>
              </a:lnSpc>
              <a:spcBef>
                <a:spcPts val="408"/>
              </a:spcBef>
            </a:pPr>
            <a:r>
              <a:rPr lang="de-DE" sz="1600" dirty="0"/>
              <a:t>Flachkollektoren: 38-50°C </a:t>
            </a:r>
          </a:p>
          <a:p>
            <a:pPr lvl="1">
              <a:lnSpc>
                <a:spcPct val="150000"/>
              </a:lnSpc>
              <a:spcBef>
                <a:spcPts val="408"/>
              </a:spcBef>
            </a:pPr>
            <a:r>
              <a:rPr lang="de-DE" sz="1600" dirty="0"/>
              <a:t>CPC-Kollektoren: 57-70°C</a:t>
            </a:r>
          </a:p>
          <a:p>
            <a:pPr>
              <a:lnSpc>
                <a:spcPct val="150000"/>
              </a:lnSpc>
              <a:spcBef>
                <a:spcPts val="1008"/>
              </a:spcBef>
            </a:pPr>
            <a:r>
              <a:rPr lang="de-DE" sz="1800" dirty="0"/>
              <a:t>Temperaturen ab 60°C interessant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90BB2B7-E525-474F-966E-C4A2F94C51CC}"/>
              </a:ext>
            </a:extLst>
          </p:cNvPr>
          <p:cNvSpPr/>
          <p:nvPr/>
        </p:nvSpPr>
        <p:spPr>
          <a:xfrm>
            <a:off x="5868144" y="2852936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A83DBF-E640-B84A-B878-2F4432B103A6}"/>
              </a:ext>
            </a:extLst>
          </p:cNvPr>
          <p:cNvSpPr/>
          <p:nvPr/>
        </p:nvSpPr>
        <p:spPr>
          <a:xfrm>
            <a:off x="6737413" y="2852936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30DD8A-54BD-2446-9DA3-A0C83D2F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0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5A384-613C-FB42-86DF-6C3A771A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Durchschnittliche Wärmegestehungskosten (LCOH)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7BBD6F-8E94-EA43-B7A2-CAF60C23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8112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Levelized Cost of Heat </a:t>
            </a:r>
            <a:r>
              <a:rPr lang="de-DE" sz="2000" dirty="0"/>
              <a:t>= LCOH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Anwendung der vereinfachten LCOH-Berechnung</a:t>
            </a:r>
          </a:p>
          <a:p>
            <a:pPr lvl="1">
              <a:spcAft>
                <a:spcPts val="600"/>
              </a:spcAft>
            </a:pPr>
            <a:r>
              <a:rPr lang="de-DE" sz="2000" u="sng" dirty="0"/>
              <a:t>ohne</a:t>
            </a:r>
            <a:r>
              <a:rPr lang="de-DE" sz="2000" dirty="0"/>
              <a:t>: Zinsen, Steuern, Abschreibungen, Restwert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Berücksichtigung aller Kosten und Erträge über die Projektlaufzeit</a:t>
            </a:r>
          </a:p>
          <a:p>
            <a:pPr marL="0" indent="0">
              <a:spcAft>
                <a:spcPts val="600"/>
              </a:spcAft>
              <a:buNone/>
            </a:pP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r>
              <a:rPr lang="de-DE" sz="2000" dirty="0"/>
              <a:t>Kosten des Pilotprojektes und Herstellerangaben</a:t>
            </a:r>
          </a:p>
          <a:p>
            <a:pPr marL="0" indent="0">
              <a:spcAft>
                <a:spcPts val="600"/>
              </a:spcAft>
              <a:buNone/>
            </a:pPr>
            <a:endParaRPr lang="de-DE" sz="2000" dirty="0"/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pic>
        <p:nvPicPr>
          <p:cNvPr id="3074" name="Picture 2" descr="page10image29955776">
            <a:extLst>
              <a:ext uri="{FF2B5EF4-FFF2-40B4-BE49-F238E27FC236}">
                <a16:creationId xmlns:a16="http://schemas.microsoft.com/office/drawing/2014/main" id="{E51D4FE3-6519-FE4B-A343-2CB30CB6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0" y="3419328"/>
            <a:ext cx="434731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533015-7CCA-1440-89EE-0FDE8207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A1A4D0-E459-6048-8202-831D88D882E4}"/>
              </a:ext>
            </a:extLst>
          </p:cNvPr>
          <p:cNvSpPr txBox="1"/>
          <p:nvPr/>
        </p:nvSpPr>
        <p:spPr>
          <a:xfrm>
            <a:off x="9000565" y="5091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37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66EB9-B961-A44D-A554-FFD3E0DC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Durchschnittliche Wärmegestehungskosten (LCOH)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5A8BE-817A-514B-B29E-978056283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9831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800" dirty="0"/>
              <a:t>Die Parabolrinne liefert ab folgenden Temperaturen niedrigere LCOH: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Flachkollektor: ab 72°C</a:t>
            </a:r>
          </a:p>
          <a:p>
            <a:pPr lvl="1">
              <a:spcAft>
                <a:spcPts val="600"/>
              </a:spcAft>
            </a:pPr>
            <a:r>
              <a:rPr lang="de-DE" sz="1600" dirty="0"/>
              <a:t>CPC-Kollektor: ab 86°C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Je niedriger die Betriebstemperatur, desto niedriger die LCOH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Low-Case: geringere Kollektorkosten </a:t>
            </a:r>
            <a:r>
              <a:rPr lang="de-DE" sz="1800" dirty="0" err="1"/>
              <a:t>i.H.v</a:t>
            </a:r>
            <a:r>
              <a:rPr lang="de-DE" sz="1800" dirty="0"/>
              <a:t>. 230€/m</a:t>
            </a:r>
            <a:r>
              <a:rPr lang="de-DE" sz="1800" baseline="30000" dirty="0"/>
              <a:t>2</a:t>
            </a:r>
            <a:r>
              <a:rPr lang="de-DE" sz="1800" dirty="0"/>
              <a:t>    </a:t>
            </a:r>
            <a:r>
              <a:rPr lang="de-DE" sz="1800" dirty="0">
                <a:sym typeface="Wingdings" pitchFamily="2" charset="2"/>
              </a:rPr>
              <a:t> niedrigere Schnittpunkte</a:t>
            </a:r>
            <a:endParaRPr lang="de-DE" sz="1800" baseline="-25000" dirty="0"/>
          </a:p>
          <a:p>
            <a:pPr>
              <a:spcAft>
                <a:spcPts val="600"/>
              </a:spcAft>
            </a:pPr>
            <a:r>
              <a:rPr lang="de-DE" sz="1800" dirty="0"/>
              <a:t>Unter Mitberücksichtigung der Pachtkosten (5 €/m</a:t>
            </a:r>
            <a:r>
              <a:rPr lang="de-DE" sz="1800" baseline="30000" dirty="0"/>
              <a:t>2</a:t>
            </a:r>
            <a:r>
              <a:rPr lang="de-DE" sz="1800" dirty="0"/>
              <a:t>) verschieben sich die Schnittpunkte nach unten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9C2AE5CE-D6D1-B145-A9D1-58AE541BC9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7193426"/>
              </p:ext>
            </p:extLst>
          </p:nvPr>
        </p:nvGraphicFramePr>
        <p:xfrm>
          <a:off x="4648200" y="1600200"/>
          <a:ext cx="4038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nhaltsplatzhalter 9">
            <a:extLst>
              <a:ext uri="{FF2B5EF4-FFF2-40B4-BE49-F238E27FC236}">
                <a16:creationId xmlns:a16="http://schemas.microsoft.com/office/drawing/2014/main" id="{7B8E94DE-F502-CA41-B1B0-929714CA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14" y="1597744"/>
            <a:ext cx="4038600" cy="49276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3442CC-FB3B-E24B-8AA4-2558C5B0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7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238CB-71FB-E24F-9AE4-C1689B6B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94122"/>
          </a:xfrm>
        </p:spPr>
        <p:txBody>
          <a:bodyPr anchor="ctr">
            <a:normAutofit/>
          </a:bodyPr>
          <a:lstStyle/>
          <a:p>
            <a:r>
              <a:rPr lang="de-DE" dirty="0"/>
              <a:t>Vorteile Parabolrinnenkollektoren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C8B0969F-FECB-4FC0-A9B5-DA6BF4E39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19099"/>
              </p:ext>
            </p:extLst>
          </p:nvPr>
        </p:nvGraphicFramePr>
        <p:xfrm>
          <a:off x="827584" y="1916832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F9359D-24FA-1549-B838-24F36859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03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D8497-5812-A849-B950-8BE0FAB2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Schlussfolgerungen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825A0-96B8-554A-AD76-CB151EC82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000" dirty="0"/>
              <a:t>Wärmelieferung über sämtliche Gewerbesektoren hinweg 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Unter Anbetracht benötigter Temperaturniveaus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Die Pilotanlage zeigt, dass in Mitteleuropa/ Deutschland ebenfalls Parabolkollektoren lohnenswert sind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Zukünftig noch Kostensenkungspotentiale vorhanden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Höhere Wärmeerträge ab 50°C bzw. 70°C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Bereits heute in höheren Temperaturbereichen günstiger als Vergleichstechnologien</a:t>
            </a:r>
          </a:p>
          <a:p>
            <a:pPr lvl="1"/>
            <a:r>
              <a:rPr lang="de-DE" sz="2000" dirty="0"/>
              <a:t>Jedoch ohne Förderung noch nicht wirtschaftlich! 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Flächenkosten haben großen Einfluss</a:t>
            </a:r>
          </a:p>
          <a:p>
            <a:pPr>
              <a:spcAft>
                <a:spcPts val="600"/>
              </a:spcAft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AA0198-AEA3-4A4E-847A-B8CAD1BB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74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gramm und Strategie - DLR Portal">
            <a:extLst>
              <a:ext uri="{FF2B5EF4-FFF2-40B4-BE49-F238E27FC236}">
                <a16:creationId xmlns:a16="http://schemas.microsoft.com/office/drawing/2014/main" id="{26099749-EE7D-DC4E-B05C-2ED8A9F7D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" r="15066" b="10598"/>
          <a:stretch/>
        </p:blipFill>
        <p:spPr bwMode="auto">
          <a:xfrm>
            <a:off x="-1" y="1417646"/>
            <a:ext cx="9144001" cy="54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3EEFA-4796-354E-A890-E5AEB524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9377"/>
            <a:ext cx="8219256" cy="38933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800" b="1" dirty="0">
                <a:solidFill>
                  <a:srgbClr val="000000"/>
                </a:solidFill>
              </a:rPr>
              <a:t>Parabolrinnenkollektoren können heute bereits einen konkurrenzfähigen Beitrag zum Umweltschutz leisten!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BB2354-4B53-D646-A66C-B1CDE1EE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94122"/>
          </a:xfrm>
        </p:spPr>
        <p:txBody>
          <a:bodyPr anchor="ctr">
            <a:normAutofit/>
          </a:bodyPr>
          <a:lstStyle/>
          <a:p>
            <a:r>
              <a:rPr lang="de-DE" dirty="0"/>
              <a:t>Abschluss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A45746-BEE6-DD44-9564-4C923C0ED47E}"/>
              </a:ext>
            </a:extLst>
          </p:cNvPr>
          <p:cNvSpPr txBox="1"/>
          <p:nvPr/>
        </p:nvSpPr>
        <p:spPr>
          <a:xfrm>
            <a:off x="25733" y="6614410"/>
            <a:ext cx="6037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Quelle: https://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www.dlr.de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content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/de/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bilder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institute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solarforschung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/parabolrinnenanlage.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jpg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?__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blob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=</a:t>
            </a:r>
            <a:r>
              <a:rPr lang="de-DE" sz="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normal&amp;v</a:t>
            </a:r>
            <a:r>
              <a:rPr lang="de-DE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=15__ifc1920w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EA5DB59-2350-C843-B45B-079C05F2FE61}"/>
              </a:ext>
            </a:extLst>
          </p:cNvPr>
          <p:cNvSpPr/>
          <p:nvPr/>
        </p:nvSpPr>
        <p:spPr>
          <a:xfrm>
            <a:off x="4338228" y="52100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dirty="0">
                <a:solidFill>
                  <a:srgbClr val="000000"/>
                </a:solidFill>
              </a:rPr>
              <a:t>Maximilian </a:t>
            </a:r>
            <a:r>
              <a:rPr lang="de-DE" dirty="0" err="1">
                <a:solidFill>
                  <a:srgbClr val="000000"/>
                </a:solidFill>
              </a:rPr>
              <a:t>Pittermann</a:t>
            </a:r>
            <a:endParaRPr lang="de-DE" dirty="0">
              <a:solidFill>
                <a:srgbClr val="000000"/>
              </a:solidFill>
            </a:endParaRPr>
          </a:p>
          <a:p>
            <a:pPr algn="r"/>
            <a:r>
              <a:rPr lang="de-DE" i="1" dirty="0">
                <a:solidFill>
                  <a:srgbClr val="000000"/>
                </a:solidFill>
              </a:rPr>
              <a:t>Investment Analyst</a:t>
            </a:r>
          </a:p>
          <a:p>
            <a:pPr algn="r"/>
            <a:r>
              <a:rPr lang="de-DE" dirty="0">
                <a:solidFill>
                  <a:srgbClr val="000000"/>
                </a:solidFill>
              </a:rPr>
              <a:t>Tel: +49 7161/ 98333 12</a:t>
            </a:r>
          </a:p>
          <a:p>
            <a:pPr algn="r"/>
            <a:r>
              <a:rPr lang="de-DE" dirty="0">
                <a:solidFill>
                  <a:srgbClr val="000000"/>
                </a:solidFill>
              </a:rPr>
              <a:t>Mail: </a:t>
            </a:r>
            <a:r>
              <a:rPr lang="de-DE" dirty="0" err="1">
                <a:solidFill>
                  <a:srgbClr val="000000"/>
                </a:solidFill>
              </a:rPr>
              <a:t>pittermann@samag-gmbh.de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826E5-E0B5-F04F-AEA0-6F488D7D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64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2496-8F52-E34F-AC0B-C2F58F43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Annex I: Investitionskosten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782E00-A102-0647-A715-4B34193E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200" dirty="0"/>
              <a:t>Flachkollektor: </a:t>
            </a:r>
            <a:r>
              <a:rPr lang="de-DE" sz="2200" b="1" dirty="0"/>
              <a:t>221,4 €/m</a:t>
            </a:r>
            <a:r>
              <a:rPr lang="de-DE" sz="2200" b="1" baseline="30000" dirty="0"/>
              <a:t>2</a:t>
            </a:r>
            <a:endParaRPr lang="de-DE" sz="2200" b="1" dirty="0"/>
          </a:p>
          <a:p>
            <a:pPr>
              <a:lnSpc>
                <a:spcPct val="150000"/>
              </a:lnSpc>
            </a:pPr>
            <a:r>
              <a:rPr lang="de-DE" sz="2200" dirty="0"/>
              <a:t>CPC-Kollektor: </a:t>
            </a:r>
            <a:r>
              <a:rPr lang="de-DE" sz="2200" b="1" dirty="0"/>
              <a:t>325,0 – 650,0 €/m</a:t>
            </a:r>
            <a:r>
              <a:rPr lang="de-DE" sz="2200" b="1" baseline="30000" dirty="0"/>
              <a:t>2</a:t>
            </a:r>
            <a:endParaRPr lang="de-DE" sz="2200" b="1" dirty="0"/>
          </a:p>
          <a:p>
            <a:pPr>
              <a:lnSpc>
                <a:spcPct val="150000"/>
              </a:lnSpc>
            </a:pPr>
            <a:r>
              <a:rPr lang="de-DE" sz="2200" dirty="0"/>
              <a:t>Parabolrinnenkollektor: </a:t>
            </a:r>
            <a:r>
              <a:rPr lang="de-DE" sz="2200" b="1" dirty="0"/>
              <a:t>330,0 €/m</a:t>
            </a:r>
            <a:r>
              <a:rPr lang="de-DE" sz="2200" b="1" baseline="30000" dirty="0"/>
              <a:t>2</a:t>
            </a:r>
            <a:endParaRPr lang="de-DE" sz="2200" b="1" dirty="0"/>
          </a:p>
          <a:p>
            <a:pPr>
              <a:lnSpc>
                <a:spcPct val="150000"/>
              </a:lnSpc>
            </a:pPr>
            <a:r>
              <a:rPr lang="de-DE" sz="2200" dirty="0"/>
              <a:t>Saisonalspeicher (PTES)</a:t>
            </a:r>
          </a:p>
          <a:p>
            <a:pPr lvl="1">
              <a:lnSpc>
                <a:spcPct val="150000"/>
              </a:lnSpc>
            </a:pPr>
            <a:r>
              <a:rPr lang="de-DE" sz="2200" dirty="0"/>
              <a:t>Referenzprojekt: </a:t>
            </a:r>
            <a:r>
              <a:rPr lang="de-DE" sz="2200" b="1" dirty="0"/>
              <a:t>35,1 €/m</a:t>
            </a:r>
            <a:r>
              <a:rPr lang="de-DE" sz="2200" b="1" baseline="30000" dirty="0"/>
              <a:t>3</a:t>
            </a:r>
          </a:p>
          <a:p>
            <a:pPr lvl="1">
              <a:lnSpc>
                <a:spcPct val="150000"/>
              </a:lnSpc>
            </a:pPr>
            <a:r>
              <a:rPr lang="de-DE" sz="2200" dirty="0"/>
              <a:t>Pilotprojekt: </a:t>
            </a:r>
            <a:r>
              <a:rPr lang="de-DE" sz="2200" b="1" dirty="0"/>
              <a:t>45,0 €/m</a:t>
            </a:r>
            <a:r>
              <a:rPr lang="de-DE" sz="2200" b="1" baseline="30000" dirty="0"/>
              <a:t>3</a:t>
            </a:r>
            <a:endParaRPr lang="de-DE" sz="2200" b="1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7C281EFC-30D1-E14A-8F31-E275B0AF2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674055"/>
              </p:ext>
            </p:extLst>
          </p:nvPr>
        </p:nvGraphicFramePr>
        <p:xfrm>
          <a:off x="6445632" y="1844824"/>
          <a:ext cx="2241168" cy="276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AC580F-7212-CB47-A6AE-DA11984F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28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B3F92-5703-D64E-AB33-E3FEE82D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Annex II: Wärmeerzeugung der Pilotanlage</a:t>
            </a:r>
          </a:p>
        </p:txBody>
      </p:sp>
      <p:pic>
        <p:nvPicPr>
          <p:cNvPr id="4098" name="Picture 2" descr="page8image30381760">
            <a:extLst>
              <a:ext uri="{FF2B5EF4-FFF2-40B4-BE49-F238E27FC236}">
                <a16:creationId xmlns:a16="http://schemas.microsoft.com/office/drawing/2014/main" id="{708F29BE-B496-9C44-A907-83B45C59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7" y="1628800"/>
            <a:ext cx="81873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065C310-4A5D-144D-8B97-04D0AE42FC4C}"/>
              </a:ext>
            </a:extLst>
          </p:cNvPr>
          <p:cNvSpPr/>
          <p:nvPr/>
        </p:nvSpPr>
        <p:spPr>
          <a:xfrm>
            <a:off x="1475656" y="1628800"/>
            <a:ext cx="65527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291AED-36AD-A14D-8B44-1389A76D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69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8762C-C178-2D42-A86C-0D87685B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Annex III: Temperaturbedarf nach Gewerbesektoren</a:t>
            </a:r>
          </a:p>
        </p:txBody>
      </p:sp>
      <p:pic>
        <p:nvPicPr>
          <p:cNvPr id="5121" name="Picture 1" descr="page16image30331152">
            <a:extLst>
              <a:ext uri="{FF2B5EF4-FFF2-40B4-BE49-F238E27FC236}">
                <a16:creationId xmlns:a16="http://schemas.microsoft.com/office/drawing/2014/main" id="{463A3AD2-0DE4-1B43-ADA3-9339D500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7526" cy="49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1EE636-CC0E-6947-8609-284A8547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94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94122"/>
          </a:xfrm>
        </p:spPr>
        <p:txBody>
          <a:bodyPr anchor="ctr">
            <a:normAutofit/>
          </a:bodyPr>
          <a:lstStyle/>
          <a:p>
            <a:r>
              <a:rPr lang="de-DE" dirty="0"/>
              <a:t>Gliederung</a:t>
            </a:r>
          </a:p>
        </p:txBody>
      </p:sp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1CCBAA27-D109-4EAB-A0E2-F1BC16EED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508953"/>
              </p:ext>
            </p:extLst>
          </p:nvPr>
        </p:nvGraphicFramePr>
        <p:xfrm>
          <a:off x="457200" y="1758517"/>
          <a:ext cx="8229600" cy="419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5FB295A-FAD0-0041-8D26-F96A245F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5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11EC6-99A5-F847-A281-2326970D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Ausgangssituation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A9CA15-01A9-2A4F-8C70-3585B671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3"/>
            <a:ext cx="8347397" cy="240486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sz="2000" dirty="0"/>
              <a:t>Klimaschutz als immer größer werdender Faktor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Festlegung verschiedener (klimapolitischer) Maßnahmen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50,9% des Endenergieverbrauchs ist auf den Wärmesektor zurückzuführen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Die Entwicklung an erneuerbaren Energien im Wärmesektor ist nicht sehr dynamisch </a:t>
            </a:r>
            <a:r>
              <a:rPr lang="de-DE" sz="2000" dirty="0">
                <a:sym typeface="Wingdings" pitchFamily="2" charset="2"/>
              </a:rPr>
              <a:t> deutlicher Aufholbedarf notwendig</a:t>
            </a:r>
          </a:p>
          <a:p>
            <a:endParaRPr lang="de-DE" sz="17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A1F1FCD-8306-5C4F-8D5F-2DC2493EA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823007"/>
              </p:ext>
            </p:extLst>
          </p:nvPr>
        </p:nvGraphicFramePr>
        <p:xfrm>
          <a:off x="1115616" y="4167202"/>
          <a:ext cx="2648421" cy="219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0BA6FB7-D249-C54F-86F2-713F4BE30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797805"/>
              </p:ext>
            </p:extLst>
          </p:nvPr>
        </p:nvGraphicFramePr>
        <p:xfrm>
          <a:off x="5004048" y="4187525"/>
          <a:ext cx="2648421" cy="219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89D4D4C-8FFA-E64A-B103-B95DB9F192A9}"/>
              </a:ext>
            </a:extLst>
          </p:cNvPr>
          <p:cNvSpPr txBox="1"/>
          <p:nvPr/>
        </p:nvSpPr>
        <p:spPr>
          <a:xfrm>
            <a:off x="1031878" y="6377010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Abbildung 1: Endenergieverbrauch nach Sektoren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0AA5B6-102E-374E-BD1B-67EBBACC230B}"/>
              </a:ext>
            </a:extLst>
          </p:cNvPr>
          <p:cNvSpPr txBox="1"/>
          <p:nvPr/>
        </p:nvSpPr>
        <p:spPr>
          <a:xfrm>
            <a:off x="4939111" y="6383528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Abbildung 2: Anteil erneuerbarer Energien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AF7FD9E-BB88-9E4E-B028-A25C700F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24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A27B7-2C0D-A341-AF5C-CEBCB68B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Ausgangssituation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59989A-BD1C-A341-9B19-BEF97B78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200" u="sng" dirty="0">
                <a:sym typeface="Wingdings" pitchFamily="2" charset="2"/>
              </a:rPr>
              <a:t>aber</a:t>
            </a:r>
            <a:r>
              <a:rPr lang="de-DE" sz="2200" dirty="0">
                <a:sym typeface="Wingdings" pitchFamily="2" charset="2"/>
              </a:rPr>
              <a:t>: Bisher kaum Anlagen zur Wärmeerzeugung in Deutschland/ Mitteleuropa vorhanden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EE89E16-F41D-EE47-8029-D96EDD3C6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303886"/>
              </p:ext>
            </p:extLst>
          </p:nvPr>
        </p:nvGraphicFramePr>
        <p:xfrm>
          <a:off x="539552" y="2780929"/>
          <a:ext cx="69847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C2FFE6-EACA-6E4C-8897-9ED0E4E0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88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C1574A-D529-B741-A0F6-759F73D36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10027-DB7F-3A46-8F2B-7EBF40A9B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9E0F0B-DBC0-5C40-AC75-36F39695C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980394-2607-654D-BE36-11273537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0987D3-985F-2E40-BC6F-72EA5A26C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CFD9E-1405-FB47-B739-0392AB361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917A4A-4EDA-784B-B243-F6E50C6C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46A8CA-1CF8-5E43-8FC8-D2DFAD3BB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DE38B2-CC52-9042-AE3E-17F867A9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4567A-E54C-3742-9CD7-A1B677FB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Vorgehen/ Datengrundlage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B2DB2-E824-C049-B685-E6C45BFD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sz="2000" dirty="0"/>
              <a:t>Qualitative Interviews 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Wirtschaftliche Analyse der Pilotanlage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Vergleich der Kollektorerträge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Flachkollektor, CPC-Kollektor, Parabolrinnenkollektor</a:t>
            </a:r>
          </a:p>
          <a:p>
            <a:pPr lvl="1">
              <a:spcAft>
                <a:spcPts val="600"/>
              </a:spcAft>
            </a:pPr>
            <a:r>
              <a:rPr lang="de-DE" sz="2000" dirty="0" err="1"/>
              <a:t>SolarKeymark-Datenbläter</a:t>
            </a:r>
            <a:r>
              <a:rPr lang="de-DE" sz="2000" dirty="0"/>
              <a:t> (25°C, 50°C, 75°C)</a:t>
            </a:r>
          </a:p>
          <a:p>
            <a:pPr lvl="1">
              <a:spcAft>
                <a:spcPts val="1200"/>
              </a:spcAft>
            </a:pPr>
            <a:r>
              <a:rPr lang="de-DE" sz="2000" dirty="0" err="1"/>
              <a:t>ScenoCalc</a:t>
            </a:r>
            <a:r>
              <a:rPr lang="de-DE" sz="2000" dirty="0"/>
              <a:t> (85°C, 95°C, 100°C)</a:t>
            </a:r>
          </a:p>
          <a:p>
            <a:pPr>
              <a:spcAft>
                <a:spcPts val="1200"/>
              </a:spcAft>
            </a:pPr>
            <a:r>
              <a:rPr lang="de-DE" sz="2000" dirty="0"/>
              <a:t>Vergleich der LCOH</a:t>
            </a:r>
          </a:p>
          <a:p>
            <a:pPr lvl="1">
              <a:spcAft>
                <a:spcPts val="1200"/>
              </a:spcAft>
            </a:pPr>
            <a:r>
              <a:rPr lang="de-DE" sz="2000" dirty="0"/>
              <a:t>Sensitivitätsanalyse</a:t>
            </a:r>
          </a:p>
          <a:p>
            <a:pPr lvl="1">
              <a:spcAft>
                <a:spcPts val="1200"/>
              </a:spcAft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CCCC68-4A6D-874D-80AF-C4BDC243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43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764F0-EF2E-6C4F-998D-8185669D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Parabolrinnenanlage in Deutschland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26EDB5-4BFB-854A-9DAE-C75FEC24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2200" dirty="0"/>
              <a:t>Standort: Mecklenburg Vorpommern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Größe: 6,0 MWth / ca. 13.900 m</a:t>
            </a:r>
            <a:r>
              <a:rPr lang="de-DE" sz="2200" baseline="30000" dirty="0"/>
              <a:t>2</a:t>
            </a:r>
            <a:r>
              <a:rPr lang="de-DE" sz="2200" dirty="0"/>
              <a:t> Spiegelfläche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Speicher: Saisonalspeicher – 2.500 MWh / 45.000 m</a:t>
            </a:r>
            <a:r>
              <a:rPr lang="de-DE" sz="2200" baseline="30000" dirty="0"/>
              <a:t>3</a:t>
            </a:r>
            <a:endParaRPr lang="de-DE" sz="2200" dirty="0"/>
          </a:p>
          <a:p>
            <a:pPr>
              <a:spcAft>
                <a:spcPts val="600"/>
              </a:spcAft>
            </a:pPr>
            <a:r>
              <a:rPr lang="de-DE" sz="2200" dirty="0"/>
              <a:t>Volllaststunden: 980 h/a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Solarer Deckungsgrad: &gt;80%</a:t>
            </a:r>
          </a:p>
          <a:p>
            <a:pPr>
              <a:spcAft>
                <a:spcPts val="600"/>
              </a:spcAft>
            </a:pPr>
            <a:r>
              <a:rPr lang="de-DE" sz="2200" dirty="0"/>
              <a:t>Ertrag: ca. 5.900 MWh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Picture 1" descr="page7image30402096">
            <a:extLst>
              <a:ext uri="{FF2B5EF4-FFF2-40B4-BE49-F238E27FC236}">
                <a16:creationId xmlns:a16="http://schemas.microsoft.com/office/drawing/2014/main" id="{EC8AE452-BBDB-BF48-A928-AFCF9A9C0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2"/>
          <a:stretch/>
        </p:blipFill>
        <p:spPr bwMode="auto">
          <a:xfrm>
            <a:off x="1487782" y="4481534"/>
            <a:ext cx="6168435" cy="21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F9CB44-5A3E-8E4A-8F2C-272FAFEE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62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8A3E1-8821-0C4A-B4A4-D7E1EA33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Kostenstruktur der Pilotanlage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6FFDE6-7DB2-564B-BBB4-7FC8A501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53134"/>
          </a:xfrm>
        </p:spPr>
        <p:txBody>
          <a:bodyPr>
            <a:normAutofit/>
          </a:bodyPr>
          <a:lstStyle/>
          <a:p>
            <a:pPr>
              <a:spcBef>
                <a:spcPts val="567"/>
              </a:spcBef>
              <a:spcAft>
                <a:spcPts val="1200"/>
              </a:spcAft>
            </a:pPr>
            <a:r>
              <a:rPr lang="de-DE" sz="2000" dirty="0" err="1"/>
              <a:t>Capex</a:t>
            </a:r>
            <a:r>
              <a:rPr lang="de-DE" sz="2000" dirty="0"/>
              <a:t> </a:t>
            </a:r>
            <a:r>
              <a:rPr lang="de-DE" sz="2000" dirty="0" err="1"/>
              <a:t>Kollekorfeld</a:t>
            </a:r>
            <a:r>
              <a:rPr lang="de-DE" sz="2000" dirty="0"/>
              <a:t>: 330,0 €/m</a:t>
            </a:r>
            <a:r>
              <a:rPr lang="de-DE" sz="2000" baseline="30000" dirty="0"/>
              <a:t>2</a:t>
            </a:r>
          </a:p>
          <a:p>
            <a:pPr lvl="1">
              <a:spcBef>
                <a:spcPts val="567"/>
              </a:spcBef>
              <a:spcAft>
                <a:spcPts val="1200"/>
              </a:spcAft>
            </a:pPr>
            <a:r>
              <a:rPr lang="de-DE" sz="2000" dirty="0"/>
              <a:t>Senkungspotential um ca. 1/3</a:t>
            </a:r>
          </a:p>
          <a:p>
            <a:pPr>
              <a:spcBef>
                <a:spcPts val="567"/>
              </a:spcBef>
              <a:spcAft>
                <a:spcPts val="1200"/>
              </a:spcAft>
            </a:pPr>
            <a:r>
              <a:rPr lang="de-DE" sz="2000" dirty="0"/>
              <a:t>Betriebskosten bereits auf einem konkurrenzfähigem Niveau</a:t>
            </a:r>
          </a:p>
          <a:p>
            <a:pPr lvl="1">
              <a:spcBef>
                <a:spcPts val="567"/>
              </a:spcBef>
            </a:pPr>
            <a:r>
              <a:rPr lang="de-DE" sz="2000" dirty="0"/>
              <a:t>Pilotprojekt: 4,64 €/m</a:t>
            </a:r>
            <a:r>
              <a:rPr lang="de-DE" sz="2000" baseline="30000" dirty="0"/>
              <a:t>2</a:t>
            </a:r>
            <a:r>
              <a:rPr lang="de-DE" sz="2000" dirty="0"/>
              <a:t>/a</a:t>
            </a:r>
          </a:p>
          <a:p>
            <a:pPr lvl="1">
              <a:spcBef>
                <a:spcPts val="567"/>
              </a:spcBef>
            </a:pPr>
            <a:r>
              <a:rPr lang="de-DE" sz="2000" dirty="0"/>
              <a:t>Vergleich CPC-Kollektor: 5,20 – 2,60 €/m</a:t>
            </a:r>
            <a:r>
              <a:rPr lang="de-DE" sz="2000" baseline="30000" dirty="0"/>
              <a:t>2</a:t>
            </a:r>
            <a:r>
              <a:rPr lang="de-DE" sz="2000" dirty="0"/>
              <a:t>/a</a:t>
            </a:r>
          </a:p>
          <a:p>
            <a:pPr lvl="1">
              <a:spcBef>
                <a:spcPts val="567"/>
              </a:spcBef>
              <a:spcAft>
                <a:spcPts val="1200"/>
              </a:spcAft>
            </a:pPr>
            <a:r>
              <a:rPr lang="de-DE" sz="2000" dirty="0"/>
              <a:t>Senkungspotential bei O&amp;M Personalkosten</a:t>
            </a:r>
          </a:p>
          <a:p>
            <a:pPr>
              <a:spcBef>
                <a:spcPts val="567"/>
              </a:spcBef>
              <a:spcAft>
                <a:spcPts val="1200"/>
              </a:spcAft>
            </a:pPr>
            <a:r>
              <a:rPr lang="de-DE" sz="2000" dirty="0"/>
              <a:t>Betriebskosten abhängig nach rechtlicher Betriebsweise</a:t>
            </a:r>
          </a:p>
          <a:p>
            <a:pPr lvl="1">
              <a:spcBef>
                <a:spcPts val="567"/>
              </a:spcBef>
              <a:spcAft>
                <a:spcPts val="1200"/>
              </a:spcAft>
            </a:pPr>
            <a:r>
              <a:rPr lang="de-DE" sz="2000" dirty="0"/>
              <a:t>Senkung der Opex auf 3,14 €/m</a:t>
            </a:r>
            <a:r>
              <a:rPr lang="de-DE" sz="2000" baseline="30000" dirty="0"/>
              <a:t>2</a:t>
            </a:r>
            <a:r>
              <a:rPr lang="de-DE" sz="2000" dirty="0"/>
              <a:t>/a ohne eigene Betreibergesellschaft (SPV)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7BBB13-DF79-8C45-812A-7FF0ECAF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31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B8177-5190-944B-892F-3D9B18E8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de-DE" dirty="0"/>
              <a:t>Erste Parabolrinnenanlage in Deutschland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FE6572-32FA-774F-8FFA-B1C69B557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6923112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000" dirty="0"/>
              <a:t>Projektentwicklung: 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Solarlite CSP Technology GmbH 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Hersteller der Parabolrinnenkollektoren</a:t>
            </a:r>
          </a:p>
          <a:p>
            <a:pPr>
              <a:spcAft>
                <a:spcPts val="600"/>
              </a:spcAft>
            </a:pPr>
            <a:endParaRPr lang="de-DE" sz="2000" dirty="0"/>
          </a:p>
          <a:p>
            <a:pPr marL="0" indent="0">
              <a:spcAft>
                <a:spcPts val="600"/>
              </a:spcAft>
              <a:buNone/>
            </a:pPr>
            <a:r>
              <a:rPr lang="de-DE" sz="2000" dirty="0"/>
              <a:t>Finanzierung: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Investitionskosten-Förderung </a:t>
            </a:r>
            <a:r>
              <a:rPr lang="de-DE" sz="2000" dirty="0" err="1"/>
              <a:t>i.H.v</a:t>
            </a:r>
            <a:r>
              <a:rPr lang="de-DE" sz="2000" dirty="0"/>
              <a:t>. 65,0%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Fremdkapital: Bank 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Eigenkapital: SAMAG Deutschland GmbH</a:t>
            </a:r>
          </a:p>
          <a:p>
            <a:pPr marL="0" indent="0">
              <a:spcAft>
                <a:spcPts val="600"/>
              </a:spcAft>
              <a:buNone/>
            </a:pPr>
            <a:endParaRPr lang="de-DE" sz="2000" dirty="0"/>
          </a:p>
        </p:txBody>
      </p:sp>
      <p:pic>
        <p:nvPicPr>
          <p:cNvPr id="1028" name="Picture 4" descr="Logo Solarlite CSP Technology GmbH">
            <a:extLst>
              <a:ext uri="{FF2B5EF4-FFF2-40B4-BE49-F238E27FC236}">
                <a16:creationId xmlns:a16="http://schemas.microsoft.com/office/drawing/2014/main" id="{11C0CF79-0860-C24B-B499-90E26BBF6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/>
          <a:stretch/>
        </p:blipFill>
        <p:spPr bwMode="auto">
          <a:xfrm>
            <a:off x="7420756" y="2009056"/>
            <a:ext cx="1298489" cy="7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Bank Silhouette">
            <a:extLst>
              <a:ext uri="{FF2B5EF4-FFF2-40B4-BE49-F238E27FC236}">
                <a16:creationId xmlns:a16="http://schemas.microsoft.com/office/drawing/2014/main" id="{F4757527-93B9-0B42-BD25-A38BDE085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0352" y="4141072"/>
            <a:ext cx="675177" cy="675177"/>
          </a:xfrm>
          <a:prstGeom prst="rect">
            <a:avLst/>
          </a:prstGeom>
        </p:spPr>
      </p:pic>
      <p:pic>
        <p:nvPicPr>
          <p:cNvPr id="1030" name="Picture 6" descr="Staat oder land verwaltungsgebäude | Kostenlose Icon">
            <a:extLst>
              <a:ext uri="{FF2B5EF4-FFF2-40B4-BE49-F238E27FC236}">
                <a16:creationId xmlns:a16="http://schemas.microsoft.com/office/drawing/2014/main" id="{9CEDB5C4-DE53-B547-8F36-203B009A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1341" y="3312088"/>
            <a:ext cx="1053197" cy="10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MAG Deutschland GmbH | LinkedIn">
            <a:extLst>
              <a:ext uri="{FF2B5EF4-FFF2-40B4-BE49-F238E27FC236}">
                <a16:creationId xmlns:a16="http://schemas.microsoft.com/office/drawing/2014/main" id="{21821976-3663-9C4B-A446-02254001F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2" b="24938"/>
          <a:stretch/>
        </p:blipFill>
        <p:spPr bwMode="auto">
          <a:xfrm>
            <a:off x="7310248" y="4725144"/>
            <a:ext cx="1472150" cy="6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FB65D7-41BC-084F-AA23-AC0AAFDE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62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52CE5-2C4E-8843-BE4F-501AE629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SAMAG Deutschland GmbH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7D969-ADD9-C74C-8D31-1EBB7007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6915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de-DE" sz="2200" dirty="0"/>
              <a:t>Exklusiv mandatierter </a:t>
            </a:r>
            <a:r>
              <a:rPr lang="de-DE" sz="2200" b="1" dirty="0"/>
              <a:t>Investment </a:t>
            </a:r>
            <a:r>
              <a:rPr lang="de-DE" sz="2200" b="1" dirty="0" err="1"/>
              <a:t>Adviser</a:t>
            </a:r>
            <a:r>
              <a:rPr lang="de-DE" sz="2200" b="1" dirty="0"/>
              <a:t> </a:t>
            </a:r>
            <a:r>
              <a:rPr lang="de-DE" sz="2200" dirty="0"/>
              <a:t>und </a:t>
            </a:r>
            <a:r>
              <a:rPr lang="de-DE" sz="2200" b="1" dirty="0"/>
              <a:t>Asset Manager</a:t>
            </a:r>
          </a:p>
          <a:p>
            <a:pPr>
              <a:spcAft>
                <a:spcPts val="1200"/>
              </a:spcAft>
            </a:pPr>
            <a:r>
              <a:rPr lang="de-DE" sz="2200" b="1" dirty="0"/>
              <a:t>Alternative Investments </a:t>
            </a:r>
            <a:r>
              <a:rPr lang="de-DE" sz="2200" dirty="0"/>
              <a:t>und </a:t>
            </a:r>
            <a:r>
              <a:rPr lang="de-DE" sz="2200" b="1" dirty="0"/>
              <a:t>Anlagekonzepte</a:t>
            </a:r>
            <a:r>
              <a:rPr lang="de-DE" sz="2200" dirty="0"/>
              <a:t> für institutionelle Anleger</a:t>
            </a:r>
          </a:p>
          <a:p>
            <a:pPr>
              <a:spcAft>
                <a:spcPts val="1200"/>
              </a:spcAft>
            </a:pPr>
            <a:r>
              <a:rPr lang="de-DE" sz="2200" dirty="0"/>
              <a:t>Investments im Bereich der </a:t>
            </a:r>
            <a:r>
              <a:rPr lang="de-DE" sz="2200" b="1" dirty="0"/>
              <a:t>erneuerbaren Energien</a:t>
            </a:r>
          </a:p>
          <a:p>
            <a:pPr lvl="1">
              <a:spcAft>
                <a:spcPts val="1200"/>
              </a:spcAft>
            </a:pPr>
            <a:r>
              <a:rPr lang="de-DE" sz="2200" dirty="0"/>
              <a:t>Wind, Photovoltaik, Geothermie, Infrastruktur</a:t>
            </a:r>
          </a:p>
          <a:p>
            <a:pPr>
              <a:spcAft>
                <a:spcPts val="1200"/>
              </a:spcAft>
            </a:pPr>
            <a:r>
              <a:rPr lang="de-DE" sz="2200" dirty="0"/>
              <a:t>Investitionsvolumen: </a:t>
            </a:r>
          </a:p>
          <a:p>
            <a:pPr lvl="1"/>
            <a:r>
              <a:rPr lang="de-DE" sz="2200" dirty="0"/>
              <a:t> 340 Mio. € in erneuerbare Energien und Infrastruktur</a:t>
            </a:r>
          </a:p>
          <a:p>
            <a:pPr lvl="1"/>
            <a:r>
              <a:rPr lang="de-DE" sz="2200" dirty="0"/>
              <a:t> 560 Mio. € in Privat Equity Funds-</a:t>
            </a:r>
            <a:r>
              <a:rPr lang="de-DE" sz="2200" dirty="0" err="1"/>
              <a:t>of</a:t>
            </a:r>
            <a:r>
              <a:rPr lang="de-DE" sz="2200" dirty="0"/>
              <a:t>-Fund</a:t>
            </a:r>
          </a:p>
          <a:p>
            <a:pPr marL="457200" lvl="1" indent="0">
              <a:buNone/>
            </a:pPr>
            <a:endParaRPr lang="de-DE" sz="1100" dirty="0"/>
          </a:p>
          <a:p>
            <a:pPr marL="0" indent="0" algn="r">
              <a:buNone/>
            </a:pPr>
            <a:endParaRPr lang="de-DE" sz="1300" dirty="0"/>
          </a:p>
          <a:p>
            <a:pPr marL="0" indent="0" algn="r">
              <a:buNone/>
            </a:pPr>
            <a:r>
              <a:rPr lang="de-DE" sz="1800" dirty="0"/>
              <a:t>Maximilian </a:t>
            </a:r>
            <a:r>
              <a:rPr lang="de-DE" sz="1800" dirty="0" err="1"/>
              <a:t>Pittermann</a:t>
            </a:r>
            <a:endParaRPr lang="de-DE" sz="1800" dirty="0"/>
          </a:p>
          <a:p>
            <a:pPr marL="0" indent="0" algn="r">
              <a:buNone/>
            </a:pPr>
            <a:r>
              <a:rPr lang="de-DE" sz="1800" i="1" dirty="0"/>
              <a:t>Investment Analyst</a:t>
            </a:r>
          </a:p>
          <a:p>
            <a:pPr marL="0" indent="0" algn="r">
              <a:buNone/>
            </a:pPr>
            <a:r>
              <a:rPr lang="de-DE" sz="1800" dirty="0"/>
              <a:t>Tel: +49 7161/ 98333 12</a:t>
            </a:r>
          </a:p>
          <a:p>
            <a:pPr marL="0" indent="0" algn="r">
              <a:buNone/>
            </a:pPr>
            <a:r>
              <a:rPr lang="de-DE" sz="1800" dirty="0"/>
              <a:t>Mail: </a:t>
            </a:r>
            <a:r>
              <a:rPr lang="de-DE" sz="1800" dirty="0" err="1"/>
              <a:t>pittermann@samag-gmbh.de</a:t>
            </a:r>
            <a:endParaRPr lang="de-DE" sz="1800" dirty="0"/>
          </a:p>
        </p:txBody>
      </p:sp>
      <p:pic>
        <p:nvPicPr>
          <p:cNvPr id="4" name="Picture 2" descr="SAMAG Deutschland GmbH | LinkedIn">
            <a:extLst>
              <a:ext uri="{FF2B5EF4-FFF2-40B4-BE49-F238E27FC236}">
                <a16:creationId xmlns:a16="http://schemas.microsoft.com/office/drawing/2014/main" id="{4401DF54-3EB7-E94C-927A-00E61F496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2" b="24938"/>
          <a:stretch/>
        </p:blipFill>
        <p:spPr bwMode="auto">
          <a:xfrm>
            <a:off x="6804248" y="278248"/>
            <a:ext cx="2107952" cy="9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9C19B4-1E73-D04E-B288-B39159F4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5E3D-E526-4AB8-9E90-B64AB5CBD7F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61639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FH Kufstein">
      <a:dk1>
        <a:srgbClr val="3F3F3F"/>
      </a:dk1>
      <a:lt1>
        <a:sysClr val="window" lastClr="FFFFFF"/>
      </a:lt1>
      <a:dk2>
        <a:srgbClr val="3F3F3F"/>
      </a:dk2>
      <a:lt2>
        <a:srgbClr val="BFBFBF"/>
      </a:lt2>
      <a:accent1>
        <a:srgbClr val="97BF2A"/>
      </a:accent1>
      <a:accent2>
        <a:srgbClr val="4DBED3"/>
      </a:accent2>
      <a:accent3>
        <a:srgbClr val="0062A7"/>
      </a:accent3>
      <a:accent4>
        <a:srgbClr val="00885E"/>
      </a:accent4>
      <a:accent5>
        <a:srgbClr val="E85245"/>
      </a:accent5>
      <a:accent6>
        <a:srgbClr val="F2963F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Macintosh PowerPoint</Application>
  <PresentationFormat>Bildschirmpräsentation (4:3)</PresentationFormat>
  <Paragraphs>193</Paragraphs>
  <Slides>19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Tahoma</vt:lpstr>
      <vt:lpstr>Wingdings</vt:lpstr>
      <vt:lpstr>Larissa</vt:lpstr>
      <vt:lpstr>Parabolrinnenkollektoren zur solarthermischen Wärmeversorgung im Gewerbe  Maximilian Pittermann FH Kufstein Tirol </vt:lpstr>
      <vt:lpstr>Gliederung</vt:lpstr>
      <vt:lpstr>Ausgangssituation</vt:lpstr>
      <vt:lpstr>Ausgangssituation</vt:lpstr>
      <vt:lpstr>Vorgehen/ Datengrundlage</vt:lpstr>
      <vt:lpstr>Erste Parabolrinnenanlage in Deutschland</vt:lpstr>
      <vt:lpstr>Kostenstruktur der Pilotanlage</vt:lpstr>
      <vt:lpstr>Erste Parabolrinnenanlage in Deutschland</vt:lpstr>
      <vt:lpstr>SAMAG Deutschland GmbH</vt:lpstr>
      <vt:lpstr>Vergleich verschiedener Kollektorerträge </vt:lpstr>
      <vt:lpstr>Vergleich verschiedener Kollektorerträge </vt:lpstr>
      <vt:lpstr>Durchschnittliche Wärmegestehungskosten (LCOH)</vt:lpstr>
      <vt:lpstr>Durchschnittliche Wärmegestehungskosten (LCOH)</vt:lpstr>
      <vt:lpstr>Vorteile Parabolrinnenkollektoren</vt:lpstr>
      <vt:lpstr>Schlussfolgerungen</vt:lpstr>
      <vt:lpstr>Abschluss</vt:lpstr>
      <vt:lpstr>Annex I: Investitionskosten</vt:lpstr>
      <vt:lpstr>Annex II: Wärmeerzeugung der Pilotanlage</vt:lpstr>
      <vt:lpstr>Annex III: Temperaturbedarf nach Gewerbesektoren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Kickenweitz Elisabeth</dc:creator>
  <cp:lastModifiedBy>Pittermann Maximilian</cp:lastModifiedBy>
  <cp:revision>396</cp:revision>
  <cp:lastPrinted>2015-09-01T15:21:28Z</cp:lastPrinted>
  <dcterms:created xsi:type="dcterms:W3CDTF">2015-08-13T07:05:24Z</dcterms:created>
  <dcterms:modified xsi:type="dcterms:W3CDTF">2021-09-09T07:25:15Z</dcterms:modified>
</cp:coreProperties>
</file>